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7.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8.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9.xml" ContentType="application/vnd.openxmlformats-officedocument.theme+xml"/>
  <Override PartName="/ppt/slideLayouts/slideLayout29.xml" ContentType="application/vnd.openxmlformats-officedocument.presentationml.slideLayout+xml"/>
  <Override PartName="/ppt/theme/theme10.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bookmarkIdSeed="4">
  <p:sldMasterIdLst>
    <p:sldMasterId id="2147483672" r:id="rId4"/>
    <p:sldMasterId id="2147483723" r:id="rId5"/>
    <p:sldMasterId id="2147483665" r:id="rId6"/>
    <p:sldMasterId id="2147483674" r:id="rId7"/>
    <p:sldMasterId id="2147483700" r:id="rId8"/>
    <p:sldMasterId id="2147483686" r:id="rId9"/>
    <p:sldMasterId id="2147483691" r:id="rId10"/>
    <p:sldMasterId id="2147483679" r:id="rId11"/>
    <p:sldMasterId id="2147483695" r:id="rId12"/>
    <p:sldMasterId id="2147483670" r:id="rId13"/>
    <p:sldMasterId id="2147483757" r:id="rId14"/>
  </p:sldMasterIdLst>
  <p:notesMasterIdLst>
    <p:notesMasterId r:id="rId42"/>
  </p:notesMasterIdLst>
  <p:sldIdLst>
    <p:sldId id="322" r:id="rId15"/>
    <p:sldId id="460" r:id="rId16"/>
    <p:sldId id="361" r:id="rId17"/>
    <p:sldId id="388" r:id="rId18"/>
    <p:sldId id="391" r:id="rId19"/>
    <p:sldId id="370" r:id="rId20"/>
    <p:sldId id="371" r:id="rId21"/>
    <p:sldId id="463" r:id="rId22"/>
    <p:sldId id="485" r:id="rId23"/>
    <p:sldId id="487" r:id="rId24"/>
    <p:sldId id="506" r:id="rId25"/>
    <p:sldId id="517" r:id="rId26"/>
    <p:sldId id="509" r:id="rId27"/>
    <p:sldId id="518" r:id="rId28"/>
    <p:sldId id="500" r:id="rId29"/>
    <p:sldId id="412" r:id="rId30"/>
    <p:sldId id="326" r:id="rId31"/>
    <p:sldId id="338" r:id="rId32"/>
    <p:sldId id="364" r:id="rId33"/>
    <p:sldId id="478" r:id="rId34"/>
    <p:sldId id="427" r:id="rId35"/>
    <p:sldId id="428" r:id="rId36"/>
    <p:sldId id="380" r:id="rId37"/>
    <p:sldId id="495" r:id="rId38"/>
    <p:sldId id="432" r:id="rId39"/>
    <p:sldId id="505" r:id="rId40"/>
    <p:sldId id="395" r:id="rId41"/>
  </p:sldIdLst>
  <p:sldSz cx="9144000" cy="5143500" type="screen16x9"/>
  <p:notesSz cx="6858000" cy="9144000"/>
  <p:embeddedFontLst>
    <p:embeddedFont>
      <p:font typeface="Century Gothic" panose="020B0502020202020204" pitchFamily="34" charset="0"/>
      <p:regular r:id="rId43"/>
      <p:bold r:id="rId44"/>
      <p:italic r:id="rId45"/>
      <p:boldItalic r:id="rId46"/>
    </p:embeddedFont>
    <p:embeddedFont>
      <p:font typeface="Overpass" panose="020B0604020202020204" charset="0"/>
      <p:regular r:id="rId47"/>
      <p:bold r:id="rId48"/>
      <p:italic r:id="rId49"/>
      <p:boldItalic r:id="rId50"/>
    </p:embeddedFont>
    <p:embeddedFont>
      <p:font typeface="Overpass Light" panose="020B0604020202020204" charset="0"/>
      <p:regular r:id="rId51"/>
      <p:italic r:id="rId52"/>
    </p:embeddedFont>
    <p:embeddedFont>
      <p:font typeface="Segoe UI" panose="020B0502040204020203" pitchFamily="34" charset="0"/>
      <p:regular r:id="rId53"/>
      <p:bold r:id="rId54"/>
      <p:italic r:id="rId55"/>
      <p:boldItalic r:id="rId5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uverture générale" id="{2231E163-9AD0-1C43-A6ED-4152EA89550F}">
          <p14:sldIdLst>
            <p14:sldId id="322"/>
          </p14:sldIdLst>
        </p14:section>
        <p14:section name="Intercalaires" id="{F579733A-EBD6-C642-960E-9588AEC6513A}">
          <p14:sldIdLst>
            <p14:sldId id="460"/>
            <p14:sldId id="361"/>
            <p14:sldId id="388"/>
            <p14:sldId id="391"/>
            <p14:sldId id="370"/>
            <p14:sldId id="371"/>
            <p14:sldId id="463"/>
            <p14:sldId id="485"/>
            <p14:sldId id="487"/>
            <p14:sldId id="506"/>
            <p14:sldId id="517"/>
            <p14:sldId id="509"/>
            <p14:sldId id="518"/>
            <p14:sldId id="500"/>
            <p14:sldId id="412"/>
            <p14:sldId id="326"/>
            <p14:sldId id="338"/>
          </p14:sldIdLst>
        </p14:section>
        <p14:section name="Contenu" id="{FF0DBC45-33BB-6E48-B276-133C213F747D}">
          <p14:sldIdLst>
            <p14:sldId id="364"/>
            <p14:sldId id="478"/>
            <p14:sldId id="427"/>
            <p14:sldId id="428"/>
            <p14:sldId id="380"/>
            <p14:sldId id="495"/>
            <p14:sldId id="432"/>
            <p14:sldId id="505"/>
            <p14:sldId id="39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ABD"/>
    <a:srgbClr val="66FFFF"/>
    <a:srgbClr val="99FFCC"/>
    <a:srgbClr val="B47C6A"/>
    <a:srgbClr val="D78839"/>
    <a:srgbClr val="969696"/>
    <a:srgbClr val="FFC103"/>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80756" autoAdjust="0"/>
  </p:normalViewPr>
  <p:slideViewPr>
    <p:cSldViewPr snapToGrid="0" snapToObjects="1">
      <p:cViewPr varScale="1">
        <p:scale>
          <a:sx n="121" d="100"/>
          <a:sy n="121" d="100"/>
        </p:scale>
        <p:origin x="912" y="102"/>
      </p:cViewPr>
      <p:guideLst/>
    </p:cSldViewPr>
  </p:slid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Master" Target="slideMasters/slideMaster5.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font" Target="fonts/font4.fntdata"/><Relationship Id="rId59" Type="http://schemas.openxmlformats.org/officeDocument/2006/relationships/theme" Target="theme/theme1.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font" Target="fonts/font7.fntdata"/><Relationship Id="rId57"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DEBABA-A565-40B4-9CC4-36A4E2A73263}" type="datetimeFigureOut">
              <a:rPr lang="fr-CA" smtClean="0"/>
              <a:t>2025-11-17</a:t>
            </a:fld>
            <a:endParaRPr lang="fr-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AC10A2-40B8-4427-8903-E8E4068C1D88}" type="slidenum">
              <a:rPr lang="fr-CA" smtClean="0"/>
              <a:t>‹n°›</a:t>
            </a:fld>
            <a:endParaRPr lang="fr-CA"/>
          </a:p>
        </p:txBody>
      </p:sp>
    </p:spTree>
    <p:extLst>
      <p:ext uri="{BB962C8B-B14F-4D97-AF65-F5344CB8AC3E}">
        <p14:creationId xmlns:p14="http://schemas.microsoft.com/office/powerpoint/2010/main" val="1489913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Hello every 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It’s a pleasure to meet you all, and I’d like to thank RIISQ for giving me the opportunity to present my PhD research at this first student forum.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My name is </a:t>
            </a:r>
            <a:r>
              <a:rPr lang="en-US" sz="1200" b="0" dirty="0" err="1"/>
              <a:t>Amirhosssein</a:t>
            </a:r>
            <a:r>
              <a:rPr lang="en-US" sz="1200" b="0" dirty="0"/>
              <a:t> </a:t>
            </a:r>
            <a:r>
              <a:rPr lang="en-US" sz="1200" b="0" dirty="0" err="1"/>
              <a:t>salimi</a:t>
            </a:r>
            <a:r>
              <a:rPr lang="en-US" sz="1200" b="0" dirty="0"/>
              <a:t>  from Laval University and my thesis  focuses on developing data driven approach to predict IJF at Quebec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Throughout this journey, I have been supervised by Dr. </a:t>
            </a:r>
            <a:r>
              <a:rPr lang="en-US" sz="1200" b="0" dirty="0" err="1"/>
              <a:t>Ghobrial</a:t>
            </a:r>
            <a:r>
              <a:rPr lang="en-US" sz="1200" b="0" dirty="0"/>
              <a:t> from Université Laval and Dr. </a:t>
            </a:r>
            <a:r>
              <a:rPr lang="en-US" sz="1200" b="0" dirty="0" err="1"/>
              <a:t>Bonakdari</a:t>
            </a:r>
            <a:r>
              <a:rPr lang="en-US" sz="1200" b="0" dirty="0"/>
              <a:t> from the University of Ottawa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An integrated approach to forecast ice jam flooding using data driven models</a:t>
            </a:r>
            <a:endParaRPr lang="en-US" sz="1000" b="0" dirty="0"/>
          </a:p>
          <a:p>
            <a:endParaRPr lang="en-US" dirty="0"/>
          </a:p>
        </p:txBody>
      </p:sp>
      <p:sp>
        <p:nvSpPr>
          <p:cNvPr id="4" name="Slide Number Placeholder 3"/>
          <p:cNvSpPr>
            <a:spLocks noGrp="1"/>
          </p:cNvSpPr>
          <p:nvPr>
            <p:ph type="sldNum" sz="quarter" idx="5"/>
          </p:nvPr>
        </p:nvSpPr>
        <p:spPr/>
        <p:txBody>
          <a:bodyPr/>
          <a:lstStyle/>
          <a:p>
            <a:fld id="{2AAC10A2-40B8-4427-8903-E8E4068C1D88}" type="slidenum">
              <a:rPr lang="fr-CA" smtClean="0"/>
              <a:t>1</a:t>
            </a:fld>
            <a:endParaRPr lang="fr-CA"/>
          </a:p>
        </p:txBody>
      </p:sp>
    </p:spTree>
    <p:extLst>
      <p:ext uri="{BB962C8B-B14F-4D97-AF65-F5344CB8AC3E}">
        <p14:creationId xmlns:p14="http://schemas.microsoft.com/office/powerpoint/2010/main" val="4282746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let’s jump into the answers to our questions. </a:t>
            </a:r>
          </a:p>
          <a:p>
            <a:endParaRPr lang="en-US" dirty="0"/>
          </a:p>
          <a:p>
            <a:r>
              <a:rPr lang="en-US" dirty="0"/>
              <a:t>But we’ll start with the second question first — identifying the best model among those we examined. </a:t>
            </a:r>
          </a:p>
          <a:p>
            <a:endParaRPr lang="en-US" dirty="0"/>
          </a:p>
          <a:p>
            <a:r>
              <a:rPr lang="en-US" dirty="0"/>
              <a:t>Actually, I almost forgot it, so thanks to my notes for reminding me!</a:t>
            </a:r>
          </a:p>
          <a:p>
            <a:endParaRPr lang="en-US" dirty="0"/>
          </a:p>
          <a:p>
            <a:r>
              <a:rPr lang="en-US" dirty="0"/>
              <a:t>To do this and also for the reason of </a:t>
            </a:r>
            <a:r>
              <a:rPr lang="en-US" sz="1600" b="1" dirty="0"/>
              <a:t>imbalance datasets</a:t>
            </a:r>
            <a:r>
              <a:rPr lang="en-US" dirty="0"/>
              <a:t>, we used five performance metrics that take data imbalance into account, evaluating both overall performance and the performance for minority classes.</a:t>
            </a:r>
          </a:p>
          <a:p>
            <a:endParaRPr lang="en-US" dirty="0"/>
          </a:p>
          <a:p>
            <a:r>
              <a:rPr lang="en-US" dirty="0"/>
              <a:t>First, </a:t>
            </a:r>
            <a:r>
              <a:rPr lang="en-US" b="1" dirty="0"/>
              <a:t>Balanced Accuracy</a:t>
            </a:r>
            <a:r>
              <a:rPr lang="en-US" dirty="0"/>
              <a:t> was selected because traditional accuracy can be misleading when data are imbalanced — this metric shows how reliable the model is across all classes.</a:t>
            </a:r>
          </a:p>
          <a:p>
            <a:endParaRPr lang="en-US" dirty="0"/>
          </a:p>
          <a:p>
            <a:r>
              <a:rPr lang="en-US" dirty="0"/>
              <a:t>Next, we used the </a:t>
            </a:r>
            <a:r>
              <a:rPr lang="en-US" b="1" dirty="0"/>
              <a:t>Matthews Correlation Coefficient (MCC)</a:t>
            </a:r>
            <a:r>
              <a:rPr lang="en-US" dirty="0"/>
              <a:t>, which gives a more complete picture of how well the model has actually learned. A high MCC means the model isn’t just guessing right by luck — it truly understands the data patterns.</a:t>
            </a:r>
          </a:p>
          <a:p>
            <a:endParaRPr lang="en-US" dirty="0"/>
          </a:p>
          <a:p>
            <a:r>
              <a:rPr lang="en-US" dirty="0"/>
              <a:t>As shown in the figure, </a:t>
            </a:r>
            <a:r>
              <a:rPr lang="en-US" b="1" dirty="0"/>
              <a:t>ELM and RF</a:t>
            </a:r>
            <a:r>
              <a:rPr lang="en-US" dirty="0"/>
              <a:t> achieved the highest values for these two metrics.</a:t>
            </a:r>
          </a:p>
          <a:p>
            <a:endParaRPr lang="en-US" dirty="0"/>
          </a:p>
          <a:p>
            <a:r>
              <a:rPr lang="en-US" dirty="0"/>
              <a:t>Then, to test how well models handle the minority class — the actual IJF events, which represent only about 13 out of 1600 samples — we calculated </a:t>
            </a:r>
            <a:r>
              <a:rPr lang="en-US" b="1" dirty="0"/>
              <a:t>precision</a:t>
            </a:r>
            <a:r>
              <a:rPr lang="en-US" dirty="0"/>
              <a:t>, </a:t>
            </a:r>
            <a:r>
              <a:rPr lang="en-US" b="1" dirty="0"/>
              <a:t>recall</a:t>
            </a:r>
            <a:r>
              <a:rPr lang="en-US" dirty="0"/>
              <a:t>, and </a:t>
            </a:r>
            <a:r>
              <a:rPr lang="en-US" b="1" dirty="0"/>
              <a:t>F1-score</a:t>
            </a:r>
            <a:r>
              <a:rPr lang="en-US" dirty="0"/>
              <a:t>.</a:t>
            </a:r>
          </a:p>
          <a:p>
            <a:endParaRPr lang="en-US" dirty="0"/>
          </a:p>
          <a:p>
            <a:r>
              <a:rPr lang="en-US" dirty="0"/>
              <a:t>Our goal was to find all real IJFs — that’s high recall — but without generating false flood alarms — that’s high precision.</a:t>
            </a:r>
          </a:p>
          <a:p>
            <a:endParaRPr lang="en-US" dirty="0"/>
          </a:p>
          <a:p>
            <a:r>
              <a:rPr lang="en-US" dirty="0"/>
              <a:t>When combining these two, the </a:t>
            </a:r>
            <a:r>
              <a:rPr lang="en-US" b="1" dirty="0"/>
              <a:t>F1-score</a:t>
            </a:r>
            <a:r>
              <a:rPr lang="en-US" dirty="0"/>
              <a:t> confirmed that </a:t>
            </a:r>
            <a:r>
              <a:rPr lang="en-US" b="1" dirty="0"/>
              <a:t>ELM</a:t>
            </a:r>
            <a:r>
              <a:rPr lang="en-US" dirty="0"/>
              <a:t> outperformed the others, making it the most reliable model overall.”</a:t>
            </a:r>
          </a:p>
        </p:txBody>
      </p:sp>
      <p:sp>
        <p:nvSpPr>
          <p:cNvPr id="4" name="Slide Number Placeholder 3"/>
          <p:cNvSpPr>
            <a:spLocks noGrp="1"/>
          </p:cNvSpPr>
          <p:nvPr>
            <p:ph type="sldNum" sz="quarter" idx="5"/>
          </p:nvPr>
        </p:nvSpPr>
        <p:spPr/>
        <p:txBody>
          <a:bodyPr/>
          <a:lstStyle/>
          <a:p>
            <a:fld id="{2AAC10A2-40B8-4427-8903-E8E4068C1D88}" type="slidenum">
              <a:rPr lang="fr-CA" smtClean="0"/>
              <a:t>10</a:t>
            </a:fld>
            <a:endParaRPr lang="fr-CA"/>
          </a:p>
        </p:txBody>
      </p:sp>
    </p:spTree>
    <p:extLst>
      <p:ext uri="{BB962C8B-B14F-4D97-AF65-F5344CB8AC3E}">
        <p14:creationId xmlns:p14="http://schemas.microsoft.com/office/powerpoint/2010/main" val="3356246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it’s time to talk about the </a:t>
            </a:r>
            <a:r>
              <a:rPr lang="en-US" b="1" dirty="0"/>
              <a:t>pre-processing measures</a:t>
            </a:r>
            <a:r>
              <a:rPr lang="en-US" dirty="0"/>
              <a:t> we applied and how they affect model performance.</a:t>
            </a:r>
          </a:p>
          <a:p>
            <a:endParaRPr lang="en-US" dirty="0"/>
          </a:p>
          <a:p>
            <a:r>
              <a:rPr lang="en-US" dirty="0"/>
              <a:t>To evaluate their impact, we re-ran the best model on </a:t>
            </a:r>
            <a:r>
              <a:rPr lang="en-US" b="1" dirty="0"/>
              <a:t>two datasets</a:t>
            </a:r>
            <a:r>
              <a:rPr lang="en-US" dirty="0"/>
              <a:t>: one </a:t>
            </a:r>
            <a:r>
              <a:rPr lang="en-US" b="1" dirty="0"/>
              <a:t>before</a:t>
            </a:r>
            <a:r>
              <a:rPr lang="en-US" dirty="0"/>
              <a:t> pre-processing and one </a:t>
            </a:r>
            <a:r>
              <a:rPr lang="en-US" b="1" dirty="0"/>
              <a:t>after</a:t>
            </a:r>
            <a:r>
              <a:rPr lang="en-US" dirty="0"/>
              <a:t>.</a:t>
            </a:r>
          </a:p>
          <a:p>
            <a:endParaRPr lang="en-US" dirty="0"/>
          </a:p>
          <a:p>
            <a:r>
              <a:rPr lang="en-US" dirty="0"/>
              <a:t>Looking at the bar chart, we can see that pre-processing clearly </a:t>
            </a:r>
            <a:r>
              <a:rPr lang="en-US" b="1" dirty="0"/>
              <a:t>improves overall performance</a:t>
            </a:r>
            <a:r>
              <a:rPr lang="en-US" dirty="0"/>
              <a:t> — Balanced Accuracy, MCC, and Cohen’s Kappa all increase. </a:t>
            </a:r>
          </a:p>
          <a:p>
            <a:endParaRPr lang="en-US" dirty="0"/>
          </a:p>
          <a:p>
            <a:r>
              <a:rPr lang="en-US" dirty="0"/>
              <a:t>(As a reminder, Cohen’s Kappa is similar to MCC but specifically measures the agreement between predicted and actual classes, accounting for chance.)</a:t>
            </a:r>
          </a:p>
          <a:p>
            <a:endParaRPr lang="en-US" dirty="0"/>
          </a:p>
          <a:p>
            <a:r>
              <a:rPr lang="en-US" dirty="0"/>
              <a:t>But more importantly, these methods also </a:t>
            </a:r>
            <a:r>
              <a:rPr lang="en-US" b="1" dirty="0"/>
              <a:t>boost performance for the minority classes</a:t>
            </a:r>
            <a:r>
              <a:rPr lang="en-US" dirty="0"/>
              <a:t>. </a:t>
            </a:r>
          </a:p>
          <a:p>
            <a:endParaRPr lang="en-US" dirty="0"/>
          </a:p>
          <a:p>
            <a:r>
              <a:rPr lang="en-US" dirty="0"/>
              <a:t>Recall, in particular, shows a </a:t>
            </a:r>
            <a:r>
              <a:rPr lang="en-US" b="1" dirty="0"/>
              <a:t>significant improvement</a:t>
            </a:r>
            <a:r>
              <a:rPr lang="en-US" dirty="0"/>
              <a:t>, which means the model is better at detecting </a:t>
            </a:r>
            <a:r>
              <a:rPr lang="en-US" b="1" dirty="0"/>
              <a:t>true ice-jam floods</a:t>
            </a:r>
            <a:r>
              <a:rPr lang="en-US" dirty="0"/>
              <a:t>.</a:t>
            </a:r>
          </a:p>
          <a:p>
            <a:endParaRPr lang="en-US" dirty="0"/>
          </a:p>
          <a:p>
            <a:r>
              <a:rPr lang="en-US" dirty="0"/>
              <a:t>In short, pre-processing not only improves general accuracy but also makes the model more reliable for rare, critical events — exactly what we need for IJF prediction.”</a:t>
            </a:r>
          </a:p>
          <a:p>
            <a:endParaRPr lang="en-US" dirty="0"/>
          </a:p>
        </p:txBody>
      </p:sp>
      <p:sp>
        <p:nvSpPr>
          <p:cNvPr id="4" name="Slide Number Placeholder 3"/>
          <p:cNvSpPr>
            <a:spLocks noGrp="1"/>
          </p:cNvSpPr>
          <p:nvPr>
            <p:ph type="sldNum" sz="quarter" idx="5"/>
          </p:nvPr>
        </p:nvSpPr>
        <p:spPr/>
        <p:txBody>
          <a:bodyPr/>
          <a:lstStyle/>
          <a:p>
            <a:fld id="{2AAC10A2-40B8-4427-8903-E8E4068C1D88}" type="slidenum">
              <a:rPr lang="fr-CA" smtClean="0"/>
              <a:t>11</a:t>
            </a:fld>
            <a:endParaRPr lang="fr-CA"/>
          </a:p>
        </p:txBody>
      </p:sp>
    </p:spTree>
    <p:extLst>
      <p:ext uri="{BB962C8B-B14F-4D97-AF65-F5344CB8AC3E}">
        <p14:creationId xmlns:p14="http://schemas.microsoft.com/office/powerpoint/2010/main" val="1708386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investigated how data length affects model performance by evaluating the best model on several scenarios.</a:t>
            </a:r>
          </a:p>
          <a:p>
            <a:endParaRPr lang="en-US" dirty="0"/>
          </a:p>
          <a:p>
            <a:r>
              <a:rPr lang="en-US" dirty="0"/>
              <a:t>Based on our five metrics, we can see a clear trend: the more data the model has, the more accurate it becomes. </a:t>
            </a:r>
          </a:p>
          <a:p>
            <a:endParaRPr lang="en-US" dirty="0"/>
          </a:p>
          <a:p>
            <a:r>
              <a:rPr lang="en-US" dirty="0"/>
              <a:t>This makes sense — more data allows the model to learn patterns better and make more reliable predictions.</a:t>
            </a:r>
          </a:p>
          <a:p>
            <a:endParaRPr lang="en-US" dirty="0"/>
          </a:p>
          <a:p>
            <a:r>
              <a:rPr lang="en-US" dirty="0"/>
              <a:t>Interestingly, for the minority class, which represents the actual ice-jam events, the model’s ability to detect them (recall) is very similar between the 10-day and full-winter datasets.</a:t>
            </a:r>
          </a:p>
          <a:p>
            <a:endParaRPr lang="en-US" dirty="0"/>
          </a:p>
          <a:p>
            <a:r>
              <a:rPr lang="en-US" dirty="0"/>
              <a:t>However, when we look at general performance metrics like Balanced Accuracy and MCC (model was able to understand trend), we notice a trade-off: the longer dataset slightly increases errors in terms of false alarms.</a:t>
            </a:r>
          </a:p>
          <a:p>
            <a:endParaRPr lang="en-US" dirty="0"/>
          </a:p>
          <a:p>
            <a:r>
              <a:rPr lang="en-US" dirty="0"/>
              <a:t>So, in short, more data generally improves accuracy, but it can also increase false alerts, highlighting the importance of balancing dataset length and reliability for real-world predictions.”</a:t>
            </a:r>
            <a:endParaRPr lang="fr-CA" dirty="0"/>
          </a:p>
        </p:txBody>
      </p:sp>
      <p:sp>
        <p:nvSpPr>
          <p:cNvPr id="4" name="Slide Number Placeholder 3"/>
          <p:cNvSpPr>
            <a:spLocks noGrp="1"/>
          </p:cNvSpPr>
          <p:nvPr>
            <p:ph type="sldNum" sz="quarter" idx="5"/>
          </p:nvPr>
        </p:nvSpPr>
        <p:spPr/>
        <p:txBody>
          <a:bodyPr/>
          <a:lstStyle/>
          <a:p>
            <a:fld id="{2AAC10A2-40B8-4427-8903-E8E4068C1D88}" type="slidenum">
              <a:rPr lang="fr-CA" smtClean="0"/>
              <a:t>12</a:t>
            </a:fld>
            <a:endParaRPr lang="fr-CA"/>
          </a:p>
        </p:txBody>
      </p:sp>
    </p:spTree>
    <p:extLst>
      <p:ext uri="{BB962C8B-B14F-4D97-AF65-F5344CB8AC3E}">
        <p14:creationId xmlns:p14="http://schemas.microsoft.com/office/powerpoint/2010/main" val="3782260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 up, here are the main findings</a:t>
            </a:r>
          </a:p>
          <a:p>
            <a:endParaRPr lang="en-US" dirty="0"/>
          </a:p>
          <a:p>
            <a:r>
              <a:rPr lang="en-US" b="1" dirty="0"/>
              <a:t>First, data preprocessing:</a:t>
            </a:r>
            <a:r>
              <a:rPr lang="en-US" dirty="0"/>
              <a:t> good quality data and careful preprocessing are essential, and doing it in multiple steps makes the model more robust.</a:t>
            </a:r>
          </a:p>
          <a:p>
            <a:endParaRPr lang="en-US" dirty="0"/>
          </a:p>
          <a:p>
            <a:r>
              <a:rPr lang="en-US" b="1" dirty="0"/>
              <a:t>Second, processing and metrics:</a:t>
            </a:r>
            <a:r>
              <a:rPr lang="en-US" dirty="0"/>
              <a:t> ELM performs very well and is computationally efficient. Using balanced metrics like BACC, MCC, and macro-F1 gives a fair evaluation, and the Nov-IJF scenario worked best.</a:t>
            </a:r>
          </a:p>
          <a:p>
            <a:endParaRPr lang="en-US" dirty="0"/>
          </a:p>
          <a:p>
            <a:r>
              <a:rPr lang="en-US" b="1" dirty="0"/>
              <a:t>Finally, transferability:</a:t>
            </a:r>
            <a:r>
              <a:rPr lang="en-US" dirty="0"/>
              <a:t> the model can’t always be applied directly to other sites — local calibration is needed.” and still need to improvement</a:t>
            </a:r>
          </a:p>
          <a:p>
            <a:endParaRPr lang="en-US" dirty="0"/>
          </a:p>
          <a:p>
            <a:r>
              <a:rPr lang="en-US" dirty="0"/>
              <a:t>----</a:t>
            </a:r>
            <a:endParaRPr lang="fr-CA" dirty="0"/>
          </a:p>
          <a:p>
            <a:r>
              <a:rPr lang="fr-CA" dirty="0"/>
              <a:t>Data </a:t>
            </a:r>
            <a:r>
              <a:rPr lang="fr-CA" dirty="0" err="1"/>
              <a:t>pre-processing</a:t>
            </a:r>
            <a:r>
              <a:rPr lang="fr-CA" dirty="0"/>
              <a:t> </a:t>
            </a:r>
          </a:p>
          <a:p>
            <a:r>
              <a:rPr lang="fr-CA" dirty="0"/>
              <a:t>Data </a:t>
            </a:r>
            <a:r>
              <a:rPr lang="fr-CA" dirty="0" err="1"/>
              <a:t>quality</a:t>
            </a:r>
            <a:r>
              <a:rPr lang="fr-CA" dirty="0"/>
              <a:t> and </a:t>
            </a:r>
            <a:r>
              <a:rPr lang="fr-CA" dirty="0" err="1"/>
              <a:t>preprocessing</a:t>
            </a:r>
            <a:r>
              <a:rPr lang="fr-CA" dirty="0"/>
              <a:t> are </a:t>
            </a:r>
            <a:r>
              <a:rPr lang="fr-CA" dirty="0" err="1"/>
              <a:t>critical</a:t>
            </a:r>
            <a:r>
              <a:rPr lang="fr-CA" dirty="0"/>
              <a:t> for reliable </a:t>
            </a:r>
            <a:r>
              <a:rPr lang="fr-CA" dirty="0" err="1"/>
              <a:t>prediction</a:t>
            </a:r>
            <a:r>
              <a:rPr lang="fr-CA" dirty="0"/>
              <a:t>, </a:t>
            </a:r>
          </a:p>
          <a:p>
            <a:endParaRPr lang="fr-CA" dirty="0"/>
          </a:p>
          <a:p>
            <a:r>
              <a:rPr lang="fr-CA" dirty="0"/>
              <a:t>Multi-</a:t>
            </a:r>
            <a:r>
              <a:rPr lang="fr-CA" dirty="0" err="1"/>
              <a:t>step</a:t>
            </a:r>
            <a:r>
              <a:rPr lang="fr-CA" dirty="0"/>
              <a:t> </a:t>
            </a:r>
            <a:r>
              <a:rPr lang="fr-CA" dirty="0" err="1"/>
              <a:t>preprocessing</a:t>
            </a:r>
            <a:r>
              <a:rPr lang="fr-CA" dirty="0"/>
              <a:t> </a:t>
            </a:r>
            <a:r>
              <a:rPr lang="fr-CA" dirty="0" err="1"/>
              <a:t>greatly</a:t>
            </a:r>
            <a:r>
              <a:rPr lang="fr-CA" dirty="0"/>
              <a:t> </a:t>
            </a:r>
            <a:r>
              <a:rPr lang="fr-CA" dirty="0" err="1"/>
              <a:t>enhances</a:t>
            </a:r>
            <a:r>
              <a:rPr lang="fr-CA" dirty="0"/>
              <a:t> model </a:t>
            </a:r>
            <a:r>
              <a:rPr lang="fr-CA" dirty="0" err="1"/>
              <a:t>robustness</a:t>
            </a:r>
            <a:r>
              <a:rPr lang="fr-CA" dirty="0"/>
              <a:t>, </a:t>
            </a:r>
          </a:p>
          <a:p>
            <a:endParaRPr lang="fr-CA" dirty="0"/>
          </a:p>
          <a:p>
            <a:r>
              <a:rPr lang="fr-CA" dirty="0" err="1"/>
              <a:t>Processing</a:t>
            </a:r>
            <a:r>
              <a:rPr lang="fr-CA" dirty="0"/>
              <a:t> &amp; </a:t>
            </a:r>
            <a:r>
              <a:rPr lang="fr-CA" dirty="0" err="1"/>
              <a:t>Metrics</a:t>
            </a:r>
            <a:r>
              <a:rPr lang="fr-CA" dirty="0"/>
              <a:t> </a:t>
            </a:r>
          </a:p>
          <a:p>
            <a:r>
              <a:rPr lang="fr-CA" dirty="0"/>
              <a:t>ELM </a:t>
            </a:r>
            <a:r>
              <a:rPr lang="fr-CA" dirty="0" err="1"/>
              <a:t>demonstrates</a:t>
            </a:r>
            <a:r>
              <a:rPr lang="fr-CA" dirty="0"/>
              <a:t> </a:t>
            </a:r>
            <a:r>
              <a:rPr lang="fr-CA" dirty="0" err="1"/>
              <a:t>strong</a:t>
            </a:r>
            <a:r>
              <a:rPr lang="fr-CA" dirty="0"/>
              <a:t> and </a:t>
            </a:r>
            <a:r>
              <a:rPr lang="fr-CA" dirty="0" err="1"/>
              <a:t>computationally</a:t>
            </a:r>
            <a:r>
              <a:rPr lang="fr-CA" dirty="0"/>
              <a:t> efficient performance, </a:t>
            </a:r>
          </a:p>
          <a:p>
            <a:endParaRPr lang="fr-CA" dirty="0"/>
          </a:p>
          <a:p>
            <a:r>
              <a:rPr lang="fr-CA" dirty="0" err="1"/>
              <a:t>Balanced</a:t>
            </a:r>
            <a:r>
              <a:rPr lang="fr-CA" dirty="0"/>
              <a:t> </a:t>
            </a:r>
            <a:r>
              <a:rPr lang="fr-CA" dirty="0" err="1"/>
              <a:t>metrics</a:t>
            </a:r>
            <a:r>
              <a:rPr lang="fr-CA" dirty="0"/>
              <a:t> (BACC, MCC, macro-F1) </a:t>
            </a:r>
            <a:r>
              <a:rPr lang="fr-CA" dirty="0" err="1"/>
              <a:t>provide</a:t>
            </a:r>
            <a:r>
              <a:rPr lang="fr-CA" dirty="0"/>
              <a:t> </a:t>
            </a:r>
            <a:r>
              <a:rPr lang="fr-CA" dirty="0" err="1"/>
              <a:t>fairer</a:t>
            </a:r>
            <a:r>
              <a:rPr lang="fr-CA" dirty="0"/>
              <a:t> model </a:t>
            </a:r>
            <a:r>
              <a:rPr lang="fr-CA" dirty="0" err="1"/>
              <a:t>evaluation</a:t>
            </a:r>
            <a:r>
              <a:rPr lang="fr-CA" dirty="0"/>
              <a:t>, </a:t>
            </a:r>
          </a:p>
          <a:p>
            <a:endParaRPr lang="fr-CA" dirty="0"/>
          </a:p>
          <a:p>
            <a:r>
              <a:rPr lang="fr-CA" dirty="0"/>
              <a:t>The best-</a:t>
            </a:r>
            <a:r>
              <a:rPr lang="fr-CA" dirty="0" err="1"/>
              <a:t>performing</a:t>
            </a:r>
            <a:r>
              <a:rPr lang="fr-CA" dirty="0"/>
              <a:t> scenario </a:t>
            </a:r>
            <a:r>
              <a:rPr lang="fr-CA" dirty="0" err="1"/>
              <a:t>is</a:t>
            </a:r>
            <a:r>
              <a:rPr lang="fr-CA" dirty="0"/>
              <a:t> </a:t>
            </a:r>
            <a:r>
              <a:rPr lang="fr-CA" dirty="0" err="1"/>
              <a:t>Nov</a:t>
            </a:r>
            <a:r>
              <a:rPr lang="fr-CA" dirty="0"/>
              <a:t>-IJF, </a:t>
            </a:r>
          </a:p>
          <a:p>
            <a:endParaRPr lang="fr-CA" dirty="0"/>
          </a:p>
          <a:p>
            <a:r>
              <a:rPr lang="fr-CA" dirty="0" err="1"/>
              <a:t>Transferability</a:t>
            </a:r>
            <a:r>
              <a:rPr lang="fr-CA" dirty="0"/>
              <a:t> </a:t>
            </a:r>
          </a:p>
          <a:p>
            <a:endParaRPr lang="fr-CA" dirty="0"/>
          </a:p>
          <a:p>
            <a:r>
              <a:rPr lang="fr-CA" dirty="0"/>
              <a:t>Model </a:t>
            </a:r>
            <a:r>
              <a:rPr lang="fr-CA" dirty="0" err="1"/>
              <a:t>transferability</a:t>
            </a:r>
            <a:r>
              <a:rPr lang="fr-CA" dirty="0"/>
              <a:t> </a:t>
            </a:r>
            <a:r>
              <a:rPr lang="fr-CA" dirty="0" err="1"/>
              <a:t>is</a:t>
            </a:r>
            <a:r>
              <a:rPr lang="fr-CA" dirty="0"/>
              <a:t> site-</a:t>
            </a:r>
            <a:r>
              <a:rPr lang="fr-CA" dirty="0" err="1"/>
              <a:t>dependent</a:t>
            </a:r>
            <a:r>
              <a:rPr lang="fr-CA" dirty="0"/>
              <a:t>, </a:t>
            </a:r>
            <a:r>
              <a:rPr lang="fr-CA" dirty="0" err="1"/>
              <a:t>highlighting</a:t>
            </a:r>
            <a:r>
              <a:rPr lang="fr-CA" dirty="0"/>
              <a:t> the </a:t>
            </a:r>
            <a:r>
              <a:rPr lang="fr-CA" dirty="0" err="1"/>
              <a:t>need</a:t>
            </a:r>
            <a:r>
              <a:rPr lang="fr-CA" dirty="0"/>
              <a:t> for local calibration</a:t>
            </a:r>
          </a:p>
        </p:txBody>
      </p:sp>
      <p:sp>
        <p:nvSpPr>
          <p:cNvPr id="4" name="Slide Number Placeholder 3"/>
          <p:cNvSpPr>
            <a:spLocks noGrp="1"/>
          </p:cNvSpPr>
          <p:nvPr>
            <p:ph type="sldNum" sz="quarter" idx="5"/>
          </p:nvPr>
        </p:nvSpPr>
        <p:spPr/>
        <p:txBody>
          <a:bodyPr/>
          <a:lstStyle/>
          <a:p>
            <a:fld id="{2AAC10A2-40B8-4427-8903-E8E4068C1D88}" type="slidenum">
              <a:rPr lang="fr-CA" smtClean="0"/>
              <a:t>13</a:t>
            </a:fld>
            <a:endParaRPr lang="fr-CA"/>
          </a:p>
        </p:txBody>
      </p:sp>
    </p:spTree>
    <p:extLst>
      <p:ext uri="{BB962C8B-B14F-4D97-AF65-F5344CB8AC3E}">
        <p14:creationId xmlns:p14="http://schemas.microsoft.com/office/powerpoint/2010/main" val="3110002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So, we saw there’s still a long way to go before becoming a ‘superhero,’ and after all of this, we face some new questions that need to be addressed:</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How to better incorporate hydrologic and hydraulic models.</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How to apply alternative data mining techniques to ensure data quality and reliability.</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How to enhance applicability by exploring new ML algorithms.”</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AAC10A2-40B8-4427-8903-E8E4068C1D88}" type="slidenum">
              <a:rPr lang="fr-CA" smtClean="0"/>
              <a:t>14</a:t>
            </a:fld>
            <a:endParaRPr lang="fr-CA"/>
          </a:p>
        </p:txBody>
      </p:sp>
    </p:spTree>
    <p:extLst>
      <p:ext uri="{BB962C8B-B14F-4D97-AF65-F5344CB8AC3E}">
        <p14:creationId xmlns:p14="http://schemas.microsoft.com/office/powerpoint/2010/main" val="141928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would like to thank ECCC, </a:t>
            </a:r>
            <a:r>
              <a:rPr lang="en-US" dirty="0" err="1"/>
              <a:t>Centreau</a:t>
            </a:r>
            <a:r>
              <a:rPr lang="en-US" dirty="0"/>
              <a:t> and, Quebec’s </a:t>
            </a:r>
            <a:r>
              <a:rPr lang="en-US" dirty="0" err="1"/>
              <a:t>Ministère</a:t>
            </a:r>
            <a:r>
              <a:rPr lang="en-US" dirty="0"/>
              <a:t> de la </a:t>
            </a:r>
            <a:r>
              <a:rPr lang="en-US" dirty="0" err="1"/>
              <a:t>Securite</a:t>
            </a:r>
            <a:r>
              <a:rPr lang="en-US" dirty="0"/>
              <a:t> </a:t>
            </a:r>
            <a:r>
              <a:rPr lang="en-US" dirty="0" err="1"/>
              <a:t>publique</a:t>
            </a:r>
            <a:r>
              <a:rPr lang="en-US" dirty="0"/>
              <a:t> for funding this project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Sincerely acknowledge </a:t>
            </a:r>
            <a:r>
              <a:rPr lang="en-US" dirty="0"/>
              <a:t>my </a:t>
            </a:r>
            <a:r>
              <a:rPr lang="en-US" u="sng" dirty="0"/>
              <a:t>professors,</a:t>
            </a:r>
            <a:r>
              <a:rPr lang="en-US" dirty="0"/>
              <a:t> </a:t>
            </a:r>
            <a:r>
              <a:rPr lang="en-US" u="sng" dirty="0"/>
              <a:t>Tadros and Hossein </a:t>
            </a:r>
            <a:r>
              <a:rPr lang="en-US" dirty="0"/>
              <a:t>for </a:t>
            </a:r>
            <a:r>
              <a:rPr lang="en-US" u="sng" dirty="0"/>
              <a:t>their supports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my colleagues </a:t>
            </a:r>
            <a:r>
              <a:rPr lang="fa-IR" dirty="0"/>
              <a:t>گابریل پلچات و ژان رابرت لادوسر</a:t>
            </a:r>
            <a:r>
              <a:rPr lang="en-US" dirty="0"/>
              <a:t> for their invaluable </a:t>
            </a:r>
            <a:r>
              <a:rPr lang="en-US" u="sng" dirty="0"/>
              <a:t>help</a:t>
            </a:r>
            <a:r>
              <a:rPr lang="en-US" dirty="0"/>
              <a:t> throughout this research.</a:t>
            </a:r>
            <a:endParaRPr lang="fr-CA" dirty="0"/>
          </a:p>
          <a:p>
            <a:endParaRPr lang="fr-CA" dirty="0"/>
          </a:p>
        </p:txBody>
      </p:sp>
      <p:sp>
        <p:nvSpPr>
          <p:cNvPr id="4" name="Slide Number Placeholder 3"/>
          <p:cNvSpPr>
            <a:spLocks noGrp="1"/>
          </p:cNvSpPr>
          <p:nvPr>
            <p:ph type="sldNum" sz="quarter" idx="5"/>
          </p:nvPr>
        </p:nvSpPr>
        <p:spPr/>
        <p:txBody>
          <a:bodyPr/>
          <a:lstStyle/>
          <a:p>
            <a:fld id="{2AAC10A2-40B8-4427-8903-E8E4068C1D88}" type="slidenum">
              <a:rPr lang="fr-CA" smtClean="0"/>
              <a:t>15</a:t>
            </a:fld>
            <a:endParaRPr lang="fr-CA"/>
          </a:p>
        </p:txBody>
      </p:sp>
    </p:spTree>
    <p:extLst>
      <p:ext uri="{BB962C8B-B14F-4D97-AF65-F5344CB8AC3E}">
        <p14:creationId xmlns:p14="http://schemas.microsoft.com/office/powerpoint/2010/main" val="1355200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Thanks </a:t>
            </a:r>
            <a:r>
              <a:rPr lang="en-US" dirty="0"/>
              <a:t>again to RIISQ and </a:t>
            </a:r>
            <a:r>
              <a:rPr lang="en-US"/>
              <a:t>Thank you </a:t>
            </a:r>
            <a:r>
              <a:rPr lang="en-US" dirty="0"/>
              <a:t>so much for your attention</a:t>
            </a:r>
          </a:p>
          <a:p>
            <a:endParaRPr lang="en-US" dirty="0"/>
          </a:p>
        </p:txBody>
      </p:sp>
      <p:sp>
        <p:nvSpPr>
          <p:cNvPr id="4" name="Slide Number Placeholder 3"/>
          <p:cNvSpPr>
            <a:spLocks noGrp="1"/>
          </p:cNvSpPr>
          <p:nvPr>
            <p:ph type="sldNum" sz="quarter" idx="5"/>
          </p:nvPr>
        </p:nvSpPr>
        <p:spPr/>
        <p:txBody>
          <a:bodyPr/>
          <a:lstStyle/>
          <a:p>
            <a:fld id="{2AAC10A2-40B8-4427-8903-E8E4068C1D88}" type="slidenum">
              <a:rPr lang="fr-CA" smtClean="0"/>
              <a:t>17</a:t>
            </a:fld>
            <a:endParaRPr lang="fr-CA"/>
          </a:p>
        </p:txBody>
      </p:sp>
    </p:spTree>
    <p:extLst>
      <p:ext uri="{BB962C8B-B14F-4D97-AF65-F5344CB8AC3E}">
        <p14:creationId xmlns:p14="http://schemas.microsoft.com/office/powerpoint/2010/main" val="910956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it’s my pleasure to answer your questions.”</a:t>
            </a:r>
            <a:endParaRPr lang="fr-CA" dirty="0"/>
          </a:p>
        </p:txBody>
      </p:sp>
      <p:sp>
        <p:nvSpPr>
          <p:cNvPr id="4" name="Slide Number Placeholder 3"/>
          <p:cNvSpPr>
            <a:spLocks noGrp="1"/>
          </p:cNvSpPr>
          <p:nvPr>
            <p:ph type="sldNum" sz="quarter" idx="5"/>
          </p:nvPr>
        </p:nvSpPr>
        <p:spPr/>
        <p:txBody>
          <a:bodyPr/>
          <a:lstStyle/>
          <a:p>
            <a:fld id="{2AAC10A2-40B8-4427-8903-E8E4068C1D88}" type="slidenum">
              <a:rPr lang="fr-CA" smtClean="0"/>
              <a:t>18</a:t>
            </a:fld>
            <a:endParaRPr lang="fr-CA"/>
          </a:p>
        </p:txBody>
      </p:sp>
    </p:spTree>
    <p:extLst>
      <p:ext uri="{BB962C8B-B14F-4D97-AF65-F5344CB8AC3E}">
        <p14:creationId xmlns:p14="http://schemas.microsoft.com/office/powerpoint/2010/main" val="2312124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Method from </a:t>
            </a:r>
            <a:r>
              <a:rPr lang="fr-CA" sz="1200" kern="1200" dirty="0">
                <a:solidFill>
                  <a:schemeClr val="tx1"/>
                </a:solidFill>
                <a:effectLst/>
                <a:latin typeface="+mn-lt"/>
                <a:ea typeface="+mn-ea"/>
                <a:cs typeface="+mn-cs"/>
              </a:rPr>
              <a:t>Ladouceur, J. R., et al.,(2023).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A comprehensive method to estimate flood levels of rivers subject to ice jams: A case study of the Chaudière River, Québec, Canada</a:t>
            </a:r>
            <a:endParaRPr lang="fr-CA" dirty="0"/>
          </a:p>
        </p:txBody>
      </p:sp>
      <p:sp>
        <p:nvSpPr>
          <p:cNvPr id="4" name="Slide Number Placeholder 3"/>
          <p:cNvSpPr>
            <a:spLocks noGrp="1"/>
          </p:cNvSpPr>
          <p:nvPr>
            <p:ph type="sldNum" sz="quarter" idx="5"/>
          </p:nvPr>
        </p:nvSpPr>
        <p:spPr/>
        <p:txBody>
          <a:bodyPr/>
          <a:lstStyle/>
          <a:p>
            <a:fld id="{2AAC10A2-40B8-4427-8903-E8E4068C1D88}" type="slidenum">
              <a:rPr lang="fr-CA" smtClean="0"/>
              <a:t>20</a:t>
            </a:fld>
            <a:endParaRPr lang="fr-CA"/>
          </a:p>
        </p:txBody>
      </p:sp>
    </p:spTree>
    <p:extLst>
      <p:ext uri="{BB962C8B-B14F-4D97-AF65-F5344CB8AC3E}">
        <p14:creationId xmlns:p14="http://schemas.microsoft.com/office/powerpoint/2010/main" val="1963685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This is an example of WL in </a:t>
            </a:r>
            <a:r>
              <a:rPr lang="en-US" sz="1200" i="0" kern="1200" dirty="0" err="1">
                <a:solidFill>
                  <a:schemeClr val="tx1"/>
                </a:solidFill>
                <a:effectLst/>
                <a:latin typeface="+mn-lt"/>
                <a:ea typeface="+mn-ea"/>
                <a:cs typeface="+mn-cs"/>
              </a:rPr>
              <a:t>Beauceville</a:t>
            </a:r>
            <a:r>
              <a:rPr lang="en-US" sz="1200" i="0" kern="1200" dirty="0">
                <a:solidFill>
                  <a:schemeClr val="tx1"/>
                </a:solidFill>
                <a:effectLst/>
                <a:latin typeface="+mn-lt"/>
                <a:ea typeface="+mn-ea"/>
                <a:cs typeface="+mn-cs"/>
              </a:rPr>
              <a:t> during 2019 winter season.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i="0" kern="1200" dirty="0">
                <a:solidFill>
                  <a:schemeClr val="tx1"/>
                </a:solidFill>
                <a:effectLst/>
                <a:latin typeface="+mn-lt"/>
                <a:ea typeface="+mn-ea"/>
                <a:cs typeface="+mn-cs"/>
              </a:rPr>
              <a:t>it is an Example of MSP’s interactive map near Québec City, Canada (accessible 01 June 2023).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i="0" kern="1200" dirty="0">
                <a:solidFill>
                  <a:schemeClr val="tx1"/>
                </a:solidFill>
                <a:effectLst/>
                <a:latin typeface="+mn-lt"/>
                <a:ea typeface="+mn-ea"/>
                <a:cs typeface="+mn-cs"/>
              </a:rPr>
              <a:t>It contains information about the time and location of IJF in Quebec.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i="0" kern="1200" dirty="0">
                <a:solidFill>
                  <a:schemeClr val="tx1"/>
                </a:solidFill>
                <a:effectLst/>
                <a:latin typeface="+mn-lt"/>
                <a:ea typeface="+mn-ea"/>
                <a:cs typeface="+mn-cs"/>
              </a:rPr>
              <a:t>Each icon leads to information on the event, and the label color is based on the event severity and classified into six levels: none, minor, moderate, major, extreme, unknown.</a:t>
            </a:r>
            <a:endParaRPr lang="fr-CA" sz="1200" i="1" kern="1200" dirty="0">
              <a:solidFill>
                <a:schemeClr val="tx1"/>
              </a:solidFill>
              <a:effectLst/>
              <a:latin typeface="+mn-lt"/>
              <a:ea typeface="+mn-ea"/>
              <a:cs typeface="+mn-cs"/>
            </a:endParaRPr>
          </a:p>
          <a:p>
            <a:endParaRPr lang="en-CA" dirty="0"/>
          </a:p>
          <a:p>
            <a:r>
              <a:rPr lang="en-CA" dirty="0"/>
              <a:t>In </a:t>
            </a:r>
            <a:r>
              <a:rPr lang="en-CA" u="sng" dirty="0"/>
              <a:t>Occurrence</a:t>
            </a:r>
            <a:r>
              <a:rPr lang="en-CA" dirty="0"/>
              <a:t> period, </a:t>
            </a:r>
            <a:r>
              <a:rPr lang="en-CA" u="sng" dirty="0"/>
              <a:t>WL start to increase</a:t>
            </a:r>
            <a:r>
              <a:rPr lang="en-CA" dirty="0"/>
              <a:t>, and just in local release, it starts to drop. Just after this release, the river experience some increases again called post-breakup JAVEs</a:t>
            </a:r>
          </a:p>
          <a:p>
            <a:endParaRPr lang="en-CA" dirty="0"/>
          </a:p>
          <a:p>
            <a:r>
              <a:rPr lang="en-CA" dirty="0"/>
              <a:t>Post-breakup JAVE is cause by departure of ice from upstream</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a:t>
            </a:r>
            <a:r>
              <a:rPr lang="fr-CA" dirty="0"/>
              <a:t> </a:t>
            </a:r>
            <a:r>
              <a:rPr lang="fr-CA" dirty="0" err="1"/>
              <a:t>peak</a:t>
            </a:r>
            <a:r>
              <a:rPr lang="fr-CA" dirty="0"/>
              <a:t> </a:t>
            </a:r>
            <a:r>
              <a:rPr lang="fr-CA" dirty="0" err="1"/>
              <a:t>after</a:t>
            </a:r>
            <a:r>
              <a:rPr lang="fr-CA" dirty="0"/>
              <a:t> IJF </a:t>
            </a:r>
            <a:r>
              <a:rPr lang="fr-CA" dirty="0" err="1"/>
              <a:t>event</a:t>
            </a:r>
            <a:r>
              <a:rPr lang="fr-CA" dirty="0"/>
              <a:t>, </a:t>
            </a:r>
            <a:r>
              <a:rPr lang="en-CA" sz="1200" dirty="0">
                <a:solidFill>
                  <a:schemeClr val="accent6"/>
                </a:solidFill>
                <a:latin typeface="Overpass Light" pitchFamily="2" charset="77"/>
              </a:rPr>
              <a:t>was an extreme Pre (36 mm ). (But you can see (but in less severity) some days after local release like post breakup JAVEs).</a:t>
            </a:r>
            <a:endParaRPr lang="fr-CA" sz="1200" dirty="0">
              <a:solidFill>
                <a:schemeClr val="accent6"/>
              </a:solidFill>
              <a:latin typeface="Overpass Light" pitchFamily="2" charset="77"/>
            </a:endParaRPr>
          </a:p>
          <a:p>
            <a:endParaRPr lang="fr-CA" dirty="0"/>
          </a:p>
        </p:txBody>
      </p:sp>
      <p:sp>
        <p:nvSpPr>
          <p:cNvPr id="4" name="Slide Number Placeholder 3"/>
          <p:cNvSpPr>
            <a:spLocks noGrp="1"/>
          </p:cNvSpPr>
          <p:nvPr>
            <p:ph type="sldNum" sz="quarter" idx="5"/>
          </p:nvPr>
        </p:nvSpPr>
        <p:spPr/>
        <p:txBody>
          <a:bodyPr/>
          <a:lstStyle/>
          <a:p>
            <a:fld id="{2AAC10A2-40B8-4427-8903-E8E4068C1D88}" type="slidenum">
              <a:rPr lang="fr-CA" smtClean="0"/>
              <a:t>21</a:t>
            </a:fld>
            <a:endParaRPr lang="fr-CA"/>
          </a:p>
        </p:txBody>
      </p:sp>
    </p:spTree>
    <p:extLst>
      <p:ext uri="{BB962C8B-B14F-4D97-AF65-F5344CB8AC3E}">
        <p14:creationId xmlns:p14="http://schemas.microsoft.com/office/powerpoint/2010/main" val="1067087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Today we’ll start with an introduction to IJF, </a:t>
            </a:r>
            <a:endParaRPr lang="fr-CA" dirty="0"/>
          </a:p>
          <a:p>
            <a:endParaRPr lang="en-US" sz="1200" dirty="0"/>
          </a:p>
          <a:p>
            <a:r>
              <a:rPr lang="en-US" sz="1200" dirty="0"/>
              <a:t>(Click) </a:t>
            </a:r>
            <a:r>
              <a:rPr lang="en-US" dirty="0"/>
              <a:t>River in cold region experience another type of flood know as IJF</a:t>
            </a:r>
          </a:p>
          <a:p>
            <a:endParaRPr lang="en-US" dirty="0"/>
          </a:p>
          <a:p>
            <a:r>
              <a:rPr lang="en-US" dirty="0"/>
              <a:t>So let see, what exactly is an ice jam flood?</a:t>
            </a:r>
            <a:br>
              <a:rPr lang="en-US" dirty="0"/>
            </a:br>
            <a:endParaRPr lang="en-US" sz="1200" dirty="0"/>
          </a:p>
          <a:p>
            <a:r>
              <a:rPr lang="en-US" sz="1200" dirty="0"/>
              <a:t>(Click) As temperatures rise and/or runoff increases, the frozen river surface weakens and breaks into ice blocks.</a:t>
            </a:r>
          </a:p>
          <a:p>
            <a:endParaRPr lang="en-US" sz="1200" dirty="0"/>
          </a:p>
          <a:p>
            <a:r>
              <a:rPr lang="en-US" sz="1200" dirty="0"/>
              <a:t>(Click) These blocks start to move with the flow until they encounter an obstacle, such as a bridge or a narrow river section. </a:t>
            </a:r>
          </a:p>
          <a:p>
            <a:endParaRPr lang="en-US" sz="1200" dirty="0"/>
          </a:p>
          <a:p>
            <a:r>
              <a:rPr lang="en-US" sz="1200" dirty="0"/>
              <a:t>This blockage causes the ice to accumulate, forming an ice jam, which leads to a sudden rise in water levels</a:t>
            </a:r>
            <a:r>
              <a:rPr lang="en-US" dirty="0"/>
              <a:t> (see figure)</a:t>
            </a:r>
          </a:p>
          <a:p>
            <a:endParaRPr lang="en-US" sz="1200" dirty="0"/>
          </a:p>
          <a:p>
            <a:r>
              <a:rPr lang="en-US" sz="1200" dirty="0"/>
              <a:t>(Click) With continued warming, this temporary “ice dam” becomes unstable. </a:t>
            </a:r>
          </a:p>
          <a:p>
            <a:endParaRPr lang="en-US" sz="1200" dirty="0"/>
          </a:p>
          <a:p>
            <a:r>
              <a:rPr lang="en-US" sz="1200" dirty="0"/>
              <a:t>(Click) Once it collapses, it releases a mixture of water and ice that was trapped behind it, resulting in an ice jam flood.</a:t>
            </a:r>
          </a:p>
          <a:p>
            <a:endParaRPr lang="en-US" sz="1200" dirty="0"/>
          </a:p>
          <a:p>
            <a:r>
              <a:rPr lang="en-US" sz="1200" dirty="0"/>
              <a:t>Because of these complex physical processes, it’s very difficult to predict the combination of conditions that lead to an IJF, and/ or when it happen and /or the maximum water level associated with it, known respectively as the occurrence, timing, and severity of the IJF.</a:t>
            </a:r>
          </a:p>
          <a:p>
            <a:r>
              <a:rPr lang="en-US" sz="1200" dirty="0"/>
              <a:t>-------------</a:t>
            </a:r>
          </a:p>
          <a:p>
            <a:endParaRPr lang="en-US" sz="1200" dirty="0"/>
          </a:p>
          <a:p>
            <a:r>
              <a:rPr lang="en-US" sz="1200" dirty="0"/>
              <a:t>This WL is higher than open water level and can reach 2 to 3 times bigger than open-water condition in same condition.</a:t>
            </a:r>
          </a:p>
          <a:p>
            <a:endParaRPr lang="en-US" sz="1200" dirty="0"/>
          </a:p>
          <a:p>
            <a:r>
              <a:rPr lang="en-US" sz="1200" dirty="0" err="1"/>
              <a:t>Max.WL</a:t>
            </a:r>
            <a:r>
              <a:rPr lang="en-US" sz="1200" dirty="0"/>
              <a:t> is function of length and volume of ice jam.</a:t>
            </a:r>
          </a:p>
          <a:p>
            <a:endParaRPr lang="en-US" sz="1200" dirty="0"/>
          </a:p>
          <a:p>
            <a:r>
              <a:rPr lang="en-US" dirty="0"/>
              <a:t>Ice jam length is the total distance upstream covered by the accumulation of ice blocking the river flow. Ice jam volume refers to the three-dimensional mass of ice, factoring in its length, width, and depth. </a:t>
            </a:r>
          </a:p>
          <a:p>
            <a:endParaRPr lang="en-US" dirty="0"/>
          </a:p>
          <a:p>
            <a:r>
              <a:rPr lang="en-US" dirty="0"/>
              <a:t>These two parameters are closely linked to flood severity—longer and more voluminous ice jams increase the resistance to water flow, causing higher upstream water levels.</a:t>
            </a:r>
          </a:p>
          <a:p>
            <a:endParaRPr lang="en-US" dirty="0"/>
          </a:p>
        </p:txBody>
      </p:sp>
      <p:sp>
        <p:nvSpPr>
          <p:cNvPr id="4" name="Slide Number Placeholder 3"/>
          <p:cNvSpPr>
            <a:spLocks noGrp="1"/>
          </p:cNvSpPr>
          <p:nvPr>
            <p:ph type="sldNum" sz="quarter" idx="5"/>
          </p:nvPr>
        </p:nvSpPr>
        <p:spPr/>
        <p:txBody>
          <a:bodyPr/>
          <a:lstStyle/>
          <a:p>
            <a:fld id="{2AAC10A2-40B8-4427-8903-E8E4068C1D88}" type="slidenum">
              <a:rPr lang="fr-CA" smtClean="0"/>
              <a:t>2</a:t>
            </a:fld>
            <a:endParaRPr lang="fr-CA"/>
          </a:p>
        </p:txBody>
      </p:sp>
    </p:spTree>
    <p:extLst>
      <p:ext uri="{BB962C8B-B14F-4D97-AF65-F5344CB8AC3E}">
        <p14:creationId xmlns:p14="http://schemas.microsoft.com/office/powerpoint/2010/main" val="1998576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figure gives us a good overview of previous IJF studies using AI and shows what inputs were used in those models.</a:t>
            </a:r>
            <a:endParaRPr lang="fr-CA" dirty="0"/>
          </a:p>
          <a:p>
            <a:endParaRPr lang="fr-CA" dirty="0"/>
          </a:p>
        </p:txBody>
      </p:sp>
      <p:sp>
        <p:nvSpPr>
          <p:cNvPr id="4" name="Slide Number Placeholder 3"/>
          <p:cNvSpPr>
            <a:spLocks noGrp="1"/>
          </p:cNvSpPr>
          <p:nvPr>
            <p:ph type="sldNum" sz="quarter" idx="5"/>
          </p:nvPr>
        </p:nvSpPr>
        <p:spPr/>
        <p:txBody>
          <a:bodyPr/>
          <a:lstStyle/>
          <a:p>
            <a:fld id="{2AAC10A2-40B8-4427-8903-E8E4068C1D88}" type="slidenum">
              <a:rPr lang="fr-CA" smtClean="0"/>
              <a:t>22</a:t>
            </a:fld>
            <a:endParaRPr lang="fr-CA"/>
          </a:p>
        </p:txBody>
      </p:sp>
    </p:spTree>
    <p:extLst>
      <p:ext uri="{BB962C8B-B14F-4D97-AF65-F5344CB8AC3E}">
        <p14:creationId xmlns:p14="http://schemas.microsoft.com/office/powerpoint/2010/main" val="1685641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understand which factors are most crucial for predicting ice jam floods, we employed three different feature selection methods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"Starting with Pearson correlation, which measures linear relationships, we see that discharge (Q) and cumulative degree days (CDDT) show the strongest linear correlation with flooding. Water level (WL) also exhibits a moderate positive linear relationship.“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"Moving to Random Forest, a non-linear method, water level (WL) emerges as the most important predictor, indicated by the highest score. Discharge (Q) and CDDT also remain significant, suggesting their strong predictive power even when considering complex, non-linear interactions within the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Mutual Information, which captures any statistical dependency (linear or non-linear), ranks the variables. Here, water level (WL) again stands out as the most informative feature for predicting floods. Discharge (Q) and total precipitation also appear as highly relevant predictors according to this method.“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"Overall, we observe a consistent emphasis on water level and discharge across all three methods, highlighting their fundamental role in ice jam flood formation. While Pearson focuses on linear connections, Random Forest and Mutual Information underscore the importance of water level and also point to the relevance of temperature accumulation and precipitation, potentially capturing more complex, non-linear influences. These insights guided us in selecting the most impactful features for our machine learning models, ultimately improving their predictive accuracy.“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"Random Forest assesses feature importance by seeing how often and how effectively each variable is used in its many decision trees to predict IJFs.“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MI</a:t>
            </a:r>
            <a:r>
              <a:rPr lang="en-US" dirty="0"/>
              <a:t> quantifies how much information a specific weather or river variable provides about the occurrence of an ice jam flood.“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higher MI score indicated a stronger statistical dependence and thus a greater relevance of that feature in predicting IJFs. </a:t>
            </a: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fld id="{2AAC10A2-40B8-4427-8903-E8E4068C1D88}" type="slidenum">
              <a:rPr lang="fr-CA" smtClean="0"/>
              <a:t>24</a:t>
            </a:fld>
            <a:endParaRPr lang="fr-CA"/>
          </a:p>
        </p:txBody>
      </p:sp>
    </p:spTree>
    <p:extLst>
      <p:ext uri="{BB962C8B-B14F-4D97-AF65-F5344CB8AC3E}">
        <p14:creationId xmlns:p14="http://schemas.microsoft.com/office/powerpoint/2010/main" val="35692273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AAC10A2-40B8-4427-8903-E8E4068C1D88}" type="slidenum">
              <a:rPr lang="fr-CA" smtClean="0"/>
              <a:t>25</a:t>
            </a:fld>
            <a:endParaRPr lang="fr-CA"/>
          </a:p>
        </p:txBody>
      </p:sp>
    </p:spTree>
    <p:extLst>
      <p:ext uri="{BB962C8B-B14F-4D97-AF65-F5344CB8AC3E}">
        <p14:creationId xmlns:p14="http://schemas.microsoft.com/office/powerpoint/2010/main" val="27734694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development compare to previous work</a:t>
            </a:r>
          </a:p>
          <a:p>
            <a:endParaRPr lang="en-US" dirty="0"/>
          </a:p>
          <a:p>
            <a:r>
              <a:rPr lang="en-US" dirty="0"/>
              <a:t>Then about JAVE’s performance</a:t>
            </a:r>
          </a:p>
          <a:p>
            <a:endParaRPr lang="en-US" dirty="0"/>
          </a:p>
          <a:p>
            <a:r>
              <a:rPr lang="en-US" dirty="0"/>
              <a:t>Finally data cleaning effect</a:t>
            </a:r>
          </a:p>
        </p:txBody>
      </p:sp>
      <p:sp>
        <p:nvSpPr>
          <p:cNvPr id="4" name="Slide Number Placeholder 3"/>
          <p:cNvSpPr>
            <a:spLocks noGrp="1"/>
          </p:cNvSpPr>
          <p:nvPr>
            <p:ph type="sldNum" sz="quarter" idx="5"/>
          </p:nvPr>
        </p:nvSpPr>
        <p:spPr/>
        <p:txBody>
          <a:bodyPr/>
          <a:lstStyle/>
          <a:p>
            <a:fld id="{2AAC10A2-40B8-4427-8903-E8E4068C1D88}" type="slidenum">
              <a:rPr lang="fr-CA" smtClean="0"/>
              <a:t>26</a:t>
            </a:fld>
            <a:endParaRPr lang="fr-CA"/>
          </a:p>
        </p:txBody>
      </p:sp>
    </p:spTree>
    <p:extLst>
      <p:ext uri="{BB962C8B-B14F-4D97-AF65-F5344CB8AC3E}">
        <p14:creationId xmlns:p14="http://schemas.microsoft.com/office/powerpoint/2010/main" val="937204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2AAC10A2-40B8-4427-8903-E8E4068C1D88}" type="slidenum">
              <a:rPr lang="fr-CA" smtClean="0"/>
              <a:t>27</a:t>
            </a:fld>
            <a:endParaRPr lang="fr-CA"/>
          </a:p>
        </p:txBody>
      </p:sp>
    </p:spTree>
    <p:extLst>
      <p:ext uri="{BB962C8B-B14F-4D97-AF65-F5344CB8AC3E}">
        <p14:creationId xmlns:p14="http://schemas.microsoft.com/office/powerpoint/2010/main" val="2930503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Font typeface="Wingdings"/>
              <a:buNone/>
            </a:pPr>
            <a:r>
              <a:rPr lang="en-US" dirty="0"/>
              <a:t>As IJF has serious</a:t>
            </a:r>
          </a:p>
          <a:p>
            <a:pPr marL="0" indent="0">
              <a:lnSpc>
                <a:spcPct val="150000"/>
              </a:lnSpc>
              <a:buFont typeface="Wingdings"/>
              <a:buNone/>
            </a:pPr>
            <a:endParaRPr lang="en-US" dirty="0"/>
          </a:p>
          <a:p>
            <a:pPr marL="0" indent="0">
              <a:lnSpc>
                <a:spcPct val="150000"/>
              </a:lnSpc>
              <a:buFont typeface="Wingdings"/>
              <a:buNone/>
            </a:pPr>
            <a:r>
              <a:rPr lang="en-US" dirty="0"/>
              <a:t>Economic (</a:t>
            </a:r>
            <a:r>
              <a:rPr lang="en-CA" b="1" dirty="0">
                <a:solidFill>
                  <a:srgbClr val="FF0000"/>
                </a:solidFill>
                <a:latin typeface="Overpass Light" panose="020B0604020202020204" charset="0"/>
                <a:ea typeface="+mn-lt"/>
                <a:cs typeface="Segoe UI"/>
              </a:rPr>
              <a:t>Property damage</a:t>
            </a:r>
            <a:r>
              <a:rPr lang="en-US" b="1" dirty="0">
                <a:solidFill>
                  <a:srgbClr val="FF0000"/>
                </a:solidFill>
                <a:latin typeface="Overpass Light" panose="020B0604020202020204" charset="0"/>
                <a:ea typeface="+mn-lt"/>
                <a:cs typeface="Arial"/>
              </a:rPr>
              <a:t>, </a:t>
            </a:r>
            <a:r>
              <a:rPr lang="en-CA" b="1" dirty="0">
                <a:solidFill>
                  <a:srgbClr val="FF0000"/>
                </a:solidFill>
                <a:latin typeface="Overpass Light" panose="020B0604020202020204" charset="0"/>
                <a:ea typeface="+mn-lt"/>
                <a:cs typeface="Segoe UI"/>
              </a:rPr>
              <a:t>Crop damage</a:t>
            </a:r>
            <a:r>
              <a:rPr lang="en-US" b="1" dirty="0">
                <a:solidFill>
                  <a:srgbClr val="FF0000"/>
                </a:solidFill>
                <a:latin typeface="Overpass Light" panose="020B0604020202020204" charset="0"/>
                <a:ea typeface="+mn-ea"/>
                <a:cs typeface="Times New Roman"/>
              </a:rPr>
              <a:t>, </a:t>
            </a:r>
            <a:r>
              <a:rPr lang="en-CA" b="1" dirty="0">
                <a:solidFill>
                  <a:srgbClr val="FF0000"/>
                </a:solidFill>
                <a:latin typeface="Overpass Light" panose="020B0604020202020204" charset="0"/>
                <a:ea typeface="+mn-lt"/>
                <a:cs typeface="Segoe UI"/>
              </a:rPr>
              <a:t>Insurance costs)</a:t>
            </a:r>
            <a:endParaRPr lang="en-US" b="1" dirty="0">
              <a:solidFill>
                <a:srgbClr val="FF0000"/>
              </a:solidFill>
              <a:latin typeface="Overpass Light" panose="020B0604020202020204" charset="0"/>
              <a:cs typeface="Times New Roman"/>
            </a:endParaRPr>
          </a:p>
          <a:p>
            <a:r>
              <a:rPr lang="en-US" dirty="0"/>
              <a:t>Social (Displacement and relocation of residents)</a:t>
            </a:r>
          </a:p>
          <a:p>
            <a:r>
              <a:rPr lang="en-US" dirty="0"/>
              <a:t>Ecological (Habitat alteration, water quality)</a:t>
            </a:r>
          </a:p>
          <a:p>
            <a:endParaRPr lang="en-US" dirty="0"/>
          </a:p>
          <a:p>
            <a:r>
              <a:rPr lang="en-US" dirty="0"/>
              <a:t>Effect especially in Canada, (See figure) it is therefore worth investing in their prediction and management.</a:t>
            </a:r>
          </a:p>
          <a:p>
            <a:endParaRPr lang="en-US" dirty="0"/>
          </a:p>
          <a:p>
            <a:r>
              <a:rPr lang="en-US" dirty="0"/>
              <a:t>These events affect not only communities and local authorities,</a:t>
            </a:r>
          </a:p>
          <a:p>
            <a:endParaRPr lang="en-US" dirty="0"/>
          </a:p>
          <a:p>
            <a:r>
              <a:rPr lang="en-US" dirty="0"/>
              <a:t> but also lead to higher expenses for governments and the insurance industry</a:t>
            </a:r>
          </a:p>
        </p:txBody>
      </p:sp>
      <p:sp>
        <p:nvSpPr>
          <p:cNvPr id="4" name="Slide Number Placeholder 3"/>
          <p:cNvSpPr>
            <a:spLocks noGrp="1"/>
          </p:cNvSpPr>
          <p:nvPr>
            <p:ph type="sldNum" sz="quarter" idx="5"/>
          </p:nvPr>
        </p:nvSpPr>
        <p:spPr/>
        <p:txBody>
          <a:bodyPr/>
          <a:lstStyle/>
          <a:p>
            <a:fld id="{2AAC10A2-40B8-4427-8903-E8E4068C1D88}" type="slidenum">
              <a:rPr lang="fr-CA" smtClean="0"/>
              <a:t>3</a:t>
            </a:fld>
            <a:endParaRPr lang="fr-CA"/>
          </a:p>
        </p:txBody>
      </p:sp>
    </p:spTree>
    <p:extLst>
      <p:ext uri="{BB962C8B-B14F-4D97-AF65-F5344CB8AC3E}">
        <p14:creationId xmlns:p14="http://schemas.microsoft.com/office/powerpoint/2010/main" val="3040753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solidFill>
                  <a:srgbClr val="000000"/>
                </a:solidFill>
                <a:latin typeface="Times New Roman" panose="02020603050405020304" pitchFamily="18" charset="0"/>
                <a:ea typeface="Calibri" panose="020F0502020204030204" pitchFamily="34" charset="0"/>
                <a:cs typeface="Arial" panose="020B0604020202020204" pitchFamily="34" charset="0"/>
              </a:rPr>
              <a:t>Many tools have been introduced to forecast IRFs, and we can put them into these three bowls.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Times New Roman" panose="02020603050405020304" pitchFamily="18" charset="0"/>
                <a:ea typeface="Calibri" panose="020F0502020204030204" pitchFamily="34" charset="0"/>
                <a:cs typeface="Arial" panose="020B0604020202020204" pitchFamily="34" charset="0"/>
              </a:rPr>
              <a:t>In the first category, as you can see, we have well-known hydraulic software such as HEC-RAS. As an example, the main goal of it, is to simulate hydraulic conditions and equations related to IJFs, which helps estimate their severity.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these approaches often struggle because they require a lot of detailed data and extensive calibration. </a:t>
            </a:r>
            <a:endParaRPr lang="en-US" dirty="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Times New Roman" panose="02020603050405020304" pitchFamily="18" charset="0"/>
                <a:ea typeface="Calibri" panose="020F0502020204030204" pitchFamily="34" charset="0"/>
                <a:cs typeface="Arial" panose="020B0604020202020204" pitchFamily="34" charset="0"/>
              </a:rPr>
              <a:t>Second, we have models that focus more directly on the physical processes of the phenomenon.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Times New Roman" panose="02020603050405020304" pitchFamily="18" charset="0"/>
                <a:ea typeface="Calibri" panose="020F0502020204030204" pitchFamily="34" charset="0"/>
                <a:cs typeface="Arial" panose="020B0604020202020204" pitchFamily="34" charset="0"/>
              </a:rPr>
              <a:t>These approaches combine hydrologic or thermal models with hydraulic ones to predict features like the timing of an IJF (Click) similar to what our team has done in previous studies.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Times New Roman" panose="02020603050405020304" pitchFamily="18" charset="0"/>
                <a:ea typeface="Calibri" panose="020F0502020204030204" pitchFamily="34" charset="0"/>
                <a:cs typeface="Arial" panose="020B0604020202020204" pitchFamily="34" charset="0"/>
              </a:rPr>
              <a:t>But, just like hydraulic models, they still face issues with data requirements and they add even more complexity to the calibration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solidFill>
                  <a:srgbClr val="000000"/>
                </a:solidFill>
                <a:latin typeface="Times New Roman" panose="02020603050405020304" pitchFamily="18" charset="0"/>
                <a:ea typeface="Calibri" panose="020F0502020204030204" pitchFamily="34" charset="0"/>
                <a:cs typeface="Arial" panose="020B0604020202020204" pitchFamily="34" charset="0"/>
              </a:rPr>
              <a:t>Trying to reach IJF features based on observation records sorted in third one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Times New Roman" panose="02020603050405020304" pitchFamily="18" charset="0"/>
                <a:ea typeface="Calibri" panose="020F0502020204030204" pitchFamily="34" charset="0"/>
                <a:cs typeface="Arial" panose="020B0604020202020204" pitchFamily="34" charset="0"/>
              </a:rPr>
              <a:t>(Click) In our team, we cover two methods of this 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Times New Roman" panose="02020603050405020304" pitchFamily="18" charset="0"/>
                <a:ea typeface="Calibri" panose="020F0502020204030204" pitchFamily="34" charset="0"/>
                <a:cs typeface="Arial" panose="020B0604020202020204" pitchFamily="34" charset="0"/>
              </a:rPr>
              <a:t>Since my study focuses on AI-based forecasting, let’s take a closer look at their limitations.</a:t>
            </a:r>
            <a:endParaRPr lang="en-CA" dirty="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solidFill>
                  <a:srgbClr val="000000"/>
                </a:solidFill>
                <a:latin typeface="Times New Roman" panose="02020603050405020304" pitchFamily="18"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solidFill>
                  <a:srgbClr val="000000"/>
                </a:solidFill>
                <a:latin typeface="Times New Roman" panose="02020603050405020304" pitchFamily="18" charset="0"/>
                <a:ea typeface="Calibri" panose="020F0502020204030204" pitchFamily="34" charset="0"/>
                <a:cs typeface="Arial" panose="020B0604020202020204" pitchFamily="34" charset="0"/>
              </a:rPr>
              <a:t>such as application of classical methods, using hydrologic models and coupled </a:t>
            </a:r>
            <a:r>
              <a:rPr lang="en-US" dirty="0">
                <a:solidFill>
                  <a:srgbClr val="000000"/>
                </a:solidFill>
                <a:latin typeface="Times New Roman" panose="02020603050405020304" pitchFamily="18" charset="0"/>
                <a:ea typeface="Calibri" panose="020F0502020204030204" pitchFamily="34" charset="0"/>
                <a:cs typeface="Arial" panose="020B0604020202020204" pitchFamily="34" charset="0"/>
              </a:rPr>
              <a:t>them</a:t>
            </a:r>
            <a:r>
              <a:rPr lang="en-CA" dirty="0">
                <a:solidFill>
                  <a:srgbClr val="000000"/>
                </a:solidFill>
                <a:latin typeface="Times New Roman" panose="02020603050405020304" pitchFamily="18" charset="0"/>
                <a:ea typeface="Calibri" panose="020F0502020204030204" pitchFamily="34" charset="0"/>
                <a:cs typeface="Arial" panose="020B0604020202020204" pitchFamily="34" charset="0"/>
              </a:rPr>
              <a:t> by thermal models, physical-based models (</a:t>
            </a:r>
            <a:r>
              <a:rPr lang="en-CA" dirty="0" err="1">
                <a:solidFill>
                  <a:srgbClr val="000000"/>
                </a:solidFill>
                <a:latin typeface="Times New Roman" panose="02020603050405020304" pitchFamily="18" charset="0"/>
                <a:ea typeface="Calibri" panose="020F0502020204030204" pitchFamily="34" charset="0"/>
                <a:cs typeface="Arial" panose="020B0604020202020204" pitchFamily="34" charset="0"/>
              </a:rPr>
              <a:t>Sarafanov</a:t>
            </a:r>
            <a:r>
              <a:rPr lang="en-CA" dirty="0">
                <a:solidFill>
                  <a:srgbClr val="000000"/>
                </a:solidFill>
                <a:latin typeface="Times New Roman" panose="02020603050405020304" pitchFamily="18" charset="0"/>
                <a:ea typeface="Calibri" panose="020F0502020204030204" pitchFamily="34" charset="0"/>
                <a:cs typeface="Arial" panose="020B0604020202020204" pitchFamily="34" charset="0"/>
              </a:rPr>
              <a:t> et al. 2021), dendrogeomorphological </a:t>
            </a:r>
            <a:r>
              <a:rPr lang="en-CA" dirty="0" err="1">
                <a:solidFill>
                  <a:srgbClr val="000000"/>
                </a:solidFill>
                <a:latin typeface="Times New Roman" panose="02020603050405020304" pitchFamily="18" charset="0"/>
                <a:ea typeface="Calibri" panose="020F0502020204030204" pitchFamily="34" charset="0"/>
                <a:cs typeface="Arial" panose="020B0604020202020204" pitchFamily="34" charset="0"/>
              </a:rPr>
              <a:t>methodd</a:t>
            </a:r>
            <a:r>
              <a:rPr lang="en-CA" dirty="0">
                <a:solidFill>
                  <a:srgbClr val="000000"/>
                </a:solidFill>
                <a:latin typeface="Times New Roman" panose="02020603050405020304" pitchFamily="18" charset="0"/>
                <a:ea typeface="Calibri" panose="020F0502020204030204" pitchFamily="34" charset="0"/>
                <a:cs typeface="Arial" panose="020B0604020202020204" pitchFamily="34" charset="0"/>
              </a:rPr>
              <a:t> (</a:t>
            </a:r>
            <a:r>
              <a:rPr lang="fr-CA" dirty="0" err="1">
                <a:latin typeface="Times New Roman" panose="02020603050405020304" pitchFamily="18" charset="0"/>
                <a:ea typeface="Calibri" panose="020F0502020204030204" pitchFamily="34" charset="0"/>
                <a:cs typeface="Arial" panose="020B0604020202020204" pitchFamily="34" charset="0"/>
              </a:rPr>
              <a:t>Meseșan</a:t>
            </a:r>
            <a:r>
              <a:rPr lang="fr-CA" dirty="0">
                <a:latin typeface="Times New Roman" panose="02020603050405020304" pitchFamily="18" charset="0"/>
                <a:ea typeface="Calibri" panose="020F0502020204030204" pitchFamily="34" charset="0"/>
                <a:cs typeface="Arial" panose="020B0604020202020204" pitchFamily="34" charset="0"/>
              </a:rPr>
              <a:t> et al. 2019</a:t>
            </a:r>
            <a:r>
              <a:rPr lang="en-CA" dirty="0">
                <a:solidFill>
                  <a:srgbClr val="000000"/>
                </a:solidFill>
                <a:latin typeface="Times New Roman" panose="02020603050405020304" pitchFamily="18" charset="0"/>
                <a:ea typeface="Calibri" panose="020F0502020204030204" pitchFamily="34" charset="0"/>
                <a:cs typeface="Arial" panose="020B0604020202020204" pitchFamily="34" charset="0"/>
              </a:rPr>
              <a:t>), hydraulic modeling(</a:t>
            </a:r>
            <a:r>
              <a:rPr lang="fr-CA" dirty="0">
                <a:latin typeface="Times New Roman" panose="02020603050405020304" pitchFamily="18" charset="0"/>
                <a:ea typeface="Calibri" panose="020F0502020204030204" pitchFamily="34" charset="0"/>
                <a:cs typeface="Arial" panose="020B0604020202020204" pitchFamily="34" charset="0"/>
              </a:rPr>
              <a:t>Ladouceur et al., 2023</a:t>
            </a:r>
            <a:r>
              <a:rPr lang="en-CA" dirty="0">
                <a:solidFill>
                  <a:srgbClr val="000000"/>
                </a:solidFill>
                <a:latin typeface="Times New Roman" panose="02020603050405020304" pitchFamily="18" charset="0"/>
                <a:ea typeface="Calibri" panose="020F0502020204030204" pitchFamily="34" charset="0"/>
                <a:cs typeface="Arial" panose="020B0604020202020204" pitchFamily="34" charset="0"/>
              </a:rPr>
              <a:t>), empirical approaches, logistic regression, discriminant function analysis (</a:t>
            </a:r>
            <a:r>
              <a:rPr lang="en-CA" u="sng" dirty="0">
                <a:solidFill>
                  <a:srgbClr val="0952AB"/>
                </a:solidFill>
                <a:latin typeface="Times New Roman" panose="02020603050405020304" pitchFamily="18" charset="0"/>
                <a:ea typeface="Yu Gothic Light" panose="020B0300000000000000" pitchFamily="34" charset="-128"/>
                <a:cs typeface="Arial" panose="020B0604020202020204" pitchFamily="34" charset="0"/>
              </a:rPr>
              <a:t>White 2003</a:t>
            </a:r>
            <a:r>
              <a:rPr lang="en-CA" dirty="0">
                <a:solidFill>
                  <a:srgbClr val="000000"/>
                </a:solidFill>
                <a:latin typeface="Times New Roman" panose="02020603050405020304" pitchFamily="18" charset="0"/>
                <a:ea typeface="Calibri" panose="020F0502020204030204" pitchFamily="34" charset="0"/>
                <a:cs typeface="Arial" panose="020B0604020202020204" pitchFamily="34" charset="0"/>
              </a:rPr>
              <a:t>, </a:t>
            </a:r>
            <a:r>
              <a:rPr lang="en-CA" u="sng" dirty="0">
                <a:solidFill>
                  <a:srgbClr val="0952AB"/>
                </a:solidFill>
                <a:latin typeface="Times New Roman" panose="02020603050405020304" pitchFamily="18" charset="0"/>
                <a:ea typeface="Yu Gothic Light" panose="020B0300000000000000" pitchFamily="34" charset="-128"/>
                <a:cs typeface="Arial" panose="020B0604020202020204" pitchFamily="34" charset="0"/>
              </a:rPr>
              <a:t>2008</a:t>
            </a:r>
            <a:r>
              <a:rPr lang="en-CA" dirty="0">
                <a:solidFill>
                  <a:srgbClr val="000000"/>
                </a:solidFill>
                <a:latin typeface="Times New Roman" panose="02020603050405020304" pitchFamily="18" charset="0"/>
                <a:ea typeface="Calibri" panose="020F0502020204030204" pitchFamily="34" charset="0"/>
                <a:cs typeface="Arial" panose="020B0604020202020204" pitchFamily="34" charset="0"/>
              </a:rPr>
              <a:t>), and multiple linear regression (</a:t>
            </a:r>
            <a:r>
              <a:rPr lang="en-CA" u="sng" dirty="0">
                <a:solidFill>
                  <a:srgbClr val="0952AB"/>
                </a:solidFill>
                <a:latin typeface="Times New Roman" panose="02020603050405020304" pitchFamily="18" charset="0"/>
                <a:ea typeface="Yu Gothic Light" panose="020B0300000000000000" pitchFamily="34" charset="-128"/>
                <a:cs typeface="Arial" panose="020B0604020202020204" pitchFamily="34" charset="0"/>
              </a:rPr>
              <a:t>Mahabir </a:t>
            </a:r>
            <a:r>
              <a:rPr lang="en-CA" i="1" dirty="0">
                <a:solidFill>
                  <a:srgbClr val="0952AB"/>
                </a:solidFill>
                <a:latin typeface="Times New Roman" panose="02020603050405020304" pitchFamily="18" charset="0"/>
                <a:ea typeface="Calibri" panose="020F0502020204030204" pitchFamily="34" charset="0"/>
                <a:cs typeface="Times New Roman" panose="02020603050405020304" pitchFamily="18" charset="0"/>
              </a:rPr>
              <a:t>et al.</a:t>
            </a:r>
            <a:r>
              <a:rPr lang="en-CA" u="sng" dirty="0">
                <a:solidFill>
                  <a:srgbClr val="0952AB"/>
                </a:solidFill>
                <a:latin typeface="Times New Roman" panose="02020603050405020304" pitchFamily="18" charset="0"/>
                <a:ea typeface="Yu Gothic Light" panose="020B0300000000000000" pitchFamily="34" charset="-128"/>
                <a:cs typeface="Arial" panose="020B0604020202020204" pitchFamily="34" charset="0"/>
              </a:rPr>
              <a:t> 2006</a:t>
            </a:r>
            <a:r>
              <a:rPr lang="en-CA" dirty="0">
                <a:solidFill>
                  <a:srgbClr val="000000"/>
                </a:solidFill>
                <a:latin typeface="Times New Roman" panose="02020603050405020304" pitchFamily="18" charset="0"/>
                <a:ea typeface="Calibri" panose="020F0502020204030204" pitchFamily="34" charset="0"/>
                <a:cs typeface="Arial" panose="020B0604020202020204" pitchFamily="34" charset="0"/>
              </a:rPr>
              <a:t>, </a:t>
            </a:r>
            <a:r>
              <a:rPr lang="en-CA" u="sng" dirty="0">
                <a:solidFill>
                  <a:srgbClr val="0952AB"/>
                </a:solidFill>
                <a:latin typeface="Times New Roman" panose="02020603050405020304" pitchFamily="18" charset="0"/>
                <a:ea typeface="Yu Gothic Light" panose="020B0300000000000000" pitchFamily="34" charset="-128"/>
                <a:cs typeface="Arial" panose="020B0604020202020204" pitchFamily="34" charset="0"/>
              </a:rPr>
              <a:t>2008</a:t>
            </a:r>
            <a:r>
              <a:rPr lang="en-CA" dirty="0">
                <a:solidFill>
                  <a:srgbClr val="000000"/>
                </a:solidFill>
                <a:latin typeface="Times New Roman" panose="02020603050405020304" pitchFamily="18" charset="0"/>
                <a:ea typeface="Calibri" panose="020F0502020204030204" pitchFamily="34" charset="0"/>
                <a:cs typeface="Arial" panose="020B0604020202020204" pitchFamily="34" charset="0"/>
              </a:rPr>
              <a:t>).</a:t>
            </a:r>
            <a:r>
              <a:rPr lang="en-CA" dirty="0">
                <a:latin typeface="Times New Roman" panose="02020603050405020304" pitchFamily="18"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latin typeface="Times New Roman" panose="02020603050405020304" pitchFamily="18" charset="0"/>
              <a:ea typeface="Calibri" panose="020F0502020204030204" pitchFamily="34" charset="0"/>
              <a:cs typeface="Arial" panose="020B0604020202020204" pitchFamily="34" charset="0"/>
            </a:endParaRPr>
          </a:p>
          <a:p>
            <a:endParaRPr lang="fr-CA" dirty="0"/>
          </a:p>
        </p:txBody>
      </p:sp>
      <p:sp>
        <p:nvSpPr>
          <p:cNvPr id="4" name="Slide Number Placeholder 3"/>
          <p:cNvSpPr>
            <a:spLocks noGrp="1"/>
          </p:cNvSpPr>
          <p:nvPr>
            <p:ph type="sldNum" sz="quarter" idx="5"/>
          </p:nvPr>
        </p:nvSpPr>
        <p:spPr/>
        <p:txBody>
          <a:bodyPr/>
          <a:lstStyle/>
          <a:p>
            <a:fld id="{2AAC10A2-40B8-4427-8903-E8E4068C1D88}" type="slidenum">
              <a:rPr lang="fr-CA" smtClean="0"/>
              <a:t>4</a:t>
            </a:fld>
            <a:endParaRPr lang="fr-CA"/>
          </a:p>
        </p:txBody>
      </p:sp>
    </p:spTree>
    <p:extLst>
      <p:ext uri="{BB962C8B-B14F-4D97-AF65-F5344CB8AC3E}">
        <p14:creationId xmlns:p14="http://schemas.microsoft.com/office/powerpoint/2010/main" val="2970354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Regarding to previous studies,  </a:t>
            </a:r>
          </a:p>
          <a:p>
            <a:endParaRPr lang="en-US" dirty="0"/>
          </a:p>
          <a:p>
            <a:r>
              <a:rPr lang="en-US" dirty="0"/>
              <a:t>It’s obvious that there are still important knowledge gaps that have been reported and need to be addressed</a:t>
            </a:r>
          </a:p>
          <a:p>
            <a:endParaRPr lang="en-US" dirty="0"/>
          </a:p>
          <a:p>
            <a:r>
              <a:rPr lang="en-US" dirty="0"/>
              <a:t>Here you can see some of the most common gaps, range from problems with data to finding model and tackling with complex physical process</a:t>
            </a:r>
          </a:p>
          <a:p>
            <a:endParaRPr lang="en-US" dirty="0"/>
          </a:p>
          <a:p>
            <a:r>
              <a:rPr lang="en-US" dirty="0"/>
              <a:t>------------</a:t>
            </a:r>
          </a:p>
          <a:p>
            <a:r>
              <a:rPr lang="en-US" dirty="0"/>
              <a:t>Insufficient data quality: often raw datasets with missing values, sensor errors, and uncorrected inconsistencies. </a:t>
            </a:r>
          </a:p>
          <a:p>
            <a:endParaRPr lang="en-US" dirty="0"/>
          </a:p>
          <a:p>
            <a:r>
              <a:rPr lang="en-US" dirty="0"/>
              <a:t>The effect of data size and imbalance is poorly studied.</a:t>
            </a:r>
          </a:p>
          <a:p>
            <a:endParaRPr lang="en-US" dirty="0"/>
          </a:p>
          <a:p>
            <a:r>
              <a:rPr lang="en-US" dirty="0"/>
              <a:t>Parameterization and calibration are difficult, especially for hybrid models.</a:t>
            </a:r>
          </a:p>
          <a:p>
            <a:endParaRPr lang="en-US" dirty="0"/>
          </a:p>
          <a:p>
            <a:r>
              <a:rPr lang="en-US" dirty="0"/>
              <a:t>IJFs caused by JAVEs and complex physical interactions are often overlooked.</a:t>
            </a:r>
          </a:p>
          <a:p>
            <a:endParaRPr lang="en-US" dirty="0"/>
          </a:p>
          <a:p>
            <a:r>
              <a:rPr lang="en-US" dirty="0"/>
              <a:t>No existing research predicts ice-jam </a:t>
            </a:r>
            <a:r>
              <a:rPr lang="en-US" b="1" dirty="0"/>
              <a:t>length</a:t>
            </a:r>
            <a:r>
              <a:rPr lang="en-US" dirty="0"/>
              <a:t> or </a:t>
            </a:r>
            <a:r>
              <a:rPr lang="en-US" b="1" dirty="0"/>
              <a:t>volume</a:t>
            </a:r>
            <a:r>
              <a:rPr lang="en-US" dirty="0"/>
              <a:t> using AI approaches.</a:t>
            </a:r>
          </a:p>
          <a:p>
            <a:endParaRPr lang="en-US" dirty="0"/>
          </a:p>
          <a:p>
            <a:r>
              <a:rPr lang="en-US" dirty="0"/>
              <a:t>Few models are tested across rivers or downstream sites, limiting transferability and generalization.</a:t>
            </a:r>
          </a:p>
        </p:txBody>
      </p:sp>
      <p:sp>
        <p:nvSpPr>
          <p:cNvPr id="4" name="Slide Number Placeholder 3"/>
          <p:cNvSpPr>
            <a:spLocks noGrp="1"/>
          </p:cNvSpPr>
          <p:nvPr>
            <p:ph type="sldNum" sz="quarter" idx="5"/>
          </p:nvPr>
        </p:nvSpPr>
        <p:spPr/>
        <p:txBody>
          <a:bodyPr/>
          <a:lstStyle/>
          <a:p>
            <a:fld id="{2AAC10A2-40B8-4427-8903-E8E4068C1D88}" type="slidenum">
              <a:rPr lang="fr-CA" smtClean="0"/>
              <a:t>5</a:t>
            </a:fld>
            <a:endParaRPr lang="fr-CA"/>
          </a:p>
        </p:txBody>
      </p:sp>
    </p:spTree>
    <p:extLst>
      <p:ext uri="{BB962C8B-B14F-4D97-AF65-F5344CB8AC3E}">
        <p14:creationId xmlns:p14="http://schemas.microsoft.com/office/powerpoint/2010/main" val="185249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 see if AI can act as a superhero for us?</a:t>
            </a:r>
          </a:p>
          <a:p>
            <a:br>
              <a:rPr lang="en-US" dirty="0"/>
            </a:br>
            <a:r>
              <a:rPr lang="en-US" dirty="0"/>
              <a:t>To be honest it’s not that easy,</a:t>
            </a:r>
          </a:p>
          <a:p>
            <a:endParaRPr lang="en-US" dirty="0"/>
          </a:p>
          <a:p>
            <a:r>
              <a:rPr lang="en-US" dirty="0"/>
              <a:t>before facing the </a:t>
            </a:r>
            <a:r>
              <a:rPr lang="en-US" i="1" dirty="0"/>
              <a:t>big boss</a:t>
            </a:r>
            <a:r>
              <a:rPr lang="en-US" dirty="0"/>
              <a:t>, we’ve got to fix all the </a:t>
            </a:r>
            <a:r>
              <a:rPr lang="en-US" i="1" dirty="0"/>
              <a:t>mini-bugs</a:t>
            </a:r>
            <a:r>
              <a:rPr lang="en-US" dirty="0"/>
              <a:t> first.</a:t>
            </a:r>
          </a:p>
          <a:p>
            <a:endParaRPr lang="en-US" dirty="0"/>
          </a:p>
          <a:p>
            <a:r>
              <a:rPr lang="en-US" dirty="0"/>
              <a:t>We need to address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 </a:t>
            </a:r>
            <a:r>
              <a:rPr lang="en-US" i="1" dirty="0"/>
              <a:t>How can we overcome data scarcity and its impact on model performance?</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 </a:t>
            </a:r>
            <a:r>
              <a:rPr lang="en-US" i="1" dirty="0"/>
              <a:t>Can AI truly predict ice jams, and which algorithms perform best?</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Can the approach be used when observational data are limited, and how does this affect accuracy?</a:t>
            </a:r>
          </a:p>
          <a:p>
            <a:endParaRPr lang="en-US" dirty="0"/>
          </a:p>
        </p:txBody>
      </p:sp>
      <p:sp>
        <p:nvSpPr>
          <p:cNvPr id="4" name="Slide Number Placeholder 3"/>
          <p:cNvSpPr>
            <a:spLocks noGrp="1"/>
          </p:cNvSpPr>
          <p:nvPr>
            <p:ph type="sldNum" sz="quarter" idx="5"/>
          </p:nvPr>
        </p:nvSpPr>
        <p:spPr/>
        <p:txBody>
          <a:bodyPr/>
          <a:lstStyle/>
          <a:p>
            <a:fld id="{2AAC10A2-40B8-4427-8903-E8E4068C1D88}" type="slidenum">
              <a:rPr lang="fr-CA" smtClean="0"/>
              <a:t>6</a:t>
            </a:fld>
            <a:endParaRPr lang="fr-CA"/>
          </a:p>
        </p:txBody>
      </p:sp>
    </p:spTree>
    <p:extLst>
      <p:ext uri="{BB962C8B-B14F-4D97-AF65-F5344CB8AC3E}">
        <p14:creationId xmlns:p14="http://schemas.microsoft.com/office/powerpoint/2010/main" val="2289287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 follow by the methodology developed for this research.</a:t>
            </a:r>
            <a:endParaRPr lang="en-CA" dirty="0"/>
          </a:p>
          <a:p>
            <a:endParaRPr lang="en-US" dirty="0"/>
          </a:p>
          <a:p>
            <a:r>
              <a:rPr lang="en-US" dirty="0"/>
              <a:t>So before any action, we need find a city to save,</a:t>
            </a:r>
          </a:p>
          <a:p>
            <a:endParaRPr lang="en-US" dirty="0"/>
          </a:p>
          <a:p>
            <a:r>
              <a:rPr lang="en-US" dirty="0"/>
              <a:t>Here you can see the features of our study site. </a:t>
            </a:r>
          </a:p>
          <a:p>
            <a:endParaRPr lang="en-US" dirty="0"/>
          </a:p>
          <a:p>
            <a:r>
              <a:rPr lang="en-US" dirty="0"/>
              <a:t>It is a river in the south of Quebec City, known as the Chaudière River, which originates from Lake </a:t>
            </a:r>
            <a:r>
              <a:rPr lang="en-US" dirty="0" err="1"/>
              <a:t>Mégantic</a:t>
            </a:r>
            <a:r>
              <a:rPr lang="en-US" dirty="0"/>
              <a:t> and flows through the beautiful southern plains to reach the Saint Lawrence River. </a:t>
            </a:r>
          </a:p>
          <a:p>
            <a:endParaRPr lang="en-US" dirty="0"/>
          </a:p>
          <a:p>
            <a:r>
              <a:rPr lang="en-US" dirty="0"/>
              <a:t>This study mainly focuses on the middle section of the river.</a:t>
            </a:r>
          </a:p>
          <a:p>
            <a:endParaRPr lang="en-US" dirty="0"/>
          </a:p>
          <a:p>
            <a:r>
              <a:rPr lang="en-US" dirty="0"/>
              <a:t>We selected Saint-Georges, Beauceville, and Saint-Joseph because they are the most IJF-prone areas in this region, with 52% of events occurring in these towns.</a:t>
            </a:r>
          </a:p>
          <a:p>
            <a:endParaRPr lang="en-CA" dirty="0"/>
          </a:p>
          <a:p>
            <a:endParaRPr lang="en-CA" dirty="0"/>
          </a:p>
          <a:p>
            <a:endParaRPr lang="en-CA" dirty="0"/>
          </a:p>
          <a:p>
            <a:r>
              <a:rPr lang="en-CA" dirty="0"/>
              <a:t>------</a:t>
            </a:r>
          </a:p>
          <a:p>
            <a:r>
              <a:rPr lang="en-CA" dirty="0"/>
              <a:t>Mainly work  on intermediate Chaudière. </a:t>
            </a:r>
          </a:p>
          <a:p>
            <a:endParaRPr lang="en-CA" dirty="0"/>
          </a:p>
          <a:p>
            <a:r>
              <a:rPr lang="en-US" sz="1200" b="0" i="0" u="none" strike="noStrike" kern="1200" baseline="0" dirty="0">
                <a:solidFill>
                  <a:schemeClr val="tx1"/>
                </a:solidFill>
                <a:latin typeface="+mn-lt"/>
                <a:ea typeface="+mn-ea"/>
                <a:cs typeface="+mn-cs"/>
              </a:rPr>
              <a:t>52% of these events occurring in these towns and half for all other locations. </a:t>
            </a:r>
            <a:endParaRPr lang="en-CA" dirty="0"/>
          </a:p>
          <a:p>
            <a:endParaRPr lang="en-CA" dirty="0"/>
          </a:p>
          <a:p>
            <a:r>
              <a:rPr lang="en-CA" dirty="0"/>
              <a:t>Talk about the different of dataset they can provide (Snow on ground by </a:t>
            </a:r>
            <a:r>
              <a:rPr lang="en-CA" dirty="0" err="1"/>
              <a:t>StG</a:t>
            </a:r>
            <a:r>
              <a:rPr lang="en-CA" dirty="0"/>
              <a:t>)</a:t>
            </a:r>
          </a:p>
          <a:p>
            <a:endParaRPr lang="en-CA" dirty="0"/>
          </a:p>
          <a:p>
            <a:r>
              <a:rPr lang="en-CA" dirty="0"/>
              <a:t>Use both for models and difference between values are not so much</a:t>
            </a:r>
          </a:p>
          <a:p>
            <a:endParaRPr lang="en-CA" dirty="0"/>
          </a:p>
          <a:p>
            <a:r>
              <a:rPr lang="en-CA" dirty="0"/>
              <a:t>Meteorological stations (Beauceville operated by ECCC, St-Georges operated by government de Quebec)</a:t>
            </a:r>
          </a:p>
          <a:p>
            <a:endParaRPr lang="en-CA" dirty="0"/>
          </a:p>
          <a:p>
            <a:r>
              <a:rPr lang="en-CA" dirty="0"/>
              <a:t>Beauceville (Hourly, T, RH, total Pre, Wind) ----- for B &amp; </a:t>
            </a:r>
            <a:r>
              <a:rPr lang="en-CA" dirty="0" err="1"/>
              <a:t>StJ</a:t>
            </a:r>
            <a:endParaRPr lang="en-CA" dirty="0"/>
          </a:p>
          <a:p>
            <a:endParaRPr lang="en-CA" dirty="0"/>
          </a:p>
          <a:p>
            <a:r>
              <a:rPr lang="en-CA" dirty="0"/>
              <a:t>St-Georges (Daily, T, total Pre, Rainfall, Snowfall, Snow on ground) ---- for </a:t>
            </a:r>
            <a:r>
              <a:rPr lang="en-CA" dirty="0" err="1"/>
              <a:t>StG</a:t>
            </a:r>
            <a:endParaRPr lang="en-CA" dirty="0"/>
          </a:p>
          <a:p>
            <a:endParaRPr lang="en-CA" dirty="0"/>
          </a:p>
          <a:p>
            <a:r>
              <a:rPr lang="en-CA" dirty="0"/>
              <a:t>Distance between cities is approximately 20 Km</a:t>
            </a:r>
          </a:p>
          <a:p>
            <a:endParaRPr lang="en-CA" dirty="0"/>
          </a:p>
          <a:p>
            <a:r>
              <a:rPr lang="en-CA" dirty="0"/>
              <a:t>Distances between </a:t>
            </a:r>
            <a:r>
              <a:rPr lang="en-CA" dirty="0" err="1"/>
              <a:t>Meteo</a:t>
            </a:r>
            <a:r>
              <a:rPr lang="en-CA" dirty="0"/>
              <a:t> to cities</a:t>
            </a:r>
          </a:p>
          <a:p>
            <a:endParaRPr lang="en-CA" dirty="0"/>
          </a:p>
          <a:p>
            <a:r>
              <a:rPr lang="en-CA" dirty="0" err="1"/>
              <a:t>StG</a:t>
            </a:r>
            <a:r>
              <a:rPr lang="en-CA" dirty="0"/>
              <a:t> </a:t>
            </a:r>
            <a:r>
              <a:rPr lang="en-CA" dirty="0" err="1"/>
              <a:t>meteo</a:t>
            </a:r>
            <a:r>
              <a:rPr lang="en-CA" dirty="0"/>
              <a:t> to B = (9 km)</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err="1"/>
              <a:t>StG</a:t>
            </a:r>
            <a:r>
              <a:rPr lang="en-CA" dirty="0"/>
              <a:t> </a:t>
            </a:r>
            <a:r>
              <a:rPr lang="en-CA" dirty="0" err="1"/>
              <a:t>meteo</a:t>
            </a:r>
            <a:r>
              <a:rPr lang="en-CA" dirty="0"/>
              <a:t> to </a:t>
            </a:r>
            <a:r>
              <a:rPr lang="en-CA" dirty="0" err="1"/>
              <a:t>StJ</a:t>
            </a:r>
            <a:r>
              <a:rPr lang="en-CA" dirty="0"/>
              <a:t> = (23 km)</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B </a:t>
            </a:r>
            <a:r>
              <a:rPr lang="en-CA" dirty="0" err="1"/>
              <a:t>meteo</a:t>
            </a:r>
            <a:r>
              <a:rPr lang="en-CA" dirty="0"/>
              <a:t> to </a:t>
            </a:r>
            <a:r>
              <a:rPr lang="en-CA" dirty="0" err="1"/>
              <a:t>StG</a:t>
            </a:r>
            <a:r>
              <a:rPr lang="en-CA" dirty="0"/>
              <a:t> = (11.6 km)</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B </a:t>
            </a:r>
            <a:r>
              <a:rPr lang="en-CA" dirty="0" err="1"/>
              <a:t>meteo</a:t>
            </a:r>
            <a:r>
              <a:rPr lang="en-CA" dirty="0"/>
              <a:t> to </a:t>
            </a:r>
            <a:r>
              <a:rPr lang="en-CA" dirty="0" err="1"/>
              <a:t>StJ</a:t>
            </a:r>
            <a:r>
              <a:rPr lang="en-CA" dirty="0"/>
              <a:t> = (13.8 km)</a:t>
            </a:r>
          </a:p>
          <a:p>
            <a:endParaRPr lang="en-CA" dirty="0"/>
          </a:p>
          <a:p>
            <a:endParaRPr lang="en-CA" dirty="0"/>
          </a:p>
          <a:p>
            <a:r>
              <a:rPr lang="en-CA" dirty="0"/>
              <a:t>Hydraulic stations operated by CEHQ</a:t>
            </a:r>
            <a:endParaRPr lang="fr-CA" dirty="0"/>
          </a:p>
        </p:txBody>
      </p:sp>
      <p:sp>
        <p:nvSpPr>
          <p:cNvPr id="4" name="Slide Number Placeholder 3"/>
          <p:cNvSpPr>
            <a:spLocks noGrp="1"/>
          </p:cNvSpPr>
          <p:nvPr>
            <p:ph type="sldNum" sz="quarter" idx="5"/>
          </p:nvPr>
        </p:nvSpPr>
        <p:spPr/>
        <p:txBody>
          <a:bodyPr/>
          <a:lstStyle/>
          <a:p>
            <a:fld id="{2AAC10A2-40B8-4427-8903-E8E4068C1D88}" type="slidenum">
              <a:rPr lang="fr-CA" smtClean="0"/>
              <a:t>7</a:t>
            </a:fld>
            <a:endParaRPr lang="fr-CA"/>
          </a:p>
        </p:txBody>
      </p:sp>
    </p:spTree>
    <p:extLst>
      <p:ext uri="{BB962C8B-B14F-4D97-AF65-F5344CB8AC3E}">
        <p14:creationId xmlns:p14="http://schemas.microsoft.com/office/powerpoint/2010/main" val="4267914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develop our data-driven model, we need daily datasets ranging from hydraulic to meteorological data, collected from the rich data sources in this region</a:t>
            </a:r>
            <a:r>
              <a:rPr lang="en-CA" dirty="0"/>
              <a:t>.</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Hydraulic data were obtained from stations operated by CEHQ at Saint-Georges and Famine River, as well as from the water level monitoring system run by COBARIC</a:t>
            </a:r>
            <a:r>
              <a:rPr lang="en-CA"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also use two meteorological stations, at Beauceville and Saint-Georges, operated by ECCC and the Government of Quebec, respectively, to collect the meteorological time series we need</a:t>
            </a:r>
            <a:r>
              <a:rPr lang="en-CA"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these datasets would be useless without historical IJF information, which we obtained from Laval University’s River Ice Lab. These records serve as the target for our model</a:t>
            </a:r>
            <a:r>
              <a:rPr lang="en-CA" dirty="0"/>
              <a:t>.</a:t>
            </a:r>
            <a:endParaRPr lang="fr-CA" dirty="0"/>
          </a:p>
          <a:p>
            <a:endParaRPr lang="en-CA" dirty="0"/>
          </a:p>
          <a:p>
            <a:r>
              <a:rPr lang="en-CA" dirty="0"/>
              <a:t>---------</a:t>
            </a:r>
          </a:p>
          <a:p>
            <a:r>
              <a:rPr lang="en-CA" dirty="0"/>
              <a:t>Mainly work  on intermediate Chaudière. </a:t>
            </a:r>
          </a:p>
          <a:p>
            <a:endParaRPr lang="en-CA" dirty="0"/>
          </a:p>
          <a:p>
            <a:r>
              <a:rPr lang="en-US" sz="1200" b="0" i="0" u="none" strike="noStrike" kern="1200" baseline="0" dirty="0">
                <a:solidFill>
                  <a:schemeClr val="tx1"/>
                </a:solidFill>
                <a:latin typeface="+mn-lt"/>
                <a:ea typeface="+mn-ea"/>
                <a:cs typeface="+mn-cs"/>
              </a:rPr>
              <a:t>52% of these events occurring in these towns and half for all other locations. </a:t>
            </a:r>
            <a:endParaRPr lang="en-CA" dirty="0"/>
          </a:p>
          <a:p>
            <a:endParaRPr lang="en-CA" dirty="0"/>
          </a:p>
          <a:p>
            <a:r>
              <a:rPr lang="en-CA" dirty="0"/>
              <a:t>Talk about the different of dataset they can provide (Snow on ground by </a:t>
            </a:r>
            <a:r>
              <a:rPr lang="en-CA" dirty="0" err="1"/>
              <a:t>StG</a:t>
            </a:r>
            <a:r>
              <a:rPr lang="en-CA" dirty="0"/>
              <a:t>)</a:t>
            </a:r>
          </a:p>
          <a:p>
            <a:endParaRPr lang="en-CA" dirty="0"/>
          </a:p>
          <a:p>
            <a:r>
              <a:rPr lang="en-CA" dirty="0"/>
              <a:t>Use both for models and difference between values are not so much</a:t>
            </a:r>
          </a:p>
          <a:p>
            <a:endParaRPr lang="en-CA" dirty="0"/>
          </a:p>
          <a:p>
            <a:r>
              <a:rPr lang="en-CA" dirty="0"/>
              <a:t>Meteorological stations (Beauceville operated by ECCC, St-Georges operated by government de Quebec)</a:t>
            </a:r>
          </a:p>
          <a:p>
            <a:endParaRPr lang="en-CA" dirty="0"/>
          </a:p>
          <a:p>
            <a:r>
              <a:rPr lang="en-CA" dirty="0"/>
              <a:t>Beauceville (Hourly, T, RH, total Pre, Wind) ----- for B &amp; </a:t>
            </a:r>
            <a:r>
              <a:rPr lang="en-CA" dirty="0" err="1"/>
              <a:t>StJ</a:t>
            </a:r>
            <a:endParaRPr lang="en-CA" dirty="0"/>
          </a:p>
          <a:p>
            <a:endParaRPr lang="en-CA" dirty="0"/>
          </a:p>
          <a:p>
            <a:r>
              <a:rPr lang="en-CA" dirty="0"/>
              <a:t>St-Georges (Daily, T, total Pre, Rainfall, Snowfall, Snow on ground) ---- for </a:t>
            </a:r>
            <a:r>
              <a:rPr lang="en-CA" dirty="0" err="1"/>
              <a:t>StG</a:t>
            </a:r>
            <a:endParaRPr lang="en-CA" dirty="0"/>
          </a:p>
          <a:p>
            <a:endParaRPr lang="en-CA" dirty="0"/>
          </a:p>
          <a:p>
            <a:r>
              <a:rPr lang="en-CA" dirty="0"/>
              <a:t>Distance between cities is approximately 20 Km</a:t>
            </a:r>
          </a:p>
          <a:p>
            <a:endParaRPr lang="en-CA" dirty="0"/>
          </a:p>
          <a:p>
            <a:r>
              <a:rPr lang="en-CA" dirty="0"/>
              <a:t>Distances between </a:t>
            </a:r>
            <a:r>
              <a:rPr lang="en-CA" dirty="0" err="1"/>
              <a:t>Meteo</a:t>
            </a:r>
            <a:r>
              <a:rPr lang="en-CA" dirty="0"/>
              <a:t> to cities</a:t>
            </a:r>
          </a:p>
          <a:p>
            <a:endParaRPr lang="en-CA" dirty="0"/>
          </a:p>
          <a:p>
            <a:r>
              <a:rPr lang="en-CA" dirty="0" err="1"/>
              <a:t>StG</a:t>
            </a:r>
            <a:r>
              <a:rPr lang="en-CA" dirty="0"/>
              <a:t> </a:t>
            </a:r>
            <a:r>
              <a:rPr lang="en-CA" dirty="0" err="1"/>
              <a:t>meteo</a:t>
            </a:r>
            <a:r>
              <a:rPr lang="en-CA" dirty="0"/>
              <a:t> to B = (9 km)</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err="1"/>
              <a:t>StG</a:t>
            </a:r>
            <a:r>
              <a:rPr lang="en-CA" dirty="0"/>
              <a:t> </a:t>
            </a:r>
            <a:r>
              <a:rPr lang="en-CA" dirty="0" err="1"/>
              <a:t>meteo</a:t>
            </a:r>
            <a:r>
              <a:rPr lang="en-CA" dirty="0"/>
              <a:t> to </a:t>
            </a:r>
            <a:r>
              <a:rPr lang="en-CA" dirty="0" err="1"/>
              <a:t>StJ</a:t>
            </a:r>
            <a:r>
              <a:rPr lang="en-CA" dirty="0"/>
              <a:t> = (23 km)</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B </a:t>
            </a:r>
            <a:r>
              <a:rPr lang="en-CA" dirty="0" err="1"/>
              <a:t>meteo</a:t>
            </a:r>
            <a:r>
              <a:rPr lang="en-CA" dirty="0"/>
              <a:t> to </a:t>
            </a:r>
            <a:r>
              <a:rPr lang="en-CA" dirty="0" err="1"/>
              <a:t>StG</a:t>
            </a:r>
            <a:r>
              <a:rPr lang="en-CA" dirty="0"/>
              <a:t> = (11.6 km)</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B </a:t>
            </a:r>
            <a:r>
              <a:rPr lang="en-CA" dirty="0" err="1"/>
              <a:t>meteo</a:t>
            </a:r>
            <a:r>
              <a:rPr lang="en-CA" dirty="0"/>
              <a:t> to </a:t>
            </a:r>
            <a:r>
              <a:rPr lang="en-CA" dirty="0" err="1"/>
              <a:t>StJ</a:t>
            </a:r>
            <a:r>
              <a:rPr lang="en-CA" dirty="0"/>
              <a:t> = (13.8 km)</a:t>
            </a:r>
          </a:p>
          <a:p>
            <a:endParaRPr lang="en-CA" dirty="0"/>
          </a:p>
          <a:p>
            <a:endParaRPr lang="en-CA" dirty="0"/>
          </a:p>
          <a:p>
            <a:r>
              <a:rPr lang="en-CA" dirty="0"/>
              <a:t>Hydraulic stations operated by CEHQ</a:t>
            </a:r>
            <a:endParaRPr lang="fr-CA" dirty="0"/>
          </a:p>
        </p:txBody>
      </p:sp>
      <p:sp>
        <p:nvSpPr>
          <p:cNvPr id="4" name="Slide Number Placeholder 3"/>
          <p:cNvSpPr>
            <a:spLocks noGrp="1"/>
          </p:cNvSpPr>
          <p:nvPr>
            <p:ph type="sldNum" sz="quarter" idx="5"/>
          </p:nvPr>
        </p:nvSpPr>
        <p:spPr/>
        <p:txBody>
          <a:bodyPr/>
          <a:lstStyle/>
          <a:p>
            <a:fld id="{2AAC10A2-40B8-4427-8903-E8E4068C1D88}" type="slidenum">
              <a:rPr lang="fr-CA" smtClean="0"/>
              <a:t>8</a:t>
            </a:fld>
            <a:endParaRPr lang="fr-CA"/>
          </a:p>
        </p:txBody>
      </p:sp>
    </p:spTree>
    <p:extLst>
      <p:ext uri="{BB962C8B-B14F-4D97-AF65-F5344CB8AC3E}">
        <p14:creationId xmlns:p14="http://schemas.microsoft.com/office/powerpoint/2010/main" val="2851673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the proposed method, which aims to address our first four questions before we go through the results,</a:t>
            </a:r>
          </a:p>
          <a:p>
            <a:endParaRPr lang="en-US" dirty="0"/>
          </a:p>
          <a:p>
            <a:r>
              <a:rPr lang="en-US" dirty="0"/>
              <a:t>to see whether we can be a bit like Batman, and maybe not save the world, but at least save this region!!</a:t>
            </a:r>
          </a:p>
          <a:p>
            <a:endParaRPr lang="en-US" dirty="0"/>
          </a:p>
          <a:p>
            <a:r>
              <a:rPr lang="en-US" dirty="0"/>
              <a:t>After collecting data from various sources, we identified some issues, such as missing data or sensor malfunctions, which needed to be addressed before moving forward.</a:t>
            </a:r>
          </a:p>
          <a:p>
            <a:endParaRPr lang="en-US" dirty="0"/>
          </a:p>
          <a:p>
            <a:r>
              <a:rPr lang="en-US" dirty="0"/>
              <a:t>To overcome these problems, we applied several preprocessing techniques to build a complete data-driven model capable of handling field-related issues.</a:t>
            </a:r>
          </a:p>
          <a:p>
            <a:endParaRPr lang="en-US" dirty="0"/>
          </a:p>
          <a:p>
            <a:r>
              <a:rPr lang="en-US" dirty="0"/>
              <a:t>Based on literature review, we selected a range of machine learning models, from Decision Trees to ELM, not only to predict the IJF process but also to identify the best-performing models.</a:t>
            </a:r>
          </a:p>
          <a:p>
            <a:endParaRPr lang="en-US" dirty="0"/>
          </a:p>
          <a:p>
            <a:r>
              <a:rPr lang="en-US" dirty="0"/>
              <a:t>To assess the effect of data length, we defined five scenarios with different dataset sizes to examine their impact on model accuracy.</a:t>
            </a:r>
          </a:p>
          <a:p>
            <a:endParaRPr lang="en-US" dirty="0"/>
          </a:p>
          <a:p>
            <a:r>
              <a:rPr lang="en-US" dirty="0"/>
              <a:t>Finally, we tested the ability of the developed model to predict multi-class IJF events in other towns within the basin by re-running the calibrated model from Beauceville to Saint-Joseph, a nearby town.</a:t>
            </a:r>
          </a:p>
          <a:p>
            <a:endParaRPr lang="en-US" dirty="0"/>
          </a:p>
        </p:txBody>
      </p:sp>
      <p:sp>
        <p:nvSpPr>
          <p:cNvPr id="4" name="Slide Number Placeholder 3"/>
          <p:cNvSpPr>
            <a:spLocks noGrp="1"/>
          </p:cNvSpPr>
          <p:nvPr>
            <p:ph type="sldNum" sz="quarter" idx="5"/>
          </p:nvPr>
        </p:nvSpPr>
        <p:spPr/>
        <p:txBody>
          <a:bodyPr/>
          <a:lstStyle/>
          <a:p>
            <a:fld id="{2AAC10A2-40B8-4427-8903-E8E4068C1D88}" type="slidenum">
              <a:rPr lang="fr-CA" smtClean="0"/>
              <a:t>9</a:t>
            </a:fld>
            <a:endParaRPr lang="fr-CA"/>
          </a:p>
        </p:txBody>
      </p:sp>
    </p:spTree>
    <p:extLst>
      <p:ext uri="{BB962C8B-B14F-4D97-AF65-F5344CB8AC3E}">
        <p14:creationId xmlns:p14="http://schemas.microsoft.com/office/powerpoint/2010/main" val="2626258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8.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3.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uverture - fond rou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89FD98-CF7C-0746-803B-4FAB7F740B82}"/>
              </a:ext>
            </a:extLst>
          </p:cNvPr>
          <p:cNvSpPr/>
          <p:nvPr userDrawn="1"/>
        </p:nvSpPr>
        <p:spPr>
          <a:xfrm>
            <a:off x="0" y="1"/>
            <a:ext cx="9144000" cy="4195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le 1">
            <a:extLst>
              <a:ext uri="{FF2B5EF4-FFF2-40B4-BE49-F238E27FC236}">
                <a16:creationId xmlns:a16="http://schemas.microsoft.com/office/drawing/2014/main" id="{4EC2CEB5-1B92-B748-B420-2E3C97B0FC03}"/>
              </a:ext>
            </a:extLst>
          </p:cNvPr>
          <p:cNvSpPr>
            <a:spLocks noGrp="1"/>
          </p:cNvSpPr>
          <p:nvPr>
            <p:ph type="ctrTitle"/>
          </p:nvPr>
        </p:nvSpPr>
        <p:spPr>
          <a:xfrm>
            <a:off x="1143000" y="414000"/>
            <a:ext cx="6858000" cy="1790700"/>
          </a:xfrm>
          <a:prstGeom prst="rect">
            <a:avLst/>
          </a:prstGeom>
        </p:spPr>
        <p:txBody>
          <a:bodyPr lIns="0" tIns="0" rIns="0" bIns="0" anchor="b"/>
          <a:lstStyle>
            <a:lvl1pPr algn="l">
              <a:lnSpc>
                <a:spcPts val="5000"/>
              </a:lnSpc>
              <a:defRPr sz="5000" b="1" i="0" cap="all" baseline="0">
                <a:solidFill>
                  <a:schemeClr val="bg1"/>
                </a:solidFill>
                <a:latin typeface="Overpass" pitchFamily="2" charset="77"/>
              </a:defRPr>
            </a:lvl1pPr>
          </a:lstStyle>
          <a:p>
            <a:r>
              <a:rPr lang="fr-CA" dirty="0"/>
              <a:t>Modifier le style du titre</a:t>
            </a:r>
            <a:endParaRPr lang="en-US" dirty="0"/>
          </a:p>
        </p:txBody>
      </p:sp>
      <p:sp>
        <p:nvSpPr>
          <p:cNvPr id="7" name="Subtitle 2">
            <a:extLst>
              <a:ext uri="{FF2B5EF4-FFF2-40B4-BE49-F238E27FC236}">
                <a16:creationId xmlns:a16="http://schemas.microsoft.com/office/drawing/2014/main" id="{4A9BCC76-AE05-3E45-8E43-BB27AC606655}"/>
              </a:ext>
            </a:extLst>
          </p:cNvPr>
          <p:cNvSpPr>
            <a:spLocks noGrp="1"/>
          </p:cNvSpPr>
          <p:nvPr>
            <p:ph type="subTitle" idx="1" hasCustomPrompt="1"/>
          </p:nvPr>
        </p:nvSpPr>
        <p:spPr>
          <a:xfrm>
            <a:off x="1143000" y="2250000"/>
            <a:ext cx="6858000" cy="630000"/>
          </a:xfrm>
          <a:prstGeom prst="rect">
            <a:avLst/>
          </a:prstGeom>
        </p:spPr>
        <p:txBody>
          <a:bodyPr lIns="0" tIns="0" rIns="0" bIns="0"/>
          <a:lstStyle>
            <a:lvl1pPr marL="0" indent="0" algn="l">
              <a:buNone/>
              <a:defRPr sz="3200" baseline="0">
                <a:solidFill>
                  <a:schemeClr val="bg1"/>
                </a:solidFill>
                <a:latin typeface="Overpass"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CA" dirty="0"/>
              <a:t>Sous-titre (optionnel)</a:t>
            </a:r>
            <a:endParaRPr lang="en-US" dirty="0"/>
          </a:p>
        </p:txBody>
      </p:sp>
      <p:cxnSp>
        <p:nvCxnSpPr>
          <p:cNvPr id="8" name="Connecteur droit 7">
            <a:extLst>
              <a:ext uri="{FF2B5EF4-FFF2-40B4-BE49-F238E27FC236}">
                <a16:creationId xmlns:a16="http://schemas.microsoft.com/office/drawing/2014/main" id="{E6F11704-79A4-9C4C-AAE2-5FABAA91CE0E}"/>
              </a:ext>
            </a:extLst>
          </p:cNvPr>
          <p:cNvCxnSpPr>
            <a:cxnSpLocks/>
          </p:cNvCxnSpPr>
          <p:nvPr userDrawn="1"/>
        </p:nvCxnSpPr>
        <p:spPr>
          <a:xfrm>
            <a:off x="1143000" y="3009900"/>
            <a:ext cx="939800"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7E6271EA-BA43-3148-852E-A6CDB63BA15A}"/>
              </a:ext>
            </a:extLst>
          </p:cNvPr>
          <p:cNvSpPr>
            <a:spLocks noGrp="1"/>
          </p:cNvSpPr>
          <p:nvPr>
            <p:ph type="body" sz="quarter" idx="10" hasCustomPrompt="1"/>
          </p:nvPr>
        </p:nvSpPr>
        <p:spPr>
          <a:xfrm>
            <a:off x="1143000" y="3163094"/>
            <a:ext cx="3556000" cy="404801"/>
          </a:xfrm>
          <a:prstGeom prst="rect">
            <a:avLst/>
          </a:prstGeom>
        </p:spPr>
        <p:txBody>
          <a:bodyPr lIns="0" tIns="0" rIns="0" bIns="0" anchor="b" anchorCtr="0"/>
          <a:lstStyle>
            <a:lvl1pPr marL="0" indent="0">
              <a:lnSpc>
                <a:spcPct val="100000"/>
              </a:lnSpc>
              <a:spcBef>
                <a:spcPts val="0"/>
              </a:spcBef>
              <a:buFontTx/>
              <a:buNone/>
              <a:defRPr sz="1200" b="1" baseline="0">
                <a:solidFill>
                  <a:schemeClr val="bg1"/>
                </a:solidFill>
                <a:latin typeface="Overpass" pitchFamily="2" charset="77"/>
              </a:defRPr>
            </a:lvl1pPr>
          </a:lstStyle>
          <a:p>
            <a:pPr lvl="0"/>
            <a:r>
              <a:rPr lang="fr-CA" dirty="0"/>
              <a:t>Présenté par Prénom Nom</a:t>
            </a:r>
          </a:p>
        </p:txBody>
      </p:sp>
      <p:sp>
        <p:nvSpPr>
          <p:cNvPr id="10" name="Espace réservé du texte 2">
            <a:extLst>
              <a:ext uri="{FF2B5EF4-FFF2-40B4-BE49-F238E27FC236}">
                <a16:creationId xmlns:a16="http://schemas.microsoft.com/office/drawing/2014/main" id="{D8EA5844-F2C6-0E43-BE17-3F302E3E28D3}"/>
              </a:ext>
            </a:extLst>
          </p:cNvPr>
          <p:cNvSpPr>
            <a:spLocks noGrp="1"/>
          </p:cNvSpPr>
          <p:nvPr>
            <p:ph type="body" sz="quarter" idx="11" hasCustomPrompt="1"/>
          </p:nvPr>
        </p:nvSpPr>
        <p:spPr>
          <a:xfrm>
            <a:off x="1143000" y="3660384"/>
            <a:ext cx="3556000" cy="404802"/>
          </a:xfrm>
          <a:prstGeom prst="rect">
            <a:avLst/>
          </a:prstGeom>
        </p:spPr>
        <p:txBody>
          <a:bodyPr lIns="0" tIns="0" rIns="0" bIns="0" anchor="t" anchorCtr="0"/>
          <a:lstStyle>
            <a:lvl1pPr marL="0" indent="0">
              <a:lnSpc>
                <a:spcPct val="100000"/>
              </a:lnSpc>
              <a:spcBef>
                <a:spcPts val="0"/>
              </a:spcBef>
              <a:buFontTx/>
              <a:buNone/>
              <a:defRPr sz="1200" baseline="0">
                <a:solidFill>
                  <a:schemeClr val="bg1"/>
                </a:solidFill>
                <a:latin typeface="Overpass" pitchFamily="2" charset="77"/>
              </a:defRPr>
            </a:lvl1pPr>
          </a:lstStyle>
          <a:p>
            <a:pPr lvl="0"/>
            <a:r>
              <a:rPr lang="fr-CA" dirty="0"/>
              <a:t>Date et lieu</a:t>
            </a:r>
          </a:p>
        </p:txBody>
      </p:sp>
    </p:spTree>
    <p:extLst>
      <p:ext uri="{BB962C8B-B14F-4D97-AF65-F5344CB8AC3E}">
        <p14:creationId xmlns:p14="http://schemas.microsoft.com/office/powerpoint/2010/main" val="1342049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u - photo 2/3">
    <p:spTree>
      <p:nvGrpSpPr>
        <p:cNvPr id="1" name=""/>
        <p:cNvGrpSpPr/>
        <p:nvPr/>
      </p:nvGrpSpPr>
      <p:grpSpPr>
        <a:xfrm>
          <a:off x="0" y="0"/>
          <a:ext cx="0" cy="0"/>
          <a:chOff x="0" y="0"/>
          <a:chExt cx="0" cy="0"/>
        </a:xfrm>
      </p:grpSpPr>
      <p:sp>
        <p:nvSpPr>
          <p:cNvPr id="3" name="Espace réservé pour une image  8">
            <a:extLst>
              <a:ext uri="{FF2B5EF4-FFF2-40B4-BE49-F238E27FC236}">
                <a16:creationId xmlns:a16="http://schemas.microsoft.com/office/drawing/2014/main" id="{9365E54B-E437-4543-8343-112C8073A80C}"/>
              </a:ext>
            </a:extLst>
          </p:cNvPr>
          <p:cNvSpPr>
            <a:spLocks noGrp="1"/>
          </p:cNvSpPr>
          <p:nvPr>
            <p:ph type="pic" sz="quarter" idx="15"/>
          </p:nvPr>
        </p:nvSpPr>
        <p:spPr>
          <a:xfrm>
            <a:off x="0" y="0"/>
            <a:ext cx="6088566" cy="5143500"/>
          </a:xfrm>
          <a:prstGeom prst="rect">
            <a:avLst/>
          </a:prstGeom>
          <a:solidFill>
            <a:schemeClr val="bg1">
              <a:lumMod val="85000"/>
            </a:schemeClr>
          </a:solidFill>
        </p:spPr>
        <p:txBody>
          <a:bodyPr lIns="720000" rIns="720000" anchor="ctr" anchorCtr="0"/>
          <a:lstStyle>
            <a:lvl1pPr marL="0" indent="0" algn="ctr">
              <a:spcBef>
                <a:spcPts val="0"/>
              </a:spcBef>
              <a:buFontTx/>
              <a:buNone/>
              <a:defRPr sz="1200" baseline="0">
                <a:latin typeface="Overpass" pitchFamily="2" charset="77"/>
              </a:defRPr>
            </a:lvl1pPr>
          </a:lstStyle>
          <a:p>
            <a:endParaRPr lang="fr-FR" dirty="0"/>
          </a:p>
        </p:txBody>
      </p:sp>
      <p:sp>
        <p:nvSpPr>
          <p:cNvPr id="7" name="Espace réservé du texte 6">
            <a:extLst>
              <a:ext uri="{FF2B5EF4-FFF2-40B4-BE49-F238E27FC236}">
                <a16:creationId xmlns:a16="http://schemas.microsoft.com/office/drawing/2014/main" id="{9DB80027-FC53-324E-8103-74AD8AA58F0C}"/>
              </a:ext>
            </a:extLst>
          </p:cNvPr>
          <p:cNvSpPr>
            <a:spLocks noGrp="1"/>
          </p:cNvSpPr>
          <p:nvPr>
            <p:ph type="body" sz="quarter" idx="16" hasCustomPrompt="1"/>
          </p:nvPr>
        </p:nvSpPr>
        <p:spPr>
          <a:xfrm>
            <a:off x="6375601" y="2080800"/>
            <a:ext cx="2545978" cy="2256422"/>
          </a:xfrm>
          <a:prstGeom prst="rect">
            <a:avLst/>
          </a:prstGeom>
        </p:spPr>
        <p:txBody>
          <a:bodyPr lIns="0" tIns="0" rIns="0" bIns="0"/>
          <a:lstStyle>
            <a:lvl1pPr marL="0" indent="0">
              <a:lnSpc>
                <a:spcPct val="100000"/>
              </a:lnSpc>
              <a:buNone/>
              <a:defRPr sz="1700" b="0" i="0">
                <a:solidFill>
                  <a:schemeClr val="accent6"/>
                </a:solidFill>
                <a:latin typeface="Overpass Light" pitchFamily="2" charset="77"/>
              </a:defRPr>
            </a:lvl1pPr>
            <a:lvl2pPr marL="457200" indent="0">
              <a:buNone/>
              <a:defRPr sz="1600" b="0" i="0">
                <a:solidFill>
                  <a:schemeClr val="tx1">
                    <a:lumMod val="75000"/>
                    <a:lumOff val="25000"/>
                  </a:schemeClr>
                </a:solidFill>
                <a:latin typeface="Overpass Light" pitchFamily="2" charset="77"/>
              </a:defRPr>
            </a:lvl2pPr>
            <a:lvl3pPr marL="914400" indent="0">
              <a:buNone/>
              <a:defRPr sz="1600" b="0" i="0">
                <a:solidFill>
                  <a:schemeClr val="tx1">
                    <a:lumMod val="75000"/>
                    <a:lumOff val="25000"/>
                  </a:schemeClr>
                </a:solidFill>
                <a:latin typeface="Overpass Light" pitchFamily="2" charset="77"/>
              </a:defRPr>
            </a:lvl3pPr>
            <a:lvl4pPr marL="1371600" indent="0">
              <a:buNone/>
              <a:defRPr sz="1600" b="0" i="0">
                <a:solidFill>
                  <a:schemeClr val="tx1">
                    <a:lumMod val="75000"/>
                    <a:lumOff val="25000"/>
                  </a:schemeClr>
                </a:solidFill>
                <a:latin typeface="Overpass Light" pitchFamily="2" charset="77"/>
              </a:defRPr>
            </a:lvl4pPr>
            <a:lvl5pPr marL="1828800" indent="0">
              <a:buNone/>
              <a:defRPr sz="1600" b="0" i="0">
                <a:solidFill>
                  <a:schemeClr val="tx1">
                    <a:lumMod val="75000"/>
                    <a:lumOff val="25000"/>
                  </a:schemeClr>
                </a:solidFill>
                <a:latin typeface="Overpass Light" pitchFamily="2" charset="77"/>
              </a:defRPr>
            </a:lvl5pPr>
          </a:lstStyle>
          <a:p>
            <a:pPr lvl="0"/>
            <a:r>
              <a:rPr lang="fr-CA" dirty="0" err="1"/>
              <a:t>Sit</a:t>
            </a:r>
            <a:r>
              <a:rPr lang="fr-CA" dirty="0"/>
              <a:t> </a:t>
            </a:r>
            <a:r>
              <a:rPr lang="fr-CA" dirty="0" err="1"/>
              <a:t>amet</a:t>
            </a:r>
            <a:r>
              <a:rPr lang="fr-CA" dirty="0"/>
              <a:t>, </a:t>
            </a:r>
            <a:r>
              <a:rPr lang="fr-CA" dirty="0" err="1"/>
              <a:t>consectetur</a:t>
            </a:r>
            <a:r>
              <a:rPr lang="fr-CA" dirty="0"/>
              <a:t> </a:t>
            </a:r>
            <a:r>
              <a:rPr lang="fr-CA" dirty="0" err="1"/>
              <a:t>adipiscing</a:t>
            </a:r>
            <a:r>
              <a:rPr lang="fr-CA" dirty="0"/>
              <a:t> </a:t>
            </a:r>
            <a:r>
              <a:rPr lang="fr-CA" dirty="0" err="1"/>
              <a:t>alit</a:t>
            </a:r>
            <a:r>
              <a:rPr lang="fr-CA" dirty="0"/>
              <a:t>, </a:t>
            </a:r>
            <a:r>
              <a:rPr lang="fr-CA" dirty="0" err="1"/>
              <a:t>sed</a:t>
            </a:r>
            <a:r>
              <a:rPr lang="fr-CA" dirty="0"/>
              <a:t> do </a:t>
            </a:r>
            <a:r>
              <a:rPr lang="fr-CA" dirty="0" err="1"/>
              <a:t>eiusmod</a:t>
            </a:r>
            <a:r>
              <a:rPr lang="fr-CA" dirty="0"/>
              <a:t> </a:t>
            </a:r>
            <a:r>
              <a:rPr lang="fr-CA" dirty="0" err="1"/>
              <a:t>tempor</a:t>
            </a:r>
            <a:r>
              <a:rPr lang="fr-CA" dirty="0"/>
              <a:t> </a:t>
            </a:r>
            <a:r>
              <a:rPr lang="fr-CA" dirty="0" err="1"/>
              <a:t>incididunt</a:t>
            </a:r>
            <a:r>
              <a:rPr lang="fr-CA" dirty="0"/>
              <a:t> ut </a:t>
            </a:r>
            <a:r>
              <a:rPr lang="fr-CA" dirty="0" err="1"/>
              <a:t>labore</a:t>
            </a:r>
            <a:r>
              <a:rPr lang="fr-CA" dirty="0"/>
              <a:t> et </a:t>
            </a:r>
            <a:r>
              <a:rPr lang="fr-CA" dirty="0" err="1"/>
              <a:t>dolore</a:t>
            </a:r>
            <a:r>
              <a:rPr lang="fr-CA" dirty="0"/>
              <a:t> magna </a:t>
            </a:r>
            <a:r>
              <a:rPr lang="fr-CA" dirty="0" err="1"/>
              <a:t>allagua</a:t>
            </a:r>
            <a:r>
              <a:rPr lang="fr-CA" dirty="0"/>
              <a:t>. Ut </a:t>
            </a:r>
            <a:r>
              <a:rPr lang="fr-CA" dirty="0" err="1"/>
              <a:t>enim</a:t>
            </a:r>
            <a:r>
              <a:rPr lang="fr-CA" dirty="0"/>
              <a:t> ad </a:t>
            </a:r>
            <a:r>
              <a:rPr lang="fr-CA" dirty="0" err="1"/>
              <a:t>minim</a:t>
            </a:r>
            <a:r>
              <a:rPr lang="fr-CA" dirty="0"/>
              <a:t> </a:t>
            </a:r>
            <a:r>
              <a:rPr lang="fr-CA" dirty="0" err="1"/>
              <a:t>veniam</a:t>
            </a:r>
            <a:r>
              <a:rPr lang="fr-CA" dirty="0"/>
              <a:t>, </a:t>
            </a:r>
            <a:r>
              <a:rPr lang="fr-CA" dirty="0" err="1"/>
              <a:t>quis</a:t>
            </a:r>
            <a:r>
              <a:rPr lang="fr-CA" dirty="0"/>
              <a:t> </a:t>
            </a:r>
            <a:r>
              <a:rPr lang="fr-CA" dirty="0" err="1"/>
              <a:t>nostrud</a:t>
            </a:r>
            <a:r>
              <a:rPr lang="fr-CA" dirty="0"/>
              <a:t> </a:t>
            </a:r>
            <a:r>
              <a:rPr lang="fr-CA" dirty="0" err="1"/>
              <a:t>exercitation</a:t>
            </a:r>
            <a:r>
              <a:rPr lang="fr-CA" dirty="0"/>
              <a:t> </a:t>
            </a:r>
            <a:r>
              <a:rPr lang="fr-CA" dirty="0" err="1"/>
              <a:t>ultam</a:t>
            </a:r>
            <a:r>
              <a:rPr lang="fr-CA" dirty="0"/>
              <a:t> </a:t>
            </a:r>
            <a:r>
              <a:rPr lang="fr-CA" dirty="0" err="1"/>
              <a:t>laboris</a:t>
            </a:r>
            <a:r>
              <a:rPr lang="fr-CA" dirty="0"/>
              <a:t> </a:t>
            </a:r>
            <a:r>
              <a:rPr lang="fr-CA" dirty="0" err="1"/>
              <a:t>nisi</a:t>
            </a:r>
            <a:r>
              <a:rPr lang="fr-CA" dirty="0"/>
              <a:t> ut.</a:t>
            </a:r>
            <a:endParaRPr lang="fr-FR" dirty="0"/>
          </a:p>
        </p:txBody>
      </p:sp>
      <p:sp>
        <p:nvSpPr>
          <p:cNvPr id="9" name="Espace réservé du texte 11">
            <a:extLst>
              <a:ext uri="{FF2B5EF4-FFF2-40B4-BE49-F238E27FC236}">
                <a16:creationId xmlns:a16="http://schemas.microsoft.com/office/drawing/2014/main" id="{0DAF43D1-B3BD-9C4C-8F31-36AC9ABD9CA5}"/>
              </a:ext>
            </a:extLst>
          </p:cNvPr>
          <p:cNvSpPr>
            <a:spLocks noGrp="1"/>
          </p:cNvSpPr>
          <p:nvPr>
            <p:ph type="body" sz="quarter" idx="14" hasCustomPrompt="1"/>
          </p:nvPr>
        </p:nvSpPr>
        <p:spPr>
          <a:xfrm>
            <a:off x="6375944" y="1478280"/>
            <a:ext cx="2480678" cy="400185"/>
          </a:xfrm>
          <a:prstGeom prst="rect">
            <a:avLst/>
          </a:prstGeom>
        </p:spPr>
        <p:txBody>
          <a:bodyPr lIns="0" tIns="0" rIns="0" bIns="0"/>
          <a:lstStyle>
            <a:lvl1pPr marL="0" indent="0">
              <a:buFontTx/>
              <a:buNone/>
              <a:defRPr sz="1700" baseline="0">
                <a:solidFill>
                  <a:schemeClr val="accent6"/>
                </a:solidFill>
                <a:latin typeface="Overpass" pitchFamily="2" charset="77"/>
              </a:defRPr>
            </a:lvl1pPr>
            <a:lvl2pPr marL="457200" indent="0">
              <a:buFontTx/>
              <a:buNone/>
              <a:defRPr sz="1800" baseline="0">
                <a:solidFill>
                  <a:schemeClr val="accent6"/>
                </a:solidFill>
                <a:latin typeface="Overpass" pitchFamily="2" charset="77"/>
              </a:defRPr>
            </a:lvl2pPr>
            <a:lvl3pPr marL="914400" indent="0">
              <a:buFontTx/>
              <a:buNone/>
              <a:defRPr sz="1800" baseline="0">
                <a:solidFill>
                  <a:schemeClr val="accent6"/>
                </a:solidFill>
                <a:latin typeface="Overpass" pitchFamily="2" charset="77"/>
              </a:defRPr>
            </a:lvl3pPr>
            <a:lvl4pPr marL="1371600" indent="0">
              <a:buFontTx/>
              <a:buNone/>
              <a:defRPr sz="1800" baseline="0">
                <a:solidFill>
                  <a:schemeClr val="accent6"/>
                </a:solidFill>
                <a:latin typeface="Overpass" pitchFamily="2" charset="77"/>
              </a:defRPr>
            </a:lvl4pPr>
            <a:lvl5pPr marL="1828800" indent="0">
              <a:buFontTx/>
              <a:buNone/>
              <a:defRPr sz="1800" baseline="0">
                <a:solidFill>
                  <a:schemeClr val="accent6"/>
                </a:solidFill>
                <a:latin typeface="Overpass" pitchFamily="2" charset="77"/>
              </a:defRPr>
            </a:lvl5pPr>
          </a:lstStyle>
          <a:p>
            <a:pPr lvl="0"/>
            <a:r>
              <a:rPr lang="fr-CA" dirty="0"/>
              <a:t>Sous-titre (optionnel)</a:t>
            </a:r>
            <a:endParaRPr lang="fr-FR" dirty="0"/>
          </a:p>
        </p:txBody>
      </p:sp>
      <p:sp>
        <p:nvSpPr>
          <p:cNvPr id="10" name="Titre 1">
            <a:extLst>
              <a:ext uri="{FF2B5EF4-FFF2-40B4-BE49-F238E27FC236}">
                <a16:creationId xmlns:a16="http://schemas.microsoft.com/office/drawing/2014/main" id="{AD3F7662-E508-DE4B-9517-B7DA0DE5A0DE}"/>
              </a:ext>
            </a:extLst>
          </p:cNvPr>
          <p:cNvSpPr>
            <a:spLocks noGrp="1"/>
          </p:cNvSpPr>
          <p:nvPr>
            <p:ph type="title"/>
          </p:nvPr>
        </p:nvSpPr>
        <p:spPr>
          <a:xfrm>
            <a:off x="6375944" y="630000"/>
            <a:ext cx="2480678" cy="848280"/>
          </a:xfrm>
          <a:prstGeom prst="rect">
            <a:avLst/>
          </a:prstGeom>
        </p:spPr>
        <p:txBody>
          <a:bodyPr lIns="0" tIns="0" rIns="0" bIns="0"/>
          <a:lstStyle>
            <a:lvl1pPr>
              <a:defRPr sz="2600" b="0" i="0" baseline="0">
                <a:solidFill>
                  <a:schemeClr val="accent1"/>
                </a:solidFill>
                <a:latin typeface="Overpass" pitchFamily="2" charset="77"/>
              </a:defRPr>
            </a:lvl1pPr>
          </a:lstStyle>
          <a:p>
            <a:r>
              <a:rPr lang="fr-CA" dirty="0"/>
              <a:t>Modifier le style du titre</a:t>
            </a:r>
            <a:endParaRPr lang="fr-FR" dirty="0"/>
          </a:p>
        </p:txBody>
      </p:sp>
    </p:spTree>
    <p:extLst>
      <p:ext uri="{BB962C8B-B14F-4D97-AF65-F5344CB8AC3E}">
        <p14:creationId xmlns:p14="http://schemas.microsoft.com/office/powerpoint/2010/main" val="3101027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u - photo 1/3">
    <p:spTree>
      <p:nvGrpSpPr>
        <p:cNvPr id="1" name=""/>
        <p:cNvGrpSpPr/>
        <p:nvPr/>
      </p:nvGrpSpPr>
      <p:grpSpPr>
        <a:xfrm>
          <a:off x="0" y="0"/>
          <a:ext cx="0" cy="0"/>
          <a:chOff x="0" y="0"/>
          <a:chExt cx="0" cy="0"/>
        </a:xfrm>
      </p:grpSpPr>
      <p:sp>
        <p:nvSpPr>
          <p:cNvPr id="3" name="Espace réservé pour une image  8">
            <a:extLst>
              <a:ext uri="{FF2B5EF4-FFF2-40B4-BE49-F238E27FC236}">
                <a16:creationId xmlns:a16="http://schemas.microsoft.com/office/drawing/2014/main" id="{006523AA-96DD-0D49-8B2E-AC9DAF64A796}"/>
              </a:ext>
            </a:extLst>
          </p:cNvPr>
          <p:cNvSpPr>
            <a:spLocks noGrp="1"/>
          </p:cNvSpPr>
          <p:nvPr>
            <p:ph type="pic" sz="quarter" idx="15"/>
          </p:nvPr>
        </p:nvSpPr>
        <p:spPr>
          <a:xfrm>
            <a:off x="0" y="0"/>
            <a:ext cx="3043238" cy="5143500"/>
          </a:xfrm>
          <a:prstGeom prst="rect">
            <a:avLst/>
          </a:prstGeom>
          <a:solidFill>
            <a:schemeClr val="bg1">
              <a:lumMod val="85000"/>
            </a:schemeClr>
          </a:solidFill>
        </p:spPr>
        <p:txBody>
          <a:bodyPr lIns="720000" rIns="720000" anchor="ctr" anchorCtr="0"/>
          <a:lstStyle>
            <a:lvl1pPr marL="0" indent="0" algn="ctr">
              <a:spcBef>
                <a:spcPts val="0"/>
              </a:spcBef>
              <a:buFontTx/>
              <a:buNone/>
              <a:defRPr sz="1200" baseline="0">
                <a:latin typeface="Overpass" pitchFamily="2" charset="77"/>
              </a:defRPr>
            </a:lvl1pPr>
          </a:lstStyle>
          <a:p>
            <a:endParaRPr lang="fr-FR" dirty="0"/>
          </a:p>
        </p:txBody>
      </p:sp>
      <p:sp>
        <p:nvSpPr>
          <p:cNvPr id="5" name="Espace réservé du texte 4">
            <a:extLst>
              <a:ext uri="{FF2B5EF4-FFF2-40B4-BE49-F238E27FC236}">
                <a16:creationId xmlns:a16="http://schemas.microsoft.com/office/drawing/2014/main" id="{AA1A99CE-A449-A24F-A78E-760551016E7D}"/>
              </a:ext>
            </a:extLst>
          </p:cNvPr>
          <p:cNvSpPr>
            <a:spLocks noGrp="1"/>
          </p:cNvSpPr>
          <p:nvPr>
            <p:ph type="body" sz="quarter" idx="16" hasCustomPrompt="1"/>
          </p:nvPr>
        </p:nvSpPr>
        <p:spPr>
          <a:xfrm>
            <a:off x="3283200" y="2134800"/>
            <a:ext cx="5486400" cy="2103568"/>
          </a:xfrm>
          <a:prstGeom prst="rect">
            <a:avLst/>
          </a:prstGeom>
        </p:spPr>
        <p:txBody>
          <a:bodyPr lIns="0" tIns="0" rIns="0" bIns="0"/>
          <a:lstStyle>
            <a:lvl1pPr marL="0" indent="0">
              <a:lnSpc>
                <a:spcPct val="100000"/>
              </a:lnSpc>
              <a:buNone/>
              <a:defRPr sz="1700" b="0" i="0">
                <a:solidFill>
                  <a:schemeClr val="accent6"/>
                </a:solidFill>
                <a:latin typeface="Overpass Light" pitchFamily="2" charset="77"/>
              </a:defRPr>
            </a:lvl1pPr>
            <a:lvl2pPr marL="457200" indent="0">
              <a:buNone/>
              <a:defRPr sz="1800" b="0" i="0">
                <a:solidFill>
                  <a:schemeClr val="tx1">
                    <a:lumMod val="75000"/>
                    <a:lumOff val="25000"/>
                  </a:schemeClr>
                </a:solidFill>
                <a:latin typeface="Overpass Light" pitchFamily="2" charset="77"/>
              </a:defRPr>
            </a:lvl2pPr>
            <a:lvl3pPr marL="914400" indent="0">
              <a:buNone/>
              <a:defRPr sz="1800" b="0" i="0">
                <a:solidFill>
                  <a:schemeClr val="tx1">
                    <a:lumMod val="75000"/>
                    <a:lumOff val="25000"/>
                  </a:schemeClr>
                </a:solidFill>
                <a:latin typeface="Overpass Light" pitchFamily="2" charset="77"/>
              </a:defRPr>
            </a:lvl3pPr>
            <a:lvl4pPr marL="1371600" indent="0">
              <a:buNone/>
              <a:defRPr sz="1800" b="0" i="0">
                <a:solidFill>
                  <a:schemeClr val="tx1">
                    <a:lumMod val="75000"/>
                    <a:lumOff val="25000"/>
                  </a:schemeClr>
                </a:solidFill>
                <a:latin typeface="Overpass Light" pitchFamily="2" charset="77"/>
              </a:defRPr>
            </a:lvl4pPr>
            <a:lvl5pPr marL="1828800" indent="0">
              <a:buNone/>
              <a:defRPr sz="1800" b="0" i="0">
                <a:solidFill>
                  <a:schemeClr val="tx1">
                    <a:lumMod val="75000"/>
                    <a:lumOff val="25000"/>
                  </a:schemeClr>
                </a:solidFill>
                <a:latin typeface="Overpass Light" pitchFamily="2" charset="77"/>
              </a:defRPr>
            </a:lvl5pPr>
          </a:lstStyle>
          <a:p>
            <a:pPr lvl="0"/>
            <a:r>
              <a:rPr lang="fr-CA" dirty="0" err="1"/>
              <a:t>Sit</a:t>
            </a:r>
            <a:r>
              <a:rPr lang="fr-CA" dirty="0"/>
              <a:t> </a:t>
            </a:r>
            <a:r>
              <a:rPr lang="fr-CA" dirty="0" err="1"/>
              <a:t>amet</a:t>
            </a:r>
            <a:r>
              <a:rPr lang="fr-CA" dirty="0"/>
              <a:t>, </a:t>
            </a:r>
            <a:r>
              <a:rPr lang="fr-CA" dirty="0" err="1"/>
              <a:t>consectetur</a:t>
            </a:r>
            <a:r>
              <a:rPr lang="fr-CA" dirty="0"/>
              <a:t> </a:t>
            </a:r>
            <a:r>
              <a:rPr lang="fr-CA" dirty="0" err="1"/>
              <a:t>adipiscing</a:t>
            </a:r>
            <a:r>
              <a:rPr lang="fr-CA" dirty="0"/>
              <a:t> </a:t>
            </a:r>
            <a:r>
              <a:rPr lang="fr-CA" dirty="0" err="1"/>
              <a:t>elit</a:t>
            </a:r>
            <a:r>
              <a:rPr lang="fr-CA" dirty="0"/>
              <a:t>, </a:t>
            </a:r>
            <a:r>
              <a:rPr lang="fr-CA" dirty="0" err="1"/>
              <a:t>sed</a:t>
            </a:r>
            <a:r>
              <a:rPr lang="fr-CA" dirty="0"/>
              <a:t> do </a:t>
            </a:r>
            <a:r>
              <a:rPr lang="fr-CA" dirty="0" err="1"/>
              <a:t>eiusmod</a:t>
            </a:r>
            <a:r>
              <a:rPr lang="fr-CA" dirty="0"/>
              <a:t> </a:t>
            </a:r>
            <a:r>
              <a:rPr lang="fr-CA" dirty="0" err="1"/>
              <a:t>tempor</a:t>
            </a:r>
            <a:r>
              <a:rPr lang="fr-CA" dirty="0"/>
              <a:t> </a:t>
            </a:r>
            <a:r>
              <a:rPr lang="fr-CA" dirty="0" err="1"/>
              <a:t>incididunt</a:t>
            </a:r>
            <a:r>
              <a:rPr lang="fr-CA" dirty="0"/>
              <a:t> ut </a:t>
            </a:r>
            <a:r>
              <a:rPr lang="fr-CA" dirty="0" err="1"/>
              <a:t>labore</a:t>
            </a:r>
            <a:r>
              <a:rPr lang="fr-CA" dirty="0"/>
              <a:t> et </a:t>
            </a:r>
            <a:r>
              <a:rPr lang="fr-CA" dirty="0" err="1"/>
              <a:t>dolore</a:t>
            </a:r>
            <a:r>
              <a:rPr lang="fr-CA" dirty="0"/>
              <a:t> magna </a:t>
            </a:r>
            <a:r>
              <a:rPr lang="fr-CA" dirty="0" err="1"/>
              <a:t>allagua</a:t>
            </a:r>
            <a:r>
              <a:rPr lang="fr-CA" dirty="0"/>
              <a:t>. Ut </a:t>
            </a:r>
            <a:r>
              <a:rPr lang="fr-CA" dirty="0" err="1"/>
              <a:t>enim</a:t>
            </a:r>
            <a:r>
              <a:rPr lang="fr-CA" dirty="0"/>
              <a:t> ad </a:t>
            </a:r>
            <a:r>
              <a:rPr lang="fr-CA" dirty="0" err="1"/>
              <a:t>minim</a:t>
            </a:r>
            <a:r>
              <a:rPr lang="fr-CA" dirty="0"/>
              <a:t> </a:t>
            </a:r>
            <a:r>
              <a:rPr lang="fr-CA" dirty="0" err="1"/>
              <a:t>veniam</a:t>
            </a:r>
            <a:r>
              <a:rPr lang="fr-CA" dirty="0"/>
              <a:t>, </a:t>
            </a:r>
            <a:r>
              <a:rPr lang="fr-CA" dirty="0" err="1"/>
              <a:t>quis</a:t>
            </a:r>
            <a:r>
              <a:rPr lang="fr-CA" dirty="0"/>
              <a:t> </a:t>
            </a:r>
            <a:r>
              <a:rPr lang="fr-CA" dirty="0" err="1"/>
              <a:t>nostrud</a:t>
            </a:r>
            <a:r>
              <a:rPr lang="fr-CA" dirty="0"/>
              <a:t> </a:t>
            </a:r>
            <a:r>
              <a:rPr lang="fr-CA" dirty="0" err="1"/>
              <a:t>exercitation</a:t>
            </a:r>
            <a:r>
              <a:rPr lang="fr-CA" dirty="0"/>
              <a:t> </a:t>
            </a:r>
            <a:r>
              <a:rPr lang="fr-CA" dirty="0" err="1"/>
              <a:t>ullamco</a:t>
            </a:r>
            <a:r>
              <a:rPr lang="fr-CA" dirty="0"/>
              <a:t> </a:t>
            </a:r>
            <a:r>
              <a:rPr lang="fr-CA" dirty="0" err="1"/>
              <a:t>laboris</a:t>
            </a:r>
            <a:r>
              <a:rPr lang="fr-CA" dirty="0"/>
              <a:t> </a:t>
            </a:r>
            <a:r>
              <a:rPr lang="fr-CA" dirty="0" err="1"/>
              <a:t>nisi</a:t>
            </a:r>
            <a:r>
              <a:rPr lang="fr-CA" dirty="0"/>
              <a:t> ut </a:t>
            </a:r>
            <a:r>
              <a:rPr lang="fr-CA" dirty="0" err="1"/>
              <a:t>aliquip</a:t>
            </a:r>
            <a:r>
              <a:rPr lang="fr-CA" dirty="0"/>
              <a:t>.</a:t>
            </a:r>
            <a:endParaRPr lang="fr-FR" dirty="0"/>
          </a:p>
        </p:txBody>
      </p:sp>
      <p:sp>
        <p:nvSpPr>
          <p:cNvPr id="6" name="Titre 1">
            <a:extLst>
              <a:ext uri="{FF2B5EF4-FFF2-40B4-BE49-F238E27FC236}">
                <a16:creationId xmlns:a16="http://schemas.microsoft.com/office/drawing/2014/main" id="{54D66ADF-9214-4F4B-9EF1-C6D1AF9E4ADC}"/>
              </a:ext>
            </a:extLst>
          </p:cNvPr>
          <p:cNvSpPr>
            <a:spLocks noGrp="1"/>
          </p:cNvSpPr>
          <p:nvPr>
            <p:ph type="title"/>
          </p:nvPr>
        </p:nvSpPr>
        <p:spPr>
          <a:xfrm>
            <a:off x="3283200" y="630775"/>
            <a:ext cx="5485625" cy="374290"/>
          </a:xfrm>
          <a:prstGeom prst="rect">
            <a:avLst/>
          </a:prstGeom>
        </p:spPr>
        <p:txBody>
          <a:bodyPr lIns="0" tIns="0" rIns="0" bIns="0"/>
          <a:lstStyle>
            <a:lvl1pPr>
              <a:defRPr sz="2600" b="0" i="0" baseline="0">
                <a:solidFill>
                  <a:schemeClr val="accent1"/>
                </a:solidFill>
                <a:latin typeface="Overpass" pitchFamily="2" charset="77"/>
              </a:defRPr>
            </a:lvl1pPr>
          </a:lstStyle>
          <a:p>
            <a:r>
              <a:rPr lang="fr-CA" dirty="0"/>
              <a:t>Modifier le style du titre</a:t>
            </a:r>
            <a:endParaRPr lang="fr-FR" dirty="0"/>
          </a:p>
        </p:txBody>
      </p:sp>
      <p:sp>
        <p:nvSpPr>
          <p:cNvPr id="7" name="Espace réservé du texte 11">
            <a:extLst>
              <a:ext uri="{FF2B5EF4-FFF2-40B4-BE49-F238E27FC236}">
                <a16:creationId xmlns:a16="http://schemas.microsoft.com/office/drawing/2014/main" id="{1AA263E2-749E-2D4D-9A1B-7E10D97F449D}"/>
              </a:ext>
            </a:extLst>
          </p:cNvPr>
          <p:cNvSpPr>
            <a:spLocks noGrp="1"/>
          </p:cNvSpPr>
          <p:nvPr>
            <p:ph type="body" sz="quarter" idx="14" hasCustomPrompt="1"/>
          </p:nvPr>
        </p:nvSpPr>
        <p:spPr>
          <a:xfrm>
            <a:off x="3283975" y="1069200"/>
            <a:ext cx="5485625" cy="374290"/>
          </a:xfrm>
          <a:prstGeom prst="rect">
            <a:avLst/>
          </a:prstGeom>
        </p:spPr>
        <p:txBody>
          <a:bodyPr lIns="0" tIns="0" rIns="0" bIns="0"/>
          <a:lstStyle>
            <a:lvl1pPr marL="0" indent="0">
              <a:buFontTx/>
              <a:buNone/>
              <a:defRPr sz="1700" baseline="0">
                <a:solidFill>
                  <a:schemeClr val="accent6"/>
                </a:solidFill>
                <a:latin typeface="Overpass" pitchFamily="2" charset="77"/>
              </a:defRPr>
            </a:lvl1pPr>
            <a:lvl2pPr marL="457200" indent="0">
              <a:buFontTx/>
              <a:buNone/>
              <a:defRPr sz="1800" baseline="0">
                <a:solidFill>
                  <a:schemeClr val="accent6"/>
                </a:solidFill>
                <a:latin typeface="Overpass" pitchFamily="2" charset="77"/>
              </a:defRPr>
            </a:lvl2pPr>
            <a:lvl3pPr marL="914400" indent="0">
              <a:buFontTx/>
              <a:buNone/>
              <a:defRPr sz="1800" baseline="0">
                <a:solidFill>
                  <a:schemeClr val="accent6"/>
                </a:solidFill>
                <a:latin typeface="Overpass" pitchFamily="2" charset="77"/>
              </a:defRPr>
            </a:lvl3pPr>
            <a:lvl4pPr marL="1371600" indent="0">
              <a:buFontTx/>
              <a:buNone/>
              <a:defRPr sz="1800" baseline="0">
                <a:solidFill>
                  <a:schemeClr val="accent6"/>
                </a:solidFill>
                <a:latin typeface="Overpass" pitchFamily="2" charset="77"/>
              </a:defRPr>
            </a:lvl4pPr>
            <a:lvl5pPr marL="1828800" indent="0">
              <a:buFontTx/>
              <a:buNone/>
              <a:defRPr sz="1800" baseline="0">
                <a:solidFill>
                  <a:schemeClr val="accent6"/>
                </a:solidFill>
                <a:latin typeface="Overpass" pitchFamily="2" charset="77"/>
              </a:defRPr>
            </a:lvl5pPr>
          </a:lstStyle>
          <a:p>
            <a:pPr lvl="0"/>
            <a:r>
              <a:rPr lang="fr-CA" dirty="0"/>
              <a:t>Sous-titre (optionnel)</a:t>
            </a:r>
            <a:endParaRPr lang="fr-FR" dirty="0"/>
          </a:p>
        </p:txBody>
      </p:sp>
    </p:spTree>
    <p:extLst>
      <p:ext uri="{BB962C8B-B14F-4D97-AF65-F5344CB8AC3E}">
        <p14:creationId xmlns:p14="http://schemas.microsoft.com/office/powerpoint/2010/main" val="1385579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u - 2 photos">
    <p:spTree>
      <p:nvGrpSpPr>
        <p:cNvPr id="1" name=""/>
        <p:cNvGrpSpPr/>
        <p:nvPr/>
      </p:nvGrpSpPr>
      <p:grpSpPr>
        <a:xfrm>
          <a:off x="0" y="0"/>
          <a:ext cx="0" cy="0"/>
          <a:chOff x="0" y="0"/>
          <a:chExt cx="0" cy="0"/>
        </a:xfrm>
      </p:grpSpPr>
      <p:sp>
        <p:nvSpPr>
          <p:cNvPr id="3" name="Espace réservé pour une image  8">
            <a:extLst>
              <a:ext uri="{FF2B5EF4-FFF2-40B4-BE49-F238E27FC236}">
                <a16:creationId xmlns:a16="http://schemas.microsoft.com/office/drawing/2014/main" id="{1A04120F-18A2-7B45-9132-9FE222EA50EE}"/>
              </a:ext>
            </a:extLst>
          </p:cNvPr>
          <p:cNvSpPr>
            <a:spLocks noGrp="1"/>
          </p:cNvSpPr>
          <p:nvPr>
            <p:ph type="pic" sz="quarter" idx="15"/>
          </p:nvPr>
        </p:nvSpPr>
        <p:spPr>
          <a:xfrm>
            <a:off x="0" y="0"/>
            <a:ext cx="3043238" cy="2491740"/>
          </a:xfrm>
          <a:prstGeom prst="rect">
            <a:avLst/>
          </a:prstGeom>
          <a:solidFill>
            <a:schemeClr val="bg1">
              <a:lumMod val="85000"/>
            </a:schemeClr>
          </a:solidFill>
        </p:spPr>
        <p:txBody>
          <a:bodyPr lIns="720000" rIns="720000" anchor="ctr" anchorCtr="0"/>
          <a:lstStyle>
            <a:lvl1pPr marL="0" indent="0" algn="ctr">
              <a:spcBef>
                <a:spcPts val="0"/>
              </a:spcBef>
              <a:buFontTx/>
              <a:buNone/>
              <a:defRPr sz="1200" baseline="0">
                <a:latin typeface="Overpass" pitchFamily="2" charset="77"/>
              </a:defRPr>
            </a:lvl1pPr>
          </a:lstStyle>
          <a:p>
            <a:endParaRPr lang="fr-FR" dirty="0"/>
          </a:p>
        </p:txBody>
      </p:sp>
      <p:sp>
        <p:nvSpPr>
          <p:cNvPr id="4" name="Espace réservé pour une image  8">
            <a:extLst>
              <a:ext uri="{FF2B5EF4-FFF2-40B4-BE49-F238E27FC236}">
                <a16:creationId xmlns:a16="http://schemas.microsoft.com/office/drawing/2014/main" id="{3D1FE636-5F4C-7F4D-9487-BE995305C255}"/>
              </a:ext>
            </a:extLst>
          </p:cNvPr>
          <p:cNvSpPr>
            <a:spLocks noGrp="1"/>
          </p:cNvSpPr>
          <p:nvPr>
            <p:ph type="pic" sz="quarter" idx="16"/>
          </p:nvPr>
        </p:nvSpPr>
        <p:spPr>
          <a:xfrm>
            <a:off x="0" y="2651760"/>
            <a:ext cx="3043238" cy="2491740"/>
          </a:xfrm>
          <a:prstGeom prst="rect">
            <a:avLst/>
          </a:prstGeom>
          <a:solidFill>
            <a:schemeClr val="bg1">
              <a:lumMod val="85000"/>
            </a:schemeClr>
          </a:solidFill>
        </p:spPr>
        <p:txBody>
          <a:bodyPr lIns="720000" rIns="720000" anchor="ctr" anchorCtr="0"/>
          <a:lstStyle>
            <a:lvl1pPr marL="0" indent="0" algn="ctr">
              <a:spcBef>
                <a:spcPts val="0"/>
              </a:spcBef>
              <a:buFontTx/>
              <a:buNone/>
              <a:defRPr sz="1200" baseline="0">
                <a:latin typeface="Overpass" pitchFamily="2" charset="77"/>
              </a:defRPr>
            </a:lvl1pPr>
          </a:lstStyle>
          <a:p>
            <a:endParaRPr lang="fr-FR" dirty="0"/>
          </a:p>
        </p:txBody>
      </p:sp>
      <p:sp>
        <p:nvSpPr>
          <p:cNvPr id="5" name="Titre 1">
            <a:extLst>
              <a:ext uri="{FF2B5EF4-FFF2-40B4-BE49-F238E27FC236}">
                <a16:creationId xmlns:a16="http://schemas.microsoft.com/office/drawing/2014/main" id="{5F977A8D-8BD4-BC40-AAF0-C8CF11F86C7C}"/>
              </a:ext>
            </a:extLst>
          </p:cNvPr>
          <p:cNvSpPr>
            <a:spLocks noGrp="1"/>
          </p:cNvSpPr>
          <p:nvPr>
            <p:ph type="title"/>
          </p:nvPr>
        </p:nvSpPr>
        <p:spPr>
          <a:xfrm>
            <a:off x="3283200" y="630775"/>
            <a:ext cx="5485625" cy="374290"/>
          </a:xfrm>
          <a:prstGeom prst="rect">
            <a:avLst/>
          </a:prstGeom>
        </p:spPr>
        <p:txBody>
          <a:bodyPr lIns="0" tIns="0" rIns="0" bIns="0"/>
          <a:lstStyle>
            <a:lvl1pPr>
              <a:defRPr sz="2600" b="0" i="0" baseline="0">
                <a:solidFill>
                  <a:schemeClr val="accent1"/>
                </a:solidFill>
                <a:latin typeface="Overpass" pitchFamily="2" charset="77"/>
              </a:defRPr>
            </a:lvl1pPr>
          </a:lstStyle>
          <a:p>
            <a:r>
              <a:rPr lang="fr-CA" dirty="0"/>
              <a:t>Modifier le style du titre</a:t>
            </a:r>
            <a:endParaRPr lang="fr-FR" dirty="0"/>
          </a:p>
        </p:txBody>
      </p:sp>
      <p:sp>
        <p:nvSpPr>
          <p:cNvPr id="6" name="Espace réservé du texte 11">
            <a:extLst>
              <a:ext uri="{FF2B5EF4-FFF2-40B4-BE49-F238E27FC236}">
                <a16:creationId xmlns:a16="http://schemas.microsoft.com/office/drawing/2014/main" id="{7D8760E7-6C89-1540-BA0E-91C425313EF2}"/>
              </a:ext>
            </a:extLst>
          </p:cNvPr>
          <p:cNvSpPr>
            <a:spLocks noGrp="1"/>
          </p:cNvSpPr>
          <p:nvPr>
            <p:ph type="body" sz="quarter" idx="14" hasCustomPrompt="1"/>
          </p:nvPr>
        </p:nvSpPr>
        <p:spPr>
          <a:xfrm>
            <a:off x="3283975" y="1069200"/>
            <a:ext cx="5485625" cy="374290"/>
          </a:xfrm>
          <a:prstGeom prst="rect">
            <a:avLst/>
          </a:prstGeom>
        </p:spPr>
        <p:txBody>
          <a:bodyPr lIns="0" tIns="0" rIns="0" bIns="0"/>
          <a:lstStyle>
            <a:lvl1pPr marL="0" indent="0">
              <a:buFontTx/>
              <a:buNone/>
              <a:defRPr sz="1700" baseline="0">
                <a:solidFill>
                  <a:schemeClr val="accent6"/>
                </a:solidFill>
                <a:latin typeface="Overpass" pitchFamily="2" charset="77"/>
              </a:defRPr>
            </a:lvl1pPr>
            <a:lvl2pPr marL="457200" indent="0">
              <a:buFontTx/>
              <a:buNone/>
              <a:defRPr sz="1800" baseline="0">
                <a:solidFill>
                  <a:schemeClr val="accent6"/>
                </a:solidFill>
                <a:latin typeface="Overpass" pitchFamily="2" charset="77"/>
              </a:defRPr>
            </a:lvl2pPr>
            <a:lvl3pPr marL="914400" indent="0">
              <a:buFontTx/>
              <a:buNone/>
              <a:defRPr sz="1800" baseline="0">
                <a:solidFill>
                  <a:schemeClr val="accent6"/>
                </a:solidFill>
                <a:latin typeface="Overpass" pitchFamily="2" charset="77"/>
              </a:defRPr>
            </a:lvl3pPr>
            <a:lvl4pPr marL="1371600" indent="0">
              <a:buFontTx/>
              <a:buNone/>
              <a:defRPr sz="1800" baseline="0">
                <a:solidFill>
                  <a:schemeClr val="accent6"/>
                </a:solidFill>
                <a:latin typeface="Overpass" pitchFamily="2" charset="77"/>
              </a:defRPr>
            </a:lvl4pPr>
            <a:lvl5pPr marL="1828800" indent="0">
              <a:buFontTx/>
              <a:buNone/>
              <a:defRPr sz="1800" baseline="0">
                <a:solidFill>
                  <a:schemeClr val="accent6"/>
                </a:solidFill>
                <a:latin typeface="Overpass" pitchFamily="2" charset="77"/>
              </a:defRPr>
            </a:lvl5pPr>
          </a:lstStyle>
          <a:p>
            <a:pPr lvl="0"/>
            <a:r>
              <a:rPr lang="fr-CA" dirty="0"/>
              <a:t>Sous-titre (optionnel)</a:t>
            </a:r>
            <a:endParaRPr lang="fr-FR" dirty="0"/>
          </a:p>
        </p:txBody>
      </p:sp>
      <p:sp>
        <p:nvSpPr>
          <p:cNvPr id="7" name="Espace réservé du texte 4">
            <a:extLst>
              <a:ext uri="{FF2B5EF4-FFF2-40B4-BE49-F238E27FC236}">
                <a16:creationId xmlns:a16="http://schemas.microsoft.com/office/drawing/2014/main" id="{64D714FF-976B-1D4B-95C2-387ADF3F68D5}"/>
              </a:ext>
            </a:extLst>
          </p:cNvPr>
          <p:cNvSpPr>
            <a:spLocks noGrp="1"/>
          </p:cNvSpPr>
          <p:nvPr>
            <p:ph type="body" sz="quarter" idx="17" hasCustomPrompt="1"/>
          </p:nvPr>
        </p:nvSpPr>
        <p:spPr>
          <a:xfrm>
            <a:off x="3283200" y="2134800"/>
            <a:ext cx="5486400" cy="2103568"/>
          </a:xfrm>
          <a:prstGeom prst="rect">
            <a:avLst/>
          </a:prstGeom>
        </p:spPr>
        <p:txBody>
          <a:bodyPr lIns="0" tIns="0" rIns="0" bIns="0"/>
          <a:lstStyle>
            <a:lvl1pPr marL="0" indent="0">
              <a:lnSpc>
                <a:spcPct val="100000"/>
              </a:lnSpc>
              <a:buNone/>
              <a:defRPr sz="1700" b="0" i="0">
                <a:solidFill>
                  <a:schemeClr val="accent6"/>
                </a:solidFill>
                <a:latin typeface="Overpass Light" pitchFamily="2" charset="77"/>
              </a:defRPr>
            </a:lvl1pPr>
            <a:lvl2pPr marL="457200" indent="0">
              <a:buNone/>
              <a:defRPr sz="1800" b="0" i="0">
                <a:solidFill>
                  <a:schemeClr val="tx1">
                    <a:lumMod val="75000"/>
                    <a:lumOff val="25000"/>
                  </a:schemeClr>
                </a:solidFill>
                <a:latin typeface="Overpass Light" pitchFamily="2" charset="77"/>
              </a:defRPr>
            </a:lvl2pPr>
            <a:lvl3pPr marL="914400" indent="0">
              <a:buNone/>
              <a:defRPr sz="1800" b="0" i="0">
                <a:solidFill>
                  <a:schemeClr val="tx1">
                    <a:lumMod val="75000"/>
                    <a:lumOff val="25000"/>
                  </a:schemeClr>
                </a:solidFill>
                <a:latin typeface="Overpass Light" pitchFamily="2" charset="77"/>
              </a:defRPr>
            </a:lvl3pPr>
            <a:lvl4pPr marL="1371600" indent="0">
              <a:buNone/>
              <a:defRPr sz="1800" b="0" i="0">
                <a:solidFill>
                  <a:schemeClr val="tx1">
                    <a:lumMod val="75000"/>
                    <a:lumOff val="25000"/>
                  </a:schemeClr>
                </a:solidFill>
                <a:latin typeface="Overpass Light" pitchFamily="2" charset="77"/>
              </a:defRPr>
            </a:lvl4pPr>
            <a:lvl5pPr marL="1828800" indent="0">
              <a:buNone/>
              <a:defRPr sz="1800" b="0" i="0">
                <a:solidFill>
                  <a:schemeClr val="tx1">
                    <a:lumMod val="75000"/>
                    <a:lumOff val="25000"/>
                  </a:schemeClr>
                </a:solidFill>
                <a:latin typeface="Overpass Light" pitchFamily="2" charset="77"/>
              </a:defRPr>
            </a:lvl5pPr>
          </a:lstStyle>
          <a:p>
            <a:pPr lvl="0"/>
            <a:r>
              <a:rPr lang="fr-CA" dirty="0" err="1"/>
              <a:t>Sit</a:t>
            </a:r>
            <a:r>
              <a:rPr lang="fr-CA" dirty="0"/>
              <a:t> </a:t>
            </a:r>
            <a:r>
              <a:rPr lang="fr-CA" dirty="0" err="1"/>
              <a:t>amet</a:t>
            </a:r>
            <a:r>
              <a:rPr lang="fr-CA" dirty="0"/>
              <a:t>, </a:t>
            </a:r>
            <a:r>
              <a:rPr lang="fr-CA" dirty="0" err="1"/>
              <a:t>consectetur</a:t>
            </a:r>
            <a:r>
              <a:rPr lang="fr-CA" dirty="0"/>
              <a:t> </a:t>
            </a:r>
            <a:r>
              <a:rPr lang="fr-CA" dirty="0" err="1"/>
              <a:t>adipiscing</a:t>
            </a:r>
            <a:r>
              <a:rPr lang="fr-CA" dirty="0"/>
              <a:t> </a:t>
            </a:r>
            <a:r>
              <a:rPr lang="fr-CA" dirty="0" err="1"/>
              <a:t>elit</a:t>
            </a:r>
            <a:r>
              <a:rPr lang="fr-CA" dirty="0"/>
              <a:t>, </a:t>
            </a:r>
            <a:r>
              <a:rPr lang="fr-CA" dirty="0" err="1"/>
              <a:t>sed</a:t>
            </a:r>
            <a:r>
              <a:rPr lang="fr-CA" dirty="0"/>
              <a:t> do </a:t>
            </a:r>
            <a:r>
              <a:rPr lang="fr-CA" dirty="0" err="1"/>
              <a:t>eiusmod</a:t>
            </a:r>
            <a:r>
              <a:rPr lang="fr-CA" dirty="0"/>
              <a:t> </a:t>
            </a:r>
            <a:r>
              <a:rPr lang="fr-CA" dirty="0" err="1"/>
              <a:t>tempor</a:t>
            </a:r>
            <a:r>
              <a:rPr lang="fr-CA" dirty="0"/>
              <a:t> </a:t>
            </a:r>
            <a:r>
              <a:rPr lang="fr-CA" dirty="0" err="1"/>
              <a:t>incididunt</a:t>
            </a:r>
            <a:r>
              <a:rPr lang="fr-CA" dirty="0"/>
              <a:t> ut </a:t>
            </a:r>
            <a:r>
              <a:rPr lang="fr-CA" dirty="0" err="1"/>
              <a:t>labore</a:t>
            </a:r>
            <a:r>
              <a:rPr lang="fr-CA" dirty="0"/>
              <a:t> et </a:t>
            </a:r>
            <a:r>
              <a:rPr lang="fr-CA" dirty="0" err="1"/>
              <a:t>dolore</a:t>
            </a:r>
            <a:r>
              <a:rPr lang="fr-CA" dirty="0"/>
              <a:t> magna </a:t>
            </a:r>
            <a:r>
              <a:rPr lang="fr-CA" dirty="0" err="1"/>
              <a:t>allagua</a:t>
            </a:r>
            <a:r>
              <a:rPr lang="fr-CA" dirty="0"/>
              <a:t>. Ut </a:t>
            </a:r>
            <a:r>
              <a:rPr lang="fr-CA" dirty="0" err="1"/>
              <a:t>enim</a:t>
            </a:r>
            <a:r>
              <a:rPr lang="fr-CA" dirty="0"/>
              <a:t> ad </a:t>
            </a:r>
            <a:r>
              <a:rPr lang="fr-CA" dirty="0" err="1"/>
              <a:t>minim</a:t>
            </a:r>
            <a:r>
              <a:rPr lang="fr-CA" dirty="0"/>
              <a:t> </a:t>
            </a:r>
            <a:r>
              <a:rPr lang="fr-CA" dirty="0" err="1"/>
              <a:t>veniam</a:t>
            </a:r>
            <a:r>
              <a:rPr lang="fr-CA" dirty="0"/>
              <a:t>, </a:t>
            </a:r>
            <a:r>
              <a:rPr lang="fr-CA" dirty="0" err="1"/>
              <a:t>quis</a:t>
            </a:r>
            <a:r>
              <a:rPr lang="fr-CA" dirty="0"/>
              <a:t> </a:t>
            </a:r>
            <a:r>
              <a:rPr lang="fr-CA" dirty="0" err="1"/>
              <a:t>nostrud</a:t>
            </a:r>
            <a:r>
              <a:rPr lang="fr-CA" dirty="0"/>
              <a:t> </a:t>
            </a:r>
            <a:r>
              <a:rPr lang="fr-CA" dirty="0" err="1"/>
              <a:t>exercitation</a:t>
            </a:r>
            <a:r>
              <a:rPr lang="fr-CA" dirty="0"/>
              <a:t> </a:t>
            </a:r>
            <a:r>
              <a:rPr lang="fr-CA" dirty="0" err="1"/>
              <a:t>ullamco</a:t>
            </a:r>
            <a:r>
              <a:rPr lang="fr-CA" dirty="0"/>
              <a:t> </a:t>
            </a:r>
            <a:r>
              <a:rPr lang="fr-CA" dirty="0" err="1"/>
              <a:t>laboris</a:t>
            </a:r>
            <a:r>
              <a:rPr lang="fr-CA" dirty="0"/>
              <a:t> </a:t>
            </a:r>
            <a:r>
              <a:rPr lang="fr-CA" dirty="0" err="1"/>
              <a:t>nisi</a:t>
            </a:r>
            <a:r>
              <a:rPr lang="fr-CA" dirty="0"/>
              <a:t> ut </a:t>
            </a:r>
            <a:r>
              <a:rPr lang="fr-CA" dirty="0" err="1"/>
              <a:t>aliquip</a:t>
            </a:r>
            <a:r>
              <a:rPr lang="fr-CA" dirty="0"/>
              <a:t>.</a:t>
            </a:r>
          </a:p>
        </p:txBody>
      </p:sp>
    </p:spTree>
    <p:extLst>
      <p:ext uri="{BB962C8B-B14F-4D97-AF65-F5344CB8AC3E}">
        <p14:creationId xmlns:p14="http://schemas.microsoft.com/office/powerpoint/2010/main" val="7711175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u - 1 colonne sans photo">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7177773E-0430-E345-A47A-CB8216229131}"/>
              </a:ext>
            </a:extLst>
          </p:cNvPr>
          <p:cNvSpPr>
            <a:spLocks noGrp="1"/>
          </p:cNvSpPr>
          <p:nvPr>
            <p:ph type="title"/>
          </p:nvPr>
        </p:nvSpPr>
        <p:spPr>
          <a:xfrm>
            <a:off x="1041576" y="630000"/>
            <a:ext cx="7411048" cy="374290"/>
          </a:xfrm>
          <a:prstGeom prst="rect">
            <a:avLst/>
          </a:prstGeom>
        </p:spPr>
        <p:txBody>
          <a:bodyPr lIns="0" tIns="0" rIns="0" bIns="0"/>
          <a:lstStyle>
            <a:lvl1pPr>
              <a:defRPr sz="2600" b="0" i="0" baseline="0">
                <a:solidFill>
                  <a:schemeClr val="accent1"/>
                </a:solidFill>
                <a:latin typeface="Overpass" pitchFamily="2" charset="77"/>
              </a:defRPr>
            </a:lvl1pPr>
          </a:lstStyle>
          <a:p>
            <a:r>
              <a:rPr lang="fr-CA" dirty="0"/>
              <a:t>Modifier le style du titre</a:t>
            </a:r>
            <a:endParaRPr lang="fr-FR" dirty="0"/>
          </a:p>
        </p:txBody>
      </p:sp>
      <p:sp>
        <p:nvSpPr>
          <p:cNvPr id="6" name="Espace réservé du texte 11">
            <a:extLst>
              <a:ext uri="{FF2B5EF4-FFF2-40B4-BE49-F238E27FC236}">
                <a16:creationId xmlns:a16="http://schemas.microsoft.com/office/drawing/2014/main" id="{E888B08D-129D-0B4A-A518-3FE9928D5511}"/>
              </a:ext>
            </a:extLst>
          </p:cNvPr>
          <p:cNvSpPr>
            <a:spLocks noGrp="1"/>
          </p:cNvSpPr>
          <p:nvPr>
            <p:ph type="body" sz="quarter" idx="15" hasCustomPrompt="1"/>
          </p:nvPr>
        </p:nvSpPr>
        <p:spPr>
          <a:xfrm>
            <a:off x="1041576" y="1069200"/>
            <a:ext cx="7411048" cy="374290"/>
          </a:xfrm>
          <a:prstGeom prst="rect">
            <a:avLst/>
          </a:prstGeom>
        </p:spPr>
        <p:txBody>
          <a:bodyPr lIns="0" tIns="0" rIns="0" bIns="0"/>
          <a:lstStyle>
            <a:lvl1pPr marL="0" indent="0">
              <a:buFontTx/>
              <a:buNone/>
              <a:defRPr sz="1700" baseline="0">
                <a:solidFill>
                  <a:schemeClr val="accent6"/>
                </a:solidFill>
                <a:latin typeface="Overpass" pitchFamily="2" charset="77"/>
              </a:defRPr>
            </a:lvl1pPr>
            <a:lvl2pPr marL="457200" indent="0">
              <a:buFontTx/>
              <a:buNone/>
              <a:defRPr sz="1800" baseline="0">
                <a:solidFill>
                  <a:schemeClr val="accent6"/>
                </a:solidFill>
                <a:latin typeface="Overpass" pitchFamily="2" charset="77"/>
              </a:defRPr>
            </a:lvl2pPr>
            <a:lvl3pPr marL="914400" indent="0">
              <a:buFontTx/>
              <a:buNone/>
              <a:defRPr sz="1800" baseline="0">
                <a:solidFill>
                  <a:schemeClr val="accent6"/>
                </a:solidFill>
                <a:latin typeface="Overpass" pitchFamily="2" charset="77"/>
              </a:defRPr>
            </a:lvl3pPr>
            <a:lvl4pPr marL="1371600" indent="0">
              <a:buFontTx/>
              <a:buNone/>
              <a:defRPr sz="1800" baseline="0">
                <a:solidFill>
                  <a:schemeClr val="accent6"/>
                </a:solidFill>
                <a:latin typeface="Overpass" pitchFamily="2" charset="77"/>
              </a:defRPr>
            </a:lvl4pPr>
            <a:lvl5pPr marL="1828800" indent="0">
              <a:buFontTx/>
              <a:buNone/>
              <a:defRPr sz="1800" baseline="0">
                <a:solidFill>
                  <a:schemeClr val="accent6"/>
                </a:solidFill>
                <a:latin typeface="Overpass" pitchFamily="2" charset="77"/>
              </a:defRPr>
            </a:lvl5pPr>
          </a:lstStyle>
          <a:p>
            <a:pPr lvl="0"/>
            <a:r>
              <a:rPr lang="fr-CA" dirty="0"/>
              <a:t>Sous-titre (optionnel)</a:t>
            </a:r>
            <a:endParaRPr lang="fr-FR" dirty="0"/>
          </a:p>
        </p:txBody>
      </p:sp>
      <p:sp>
        <p:nvSpPr>
          <p:cNvPr id="3" name="Espace réservé du texte 2">
            <a:extLst>
              <a:ext uri="{FF2B5EF4-FFF2-40B4-BE49-F238E27FC236}">
                <a16:creationId xmlns:a16="http://schemas.microsoft.com/office/drawing/2014/main" id="{50B54E6D-6D4A-E440-94D2-8A03F42AF589}"/>
              </a:ext>
            </a:extLst>
          </p:cNvPr>
          <p:cNvSpPr>
            <a:spLocks noGrp="1"/>
          </p:cNvSpPr>
          <p:nvPr>
            <p:ph type="body" sz="quarter" idx="16" hasCustomPrompt="1"/>
          </p:nvPr>
        </p:nvSpPr>
        <p:spPr>
          <a:xfrm>
            <a:off x="1041400" y="2134801"/>
            <a:ext cx="7410450" cy="2177708"/>
          </a:xfrm>
          <a:prstGeom prst="rect">
            <a:avLst/>
          </a:prstGeom>
        </p:spPr>
        <p:txBody>
          <a:bodyPr lIns="0" tIns="0" rIns="0" bIns="0"/>
          <a:lstStyle>
            <a:lvl1pPr marL="22860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700" b="0" i="0">
                <a:solidFill>
                  <a:schemeClr val="accent6"/>
                </a:solidFill>
                <a:latin typeface="Overpass Light" pitchFamily="2" charset="77"/>
              </a:defRPr>
            </a:lvl1pPr>
            <a:lvl2pPr>
              <a:defRPr sz="1800" b="0" i="0">
                <a:solidFill>
                  <a:schemeClr val="tx1">
                    <a:lumMod val="75000"/>
                    <a:lumOff val="25000"/>
                  </a:schemeClr>
                </a:solidFill>
                <a:latin typeface="Overpass Light" pitchFamily="2" charset="77"/>
              </a:defRPr>
            </a:lvl2pPr>
            <a:lvl3pPr>
              <a:defRPr sz="1800" b="0" i="0">
                <a:solidFill>
                  <a:schemeClr val="tx1">
                    <a:lumMod val="75000"/>
                    <a:lumOff val="25000"/>
                  </a:schemeClr>
                </a:solidFill>
                <a:latin typeface="Overpass Light" pitchFamily="2" charset="77"/>
              </a:defRPr>
            </a:lvl3pPr>
            <a:lvl4pPr>
              <a:defRPr sz="1800" b="0" i="0">
                <a:solidFill>
                  <a:schemeClr val="tx1">
                    <a:lumMod val="75000"/>
                    <a:lumOff val="25000"/>
                  </a:schemeClr>
                </a:solidFill>
                <a:latin typeface="Overpass Light" pitchFamily="2" charset="77"/>
              </a:defRPr>
            </a:lvl4pPr>
            <a:lvl5pPr>
              <a:defRPr sz="1800" b="0" i="0">
                <a:solidFill>
                  <a:schemeClr val="tx1">
                    <a:lumMod val="75000"/>
                    <a:lumOff val="25000"/>
                  </a:schemeClr>
                </a:solidFill>
                <a:latin typeface="Overpass Light" pitchFamily="2" charset="77"/>
              </a:defRPr>
            </a:lvl5pPr>
          </a:lstStyle>
          <a:p>
            <a:pPr lvl="0"/>
            <a:r>
              <a:rPr lang="fr-CA" dirty="0"/>
              <a:t>Liste à puces</a:t>
            </a:r>
          </a:p>
          <a:p>
            <a:pPr lvl="0"/>
            <a:r>
              <a:rPr lang="fr-CA" dirty="0"/>
              <a:t>Liste à puces</a:t>
            </a:r>
          </a:p>
          <a:p>
            <a:pPr lvl="0"/>
            <a:r>
              <a:rPr lang="fr-CA" dirty="0"/>
              <a:t>Liste à puces</a:t>
            </a:r>
          </a:p>
          <a:p>
            <a:pPr lvl="0"/>
            <a:r>
              <a:rPr lang="fr-CA" dirty="0"/>
              <a:t>Liste à puces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r-CA" dirty="0"/>
              <a:t>Liste à puces</a:t>
            </a:r>
          </a:p>
          <a:p>
            <a:pPr lvl="0"/>
            <a:endParaRPr lang="fr-CA" dirty="0"/>
          </a:p>
        </p:txBody>
      </p:sp>
    </p:spTree>
    <p:extLst>
      <p:ext uri="{BB962C8B-B14F-4D97-AF65-F5344CB8AC3E}">
        <p14:creationId xmlns:p14="http://schemas.microsoft.com/office/powerpoint/2010/main" val="22361036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u - rappel thématique">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73C386CC-AF44-0843-9E05-07616391300D}"/>
              </a:ext>
            </a:extLst>
          </p:cNvPr>
          <p:cNvSpPr>
            <a:spLocks noGrp="1"/>
          </p:cNvSpPr>
          <p:nvPr>
            <p:ph type="pic" sz="quarter" idx="10"/>
          </p:nvPr>
        </p:nvSpPr>
        <p:spPr>
          <a:xfrm>
            <a:off x="0" y="0"/>
            <a:ext cx="9144000" cy="774700"/>
          </a:xfrm>
          <a:prstGeom prst="rect">
            <a:avLst/>
          </a:prstGeom>
          <a:solidFill>
            <a:schemeClr val="accent4">
              <a:lumMod val="20000"/>
              <a:lumOff val="80000"/>
            </a:schemeClr>
          </a:solidFill>
        </p:spPr>
        <p:txBody>
          <a:bodyPr anchor="ctr" anchorCtr="0"/>
          <a:lstStyle>
            <a:lvl1pPr marL="0" indent="0" algn="ctr">
              <a:buFontTx/>
              <a:buNone/>
              <a:defRPr sz="1200" baseline="0">
                <a:latin typeface="Overpass" pitchFamily="2" charset="77"/>
              </a:defRPr>
            </a:lvl1pPr>
          </a:lstStyle>
          <a:p>
            <a:endParaRPr lang="fr-FR" dirty="0"/>
          </a:p>
        </p:txBody>
      </p:sp>
      <p:sp>
        <p:nvSpPr>
          <p:cNvPr id="6" name="Titre 1">
            <a:extLst>
              <a:ext uri="{FF2B5EF4-FFF2-40B4-BE49-F238E27FC236}">
                <a16:creationId xmlns:a16="http://schemas.microsoft.com/office/drawing/2014/main" id="{2BCE4BE2-AB29-F940-A4DF-32AF180714BA}"/>
              </a:ext>
            </a:extLst>
          </p:cNvPr>
          <p:cNvSpPr>
            <a:spLocks noGrp="1"/>
          </p:cNvSpPr>
          <p:nvPr>
            <p:ph type="title"/>
          </p:nvPr>
        </p:nvSpPr>
        <p:spPr>
          <a:xfrm>
            <a:off x="1041576" y="1234533"/>
            <a:ext cx="7411048" cy="374290"/>
          </a:xfrm>
          <a:prstGeom prst="rect">
            <a:avLst/>
          </a:prstGeom>
        </p:spPr>
        <p:txBody>
          <a:bodyPr lIns="0" tIns="0" rIns="0" bIns="0"/>
          <a:lstStyle>
            <a:lvl1pPr>
              <a:defRPr sz="2600" b="0" i="0" baseline="0">
                <a:solidFill>
                  <a:schemeClr val="accent1"/>
                </a:solidFill>
                <a:latin typeface="Overpass" pitchFamily="2" charset="77"/>
              </a:defRPr>
            </a:lvl1pPr>
          </a:lstStyle>
          <a:p>
            <a:r>
              <a:rPr lang="fr-CA" dirty="0"/>
              <a:t>Modifier le style du titre</a:t>
            </a:r>
            <a:endParaRPr lang="fr-FR" dirty="0"/>
          </a:p>
        </p:txBody>
      </p:sp>
      <p:sp>
        <p:nvSpPr>
          <p:cNvPr id="7" name="Espace réservé du texte 11">
            <a:extLst>
              <a:ext uri="{FF2B5EF4-FFF2-40B4-BE49-F238E27FC236}">
                <a16:creationId xmlns:a16="http://schemas.microsoft.com/office/drawing/2014/main" id="{B2C9C8CD-2CD3-D541-BD65-4B27AF5A8978}"/>
              </a:ext>
            </a:extLst>
          </p:cNvPr>
          <p:cNvSpPr>
            <a:spLocks noGrp="1"/>
          </p:cNvSpPr>
          <p:nvPr>
            <p:ph type="body" sz="quarter" idx="15" hasCustomPrompt="1"/>
          </p:nvPr>
        </p:nvSpPr>
        <p:spPr>
          <a:xfrm>
            <a:off x="1041576" y="1673326"/>
            <a:ext cx="7411048" cy="374290"/>
          </a:xfrm>
          <a:prstGeom prst="rect">
            <a:avLst/>
          </a:prstGeom>
        </p:spPr>
        <p:txBody>
          <a:bodyPr lIns="0" tIns="0" rIns="0" bIns="0"/>
          <a:lstStyle>
            <a:lvl1pPr marL="0" indent="0">
              <a:buFontTx/>
              <a:buNone/>
              <a:defRPr sz="1700" baseline="0">
                <a:solidFill>
                  <a:schemeClr val="accent6"/>
                </a:solidFill>
                <a:latin typeface="Overpass" pitchFamily="2" charset="77"/>
              </a:defRPr>
            </a:lvl1pPr>
            <a:lvl2pPr marL="457200" indent="0">
              <a:buFontTx/>
              <a:buNone/>
              <a:defRPr sz="1800" baseline="0">
                <a:solidFill>
                  <a:schemeClr val="accent6"/>
                </a:solidFill>
                <a:latin typeface="Overpass" pitchFamily="2" charset="77"/>
              </a:defRPr>
            </a:lvl2pPr>
            <a:lvl3pPr marL="914400" indent="0">
              <a:buFontTx/>
              <a:buNone/>
              <a:defRPr sz="1800" baseline="0">
                <a:solidFill>
                  <a:schemeClr val="accent6"/>
                </a:solidFill>
                <a:latin typeface="Overpass" pitchFamily="2" charset="77"/>
              </a:defRPr>
            </a:lvl3pPr>
            <a:lvl4pPr marL="1371600" indent="0">
              <a:buFontTx/>
              <a:buNone/>
              <a:defRPr sz="1800" baseline="0">
                <a:solidFill>
                  <a:schemeClr val="accent6"/>
                </a:solidFill>
                <a:latin typeface="Overpass" pitchFamily="2" charset="77"/>
              </a:defRPr>
            </a:lvl4pPr>
            <a:lvl5pPr marL="1828800" indent="0">
              <a:buFontTx/>
              <a:buNone/>
              <a:defRPr sz="1800" baseline="0">
                <a:solidFill>
                  <a:schemeClr val="accent6"/>
                </a:solidFill>
                <a:latin typeface="Overpass" pitchFamily="2" charset="77"/>
              </a:defRPr>
            </a:lvl5pPr>
          </a:lstStyle>
          <a:p>
            <a:pPr lvl="0"/>
            <a:r>
              <a:rPr lang="fr-CA" dirty="0"/>
              <a:t>Sous-titre (optionnel)</a:t>
            </a:r>
            <a:endParaRPr lang="fr-FR" dirty="0"/>
          </a:p>
        </p:txBody>
      </p:sp>
      <p:sp>
        <p:nvSpPr>
          <p:cNvPr id="8" name="Espace réservé du texte 2">
            <a:extLst>
              <a:ext uri="{FF2B5EF4-FFF2-40B4-BE49-F238E27FC236}">
                <a16:creationId xmlns:a16="http://schemas.microsoft.com/office/drawing/2014/main" id="{E72B7A39-A47D-3244-9059-49472A8594FE}"/>
              </a:ext>
            </a:extLst>
          </p:cNvPr>
          <p:cNvSpPr>
            <a:spLocks noGrp="1"/>
          </p:cNvSpPr>
          <p:nvPr>
            <p:ph type="body" sz="quarter" idx="16" hasCustomPrompt="1"/>
          </p:nvPr>
        </p:nvSpPr>
        <p:spPr>
          <a:xfrm>
            <a:off x="1041400" y="2323069"/>
            <a:ext cx="7410450" cy="1989439"/>
          </a:xfrm>
          <a:prstGeom prst="rect">
            <a:avLst/>
          </a:prstGeom>
        </p:spPr>
        <p:txBody>
          <a:bodyPr lIns="0" tIns="0" rIns="0" bIns="0"/>
          <a:lstStyle>
            <a:lvl1pPr marL="22860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700" b="0" i="0">
                <a:solidFill>
                  <a:schemeClr val="accent6"/>
                </a:solidFill>
                <a:latin typeface="Overpass Light" pitchFamily="2" charset="77"/>
              </a:defRPr>
            </a:lvl1pPr>
            <a:lvl2pPr>
              <a:defRPr sz="1800" b="0" i="0">
                <a:solidFill>
                  <a:schemeClr val="tx1">
                    <a:lumMod val="75000"/>
                    <a:lumOff val="25000"/>
                  </a:schemeClr>
                </a:solidFill>
                <a:latin typeface="Overpass Light" pitchFamily="2" charset="77"/>
              </a:defRPr>
            </a:lvl2pPr>
            <a:lvl3pPr>
              <a:defRPr sz="1800" b="0" i="0">
                <a:solidFill>
                  <a:schemeClr val="tx1">
                    <a:lumMod val="75000"/>
                    <a:lumOff val="25000"/>
                  </a:schemeClr>
                </a:solidFill>
                <a:latin typeface="Overpass Light" pitchFamily="2" charset="77"/>
              </a:defRPr>
            </a:lvl3pPr>
            <a:lvl4pPr>
              <a:defRPr sz="1800" b="0" i="0">
                <a:solidFill>
                  <a:schemeClr val="tx1">
                    <a:lumMod val="75000"/>
                    <a:lumOff val="25000"/>
                  </a:schemeClr>
                </a:solidFill>
                <a:latin typeface="Overpass Light" pitchFamily="2" charset="77"/>
              </a:defRPr>
            </a:lvl4pPr>
            <a:lvl5pPr>
              <a:defRPr sz="1800" b="0" i="0">
                <a:solidFill>
                  <a:schemeClr val="tx1">
                    <a:lumMod val="75000"/>
                    <a:lumOff val="25000"/>
                  </a:schemeClr>
                </a:solidFill>
                <a:latin typeface="Overpass Light" pitchFamily="2" charset="77"/>
              </a:defRPr>
            </a:lvl5pPr>
          </a:lstStyle>
          <a:p>
            <a:pPr lvl="0"/>
            <a:r>
              <a:rPr lang="fr-CA" dirty="0"/>
              <a:t>Liste à puces</a:t>
            </a:r>
          </a:p>
          <a:p>
            <a:pPr lvl="0"/>
            <a:r>
              <a:rPr lang="fr-CA" dirty="0"/>
              <a:t>Liste à puces</a:t>
            </a:r>
          </a:p>
          <a:p>
            <a:pPr lvl="0"/>
            <a:r>
              <a:rPr lang="fr-CA" dirty="0"/>
              <a:t>Liste à puces</a:t>
            </a:r>
          </a:p>
          <a:p>
            <a:pPr lvl="0"/>
            <a:r>
              <a:rPr lang="fr-CA" dirty="0"/>
              <a:t>Liste à puces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r-CA" dirty="0"/>
              <a:t>Liste à puces</a:t>
            </a:r>
          </a:p>
          <a:p>
            <a:pPr lvl="0"/>
            <a:endParaRPr lang="fr-CA" dirty="0"/>
          </a:p>
        </p:txBody>
      </p:sp>
    </p:spTree>
    <p:extLst>
      <p:ext uri="{BB962C8B-B14F-4D97-AF65-F5344CB8AC3E}">
        <p14:creationId xmlns:p14="http://schemas.microsoft.com/office/powerpoint/2010/main" val="14014885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Fond rouge">
    <p:bg>
      <p:bgPr>
        <a:solidFill>
          <a:schemeClr val="accent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4486B5C-A7B8-A94D-B61D-71A73E789411}"/>
              </a:ext>
            </a:extLst>
          </p:cNvPr>
          <p:cNvSpPr>
            <a:spLocks noGrp="1"/>
          </p:cNvSpPr>
          <p:nvPr>
            <p:ph type="ctrTitle" hasCustomPrompt="1"/>
          </p:nvPr>
        </p:nvSpPr>
        <p:spPr>
          <a:xfrm>
            <a:off x="1143000" y="304800"/>
            <a:ext cx="6858000" cy="4521200"/>
          </a:xfrm>
          <a:prstGeom prst="rect">
            <a:avLst/>
          </a:prstGeom>
        </p:spPr>
        <p:txBody>
          <a:bodyPr lIns="0" tIns="0" rIns="0" bIns="0" anchor="ctr" anchorCtr="0"/>
          <a:lstStyle>
            <a:lvl1pPr algn="l">
              <a:lnSpc>
                <a:spcPts val="5000"/>
              </a:lnSpc>
              <a:defRPr sz="5000" b="0" i="0" cap="all" baseline="0">
                <a:solidFill>
                  <a:schemeClr val="bg1"/>
                </a:solidFill>
                <a:latin typeface="Overpass" pitchFamily="2" charset="77"/>
              </a:defRPr>
            </a:lvl1pPr>
          </a:lstStyle>
          <a:p>
            <a:r>
              <a:rPr lang="fr-CA" dirty="0"/>
              <a:t>AJOUTER LE Titre </a:t>
            </a:r>
            <a:br>
              <a:rPr lang="fr-CA" dirty="0"/>
            </a:br>
            <a:r>
              <a:rPr lang="fr-CA" dirty="0"/>
              <a:t>de la section</a:t>
            </a:r>
            <a:endParaRPr lang="en-US" dirty="0"/>
          </a:p>
        </p:txBody>
      </p:sp>
    </p:spTree>
    <p:extLst>
      <p:ext uri="{BB962C8B-B14F-4D97-AF65-F5344CB8AC3E}">
        <p14:creationId xmlns:p14="http://schemas.microsoft.com/office/powerpoint/2010/main" val="13231255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u - fond gris 1">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3DA497C7-D1D0-7F4C-BADF-A361503349B7}"/>
              </a:ext>
            </a:extLst>
          </p:cNvPr>
          <p:cNvSpPr>
            <a:spLocks noGrp="1"/>
          </p:cNvSpPr>
          <p:nvPr>
            <p:ph type="title"/>
          </p:nvPr>
        </p:nvSpPr>
        <p:spPr>
          <a:xfrm>
            <a:off x="3283200" y="579600"/>
            <a:ext cx="5515112" cy="565801"/>
          </a:xfrm>
          <a:prstGeom prst="rect">
            <a:avLst/>
          </a:prstGeom>
        </p:spPr>
        <p:txBody>
          <a:bodyPr lIns="0" tIns="0" rIns="0" bIns="0"/>
          <a:lstStyle>
            <a:lvl1pPr>
              <a:defRPr sz="2600" baseline="0">
                <a:solidFill>
                  <a:schemeClr val="bg1"/>
                </a:solidFill>
                <a:latin typeface="Overpass" pitchFamily="2" charset="77"/>
              </a:defRPr>
            </a:lvl1pPr>
          </a:lstStyle>
          <a:p>
            <a:r>
              <a:rPr lang="fr-CA" dirty="0"/>
              <a:t>Modifier le style du titre</a:t>
            </a:r>
            <a:endParaRPr lang="fr-FR" dirty="0"/>
          </a:p>
        </p:txBody>
      </p:sp>
      <p:sp>
        <p:nvSpPr>
          <p:cNvPr id="3" name="Espace réservé pour une image  8">
            <a:extLst>
              <a:ext uri="{FF2B5EF4-FFF2-40B4-BE49-F238E27FC236}">
                <a16:creationId xmlns:a16="http://schemas.microsoft.com/office/drawing/2014/main" id="{A5D41059-7540-944A-BF8A-112F695285E2}"/>
              </a:ext>
            </a:extLst>
          </p:cNvPr>
          <p:cNvSpPr>
            <a:spLocks noGrp="1"/>
          </p:cNvSpPr>
          <p:nvPr>
            <p:ph type="pic" sz="quarter" idx="15"/>
          </p:nvPr>
        </p:nvSpPr>
        <p:spPr>
          <a:xfrm>
            <a:off x="0" y="0"/>
            <a:ext cx="3043238" cy="5143500"/>
          </a:xfrm>
          <a:prstGeom prst="rect">
            <a:avLst/>
          </a:prstGeom>
          <a:solidFill>
            <a:schemeClr val="bg1">
              <a:lumMod val="85000"/>
            </a:schemeClr>
          </a:solidFill>
        </p:spPr>
        <p:txBody>
          <a:bodyPr lIns="720000" rIns="720000" anchor="ctr" anchorCtr="0"/>
          <a:lstStyle>
            <a:lvl1pPr marL="0" indent="0" algn="ctr">
              <a:spcBef>
                <a:spcPts val="0"/>
              </a:spcBef>
              <a:buFontTx/>
              <a:buNone/>
              <a:defRPr sz="1200" baseline="0">
                <a:latin typeface="Overpass" pitchFamily="2" charset="77"/>
              </a:defRPr>
            </a:lvl1pPr>
          </a:lstStyle>
          <a:p>
            <a:endParaRPr lang="fr-FR" dirty="0"/>
          </a:p>
        </p:txBody>
      </p:sp>
      <p:sp>
        <p:nvSpPr>
          <p:cNvPr id="7" name="Espace réservé du contenu 2">
            <a:extLst>
              <a:ext uri="{FF2B5EF4-FFF2-40B4-BE49-F238E27FC236}">
                <a16:creationId xmlns:a16="http://schemas.microsoft.com/office/drawing/2014/main" id="{583A8E94-7E26-5A4F-A585-A205347BFD4B}"/>
              </a:ext>
            </a:extLst>
          </p:cNvPr>
          <p:cNvSpPr>
            <a:spLocks noGrp="1"/>
          </p:cNvSpPr>
          <p:nvPr>
            <p:ph idx="1"/>
          </p:nvPr>
        </p:nvSpPr>
        <p:spPr>
          <a:xfrm>
            <a:off x="3283200" y="1843200"/>
            <a:ext cx="5515112" cy="2418834"/>
          </a:xfrm>
          <a:prstGeom prst="rect">
            <a:avLst/>
          </a:prstGeom>
        </p:spPr>
        <p:txBody>
          <a:bodyPr lIns="0" tIns="0" rIns="0" bIns="0"/>
          <a:lstStyle>
            <a:lvl1pPr>
              <a:lnSpc>
                <a:spcPct val="100000"/>
              </a:lnSpc>
              <a:defRPr sz="1800" baseline="0">
                <a:solidFill>
                  <a:schemeClr val="bg1"/>
                </a:solidFill>
                <a:latin typeface="Overpass" pitchFamily="2" charset="77"/>
              </a:defRPr>
            </a:lvl1pPr>
            <a:lvl2pPr>
              <a:lnSpc>
                <a:spcPct val="100000"/>
              </a:lnSpc>
              <a:defRPr sz="1800" baseline="0">
                <a:solidFill>
                  <a:schemeClr val="bg1"/>
                </a:solidFill>
                <a:latin typeface="Overpass" pitchFamily="2" charset="77"/>
              </a:defRPr>
            </a:lvl2pPr>
            <a:lvl3pPr>
              <a:lnSpc>
                <a:spcPct val="100000"/>
              </a:lnSpc>
              <a:defRPr sz="1800" baseline="0">
                <a:solidFill>
                  <a:schemeClr val="bg1"/>
                </a:solidFill>
                <a:latin typeface="Overpass" pitchFamily="2" charset="77"/>
              </a:defRPr>
            </a:lvl3pPr>
            <a:lvl4pPr>
              <a:lnSpc>
                <a:spcPct val="100000"/>
              </a:lnSpc>
              <a:defRPr sz="1800" baseline="0">
                <a:solidFill>
                  <a:schemeClr val="bg1"/>
                </a:solidFill>
                <a:latin typeface="Overpass" pitchFamily="2" charset="77"/>
              </a:defRPr>
            </a:lvl4pPr>
            <a:lvl5pPr>
              <a:lnSpc>
                <a:spcPct val="100000"/>
              </a:lnSpc>
              <a:defRPr sz="1800" baseline="0">
                <a:solidFill>
                  <a:schemeClr val="bg1"/>
                </a:solidFill>
                <a:latin typeface="Overpass" pitchFamily="2" charset="77"/>
              </a:defRPr>
            </a:lvl5p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Tree>
    <p:extLst>
      <p:ext uri="{BB962C8B-B14F-4D97-AF65-F5344CB8AC3E}">
        <p14:creationId xmlns:p14="http://schemas.microsoft.com/office/powerpoint/2010/main" val="2928510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Contenu - fond gris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CF2A2E-2721-7843-9400-807EB5B779E4}"/>
              </a:ext>
            </a:extLst>
          </p:cNvPr>
          <p:cNvSpPr>
            <a:spLocks noGrp="1"/>
          </p:cNvSpPr>
          <p:nvPr>
            <p:ph type="title"/>
          </p:nvPr>
        </p:nvSpPr>
        <p:spPr>
          <a:xfrm>
            <a:off x="1040400" y="579600"/>
            <a:ext cx="7235695" cy="565801"/>
          </a:xfrm>
          <a:prstGeom prst="rect">
            <a:avLst/>
          </a:prstGeom>
        </p:spPr>
        <p:txBody>
          <a:bodyPr lIns="0" tIns="0" rIns="0" bIns="0"/>
          <a:lstStyle>
            <a:lvl1pPr>
              <a:defRPr sz="2600" baseline="0">
                <a:solidFill>
                  <a:schemeClr val="bg1"/>
                </a:solidFill>
                <a:latin typeface="Overpass" pitchFamily="2" charset="77"/>
              </a:defRPr>
            </a:lvl1pPr>
          </a:lstStyle>
          <a:p>
            <a:r>
              <a:rPr lang="fr-CA" dirty="0"/>
              <a:t>Modifier le style du titre</a:t>
            </a:r>
            <a:endParaRPr lang="fr-FR" dirty="0"/>
          </a:p>
        </p:txBody>
      </p:sp>
      <p:sp>
        <p:nvSpPr>
          <p:cNvPr id="3" name="Espace réservé du contenu 2">
            <a:extLst>
              <a:ext uri="{FF2B5EF4-FFF2-40B4-BE49-F238E27FC236}">
                <a16:creationId xmlns:a16="http://schemas.microsoft.com/office/drawing/2014/main" id="{40569D9B-7529-7044-9153-AE58ABE97581}"/>
              </a:ext>
            </a:extLst>
          </p:cNvPr>
          <p:cNvSpPr>
            <a:spLocks noGrp="1"/>
          </p:cNvSpPr>
          <p:nvPr>
            <p:ph idx="1"/>
          </p:nvPr>
        </p:nvSpPr>
        <p:spPr>
          <a:xfrm>
            <a:off x="1040400" y="1843200"/>
            <a:ext cx="7235695" cy="2418834"/>
          </a:xfrm>
          <a:prstGeom prst="rect">
            <a:avLst/>
          </a:prstGeom>
        </p:spPr>
        <p:txBody>
          <a:bodyPr lIns="0" tIns="0" rIns="0" bIns="0"/>
          <a:lstStyle>
            <a:lvl1pPr>
              <a:lnSpc>
                <a:spcPct val="100000"/>
              </a:lnSpc>
              <a:defRPr sz="1800" baseline="0">
                <a:solidFill>
                  <a:schemeClr val="bg1"/>
                </a:solidFill>
                <a:latin typeface="Overpass" pitchFamily="2" charset="77"/>
              </a:defRPr>
            </a:lvl1pPr>
            <a:lvl2pPr>
              <a:lnSpc>
                <a:spcPct val="100000"/>
              </a:lnSpc>
              <a:defRPr sz="1800" baseline="0">
                <a:solidFill>
                  <a:schemeClr val="bg1"/>
                </a:solidFill>
                <a:latin typeface="Overpass" pitchFamily="2" charset="77"/>
              </a:defRPr>
            </a:lvl2pPr>
            <a:lvl3pPr>
              <a:lnSpc>
                <a:spcPct val="100000"/>
              </a:lnSpc>
              <a:defRPr sz="1800" baseline="0">
                <a:solidFill>
                  <a:schemeClr val="bg1"/>
                </a:solidFill>
                <a:latin typeface="Overpass" pitchFamily="2" charset="77"/>
              </a:defRPr>
            </a:lvl3pPr>
            <a:lvl4pPr>
              <a:lnSpc>
                <a:spcPct val="100000"/>
              </a:lnSpc>
              <a:defRPr sz="1800" baseline="0">
                <a:solidFill>
                  <a:schemeClr val="bg1"/>
                </a:solidFill>
                <a:latin typeface="Overpass" pitchFamily="2" charset="77"/>
              </a:defRPr>
            </a:lvl4pPr>
            <a:lvl5pPr>
              <a:lnSpc>
                <a:spcPct val="100000"/>
              </a:lnSpc>
              <a:defRPr sz="1800" baseline="0">
                <a:solidFill>
                  <a:schemeClr val="bg1"/>
                </a:solidFill>
                <a:latin typeface="Overpass" pitchFamily="2" charset="77"/>
              </a:defRPr>
            </a:lvl5p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Tree>
    <p:extLst>
      <p:ext uri="{BB962C8B-B14F-4D97-AF65-F5344CB8AC3E}">
        <p14:creationId xmlns:p14="http://schemas.microsoft.com/office/powerpoint/2010/main" val="11253283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aphique">
    <p:spTree>
      <p:nvGrpSpPr>
        <p:cNvPr id="1" name=""/>
        <p:cNvGrpSpPr/>
        <p:nvPr/>
      </p:nvGrpSpPr>
      <p:grpSpPr>
        <a:xfrm>
          <a:off x="0" y="0"/>
          <a:ext cx="0" cy="0"/>
          <a:chOff x="0" y="0"/>
          <a:chExt cx="0" cy="0"/>
        </a:xfrm>
      </p:grpSpPr>
      <p:sp>
        <p:nvSpPr>
          <p:cNvPr id="3" name="Espace réservé du texte 6">
            <a:extLst>
              <a:ext uri="{FF2B5EF4-FFF2-40B4-BE49-F238E27FC236}">
                <a16:creationId xmlns:a16="http://schemas.microsoft.com/office/drawing/2014/main" id="{81F6B057-03AA-2B46-98B5-930C169F14B0}"/>
              </a:ext>
            </a:extLst>
          </p:cNvPr>
          <p:cNvSpPr>
            <a:spLocks noGrp="1"/>
          </p:cNvSpPr>
          <p:nvPr>
            <p:ph type="body" sz="quarter" idx="16" hasCustomPrompt="1"/>
          </p:nvPr>
        </p:nvSpPr>
        <p:spPr>
          <a:xfrm>
            <a:off x="6375601" y="2080800"/>
            <a:ext cx="2545978" cy="1774508"/>
          </a:xfrm>
          <a:prstGeom prst="rect">
            <a:avLst/>
          </a:prstGeom>
        </p:spPr>
        <p:txBody>
          <a:bodyPr lIns="0" tIns="0" rIns="0" bIns="0"/>
          <a:lstStyle>
            <a:lvl1pPr marL="0" indent="0">
              <a:lnSpc>
                <a:spcPct val="100000"/>
              </a:lnSpc>
              <a:buNone/>
              <a:defRPr sz="1700" b="0" i="0">
                <a:solidFill>
                  <a:schemeClr val="accent6"/>
                </a:solidFill>
                <a:latin typeface="Overpass Light" pitchFamily="2" charset="77"/>
              </a:defRPr>
            </a:lvl1pPr>
            <a:lvl2pPr marL="457200" indent="0">
              <a:buNone/>
              <a:defRPr sz="1600" b="0" i="0">
                <a:solidFill>
                  <a:schemeClr val="tx1">
                    <a:lumMod val="75000"/>
                    <a:lumOff val="25000"/>
                  </a:schemeClr>
                </a:solidFill>
                <a:latin typeface="Overpass Light" pitchFamily="2" charset="77"/>
              </a:defRPr>
            </a:lvl2pPr>
            <a:lvl3pPr marL="914400" indent="0">
              <a:buNone/>
              <a:defRPr sz="1600" b="0" i="0">
                <a:solidFill>
                  <a:schemeClr val="tx1">
                    <a:lumMod val="75000"/>
                    <a:lumOff val="25000"/>
                  </a:schemeClr>
                </a:solidFill>
                <a:latin typeface="Overpass Light" pitchFamily="2" charset="77"/>
              </a:defRPr>
            </a:lvl3pPr>
            <a:lvl4pPr marL="1371600" indent="0">
              <a:buNone/>
              <a:defRPr sz="1600" b="0" i="0">
                <a:solidFill>
                  <a:schemeClr val="tx1">
                    <a:lumMod val="75000"/>
                    <a:lumOff val="25000"/>
                  </a:schemeClr>
                </a:solidFill>
                <a:latin typeface="Overpass Light" pitchFamily="2" charset="77"/>
              </a:defRPr>
            </a:lvl4pPr>
            <a:lvl5pPr marL="1828800" indent="0">
              <a:buNone/>
              <a:defRPr sz="1600" b="0" i="0">
                <a:solidFill>
                  <a:schemeClr val="tx1">
                    <a:lumMod val="75000"/>
                    <a:lumOff val="25000"/>
                  </a:schemeClr>
                </a:solidFill>
                <a:latin typeface="Overpass Light" pitchFamily="2" charset="77"/>
              </a:defRPr>
            </a:lvl5pPr>
          </a:lstStyle>
          <a:p>
            <a:pPr lvl="0"/>
            <a:r>
              <a:rPr lang="fr-CA" dirty="0" err="1"/>
              <a:t>Sit</a:t>
            </a:r>
            <a:r>
              <a:rPr lang="fr-CA" dirty="0"/>
              <a:t> </a:t>
            </a:r>
            <a:r>
              <a:rPr lang="fr-CA" dirty="0" err="1"/>
              <a:t>amet</a:t>
            </a:r>
            <a:r>
              <a:rPr lang="fr-CA" dirty="0"/>
              <a:t>, </a:t>
            </a:r>
            <a:r>
              <a:rPr lang="fr-CA" dirty="0" err="1"/>
              <a:t>consectetur</a:t>
            </a:r>
            <a:r>
              <a:rPr lang="fr-CA" dirty="0"/>
              <a:t> </a:t>
            </a:r>
            <a:r>
              <a:rPr lang="fr-CA" dirty="0" err="1"/>
              <a:t>adipiscing</a:t>
            </a:r>
            <a:r>
              <a:rPr lang="fr-CA" dirty="0"/>
              <a:t> </a:t>
            </a:r>
            <a:r>
              <a:rPr lang="fr-CA" dirty="0" err="1"/>
              <a:t>alit</a:t>
            </a:r>
            <a:r>
              <a:rPr lang="fr-CA" dirty="0"/>
              <a:t>, </a:t>
            </a:r>
            <a:r>
              <a:rPr lang="fr-CA" dirty="0" err="1"/>
              <a:t>sed</a:t>
            </a:r>
            <a:r>
              <a:rPr lang="fr-CA" dirty="0"/>
              <a:t> do </a:t>
            </a:r>
            <a:r>
              <a:rPr lang="fr-CA" dirty="0" err="1"/>
              <a:t>eiusmod</a:t>
            </a:r>
            <a:r>
              <a:rPr lang="fr-CA" dirty="0"/>
              <a:t> </a:t>
            </a:r>
            <a:r>
              <a:rPr lang="fr-CA" dirty="0" err="1"/>
              <a:t>tempor</a:t>
            </a:r>
            <a:r>
              <a:rPr lang="fr-CA" dirty="0"/>
              <a:t> </a:t>
            </a:r>
            <a:r>
              <a:rPr lang="fr-CA" dirty="0" err="1"/>
              <a:t>incididunt</a:t>
            </a:r>
            <a:r>
              <a:rPr lang="fr-CA" dirty="0"/>
              <a:t> ut </a:t>
            </a:r>
            <a:r>
              <a:rPr lang="fr-CA" dirty="0" err="1"/>
              <a:t>labore</a:t>
            </a:r>
            <a:r>
              <a:rPr lang="fr-CA" dirty="0"/>
              <a:t> et </a:t>
            </a:r>
            <a:r>
              <a:rPr lang="fr-CA" dirty="0" err="1"/>
              <a:t>dolore</a:t>
            </a:r>
            <a:r>
              <a:rPr lang="fr-CA" dirty="0"/>
              <a:t> magna </a:t>
            </a:r>
            <a:r>
              <a:rPr lang="fr-CA" dirty="0" err="1"/>
              <a:t>allagua</a:t>
            </a:r>
            <a:r>
              <a:rPr lang="fr-CA" dirty="0"/>
              <a:t>. Ut </a:t>
            </a:r>
            <a:r>
              <a:rPr lang="fr-CA" dirty="0" err="1"/>
              <a:t>enim</a:t>
            </a:r>
            <a:r>
              <a:rPr lang="fr-CA" dirty="0"/>
              <a:t> ad </a:t>
            </a:r>
            <a:r>
              <a:rPr lang="fr-CA" dirty="0" err="1"/>
              <a:t>minim</a:t>
            </a:r>
            <a:r>
              <a:rPr lang="fr-CA" dirty="0"/>
              <a:t> </a:t>
            </a:r>
            <a:r>
              <a:rPr lang="fr-CA" dirty="0" err="1"/>
              <a:t>veniam</a:t>
            </a:r>
            <a:r>
              <a:rPr lang="fr-CA" dirty="0"/>
              <a:t>.</a:t>
            </a:r>
            <a:endParaRPr lang="fr-FR" dirty="0"/>
          </a:p>
        </p:txBody>
      </p:sp>
      <p:sp>
        <p:nvSpPr>
          <p:cNvPr id="4" name="Espace réservé du texte 11">
            <a:extLst>
              <a:ext uri="{FF2B5EF4-FFF2-40B4-BE49-F238E27FC236}">
                <a16:creationId xmlns:a16="http://schemas.microsoft.com/office/drawing/2014/main" id="{A02269A0-AF3B-0143-B7FC-5928DA8DB299}"/>
              </a:ext>
            </a:extLst>
          </p:cNvPr>
          <p:cNvSpPr>
            <a:spLocks noGrp="1"/>
          </p:cNvSpPr>
          <p:nvPr>
            <p:ph type="body" sz="quarter" idx="14" hasCustomPrompt="1"/>
          </p:nvPr>
        </p:nvSpPr>
        <p:spPr>
          <a:xfrm>
            <a:off x="6375944" y="1478280"/>
            <a:ext cx="2480678" cy="400185"/>
          </a:xfrm>
          <a:prstGeom prst="rect">
            <a:avLst/>
          </a:prstGeom>
        </p:spPr>
        <p:txBody>
          <a:bodyPr lIns="0" tIns="0" rIns="0" bIns="0"/>
          <a:lstStyle>
            <a:lvl1pPr marL="0" indent="0">
              <a:buFontTx/>
              <a:buNone/>
              <a:defRPr sz="1700" baseline="0">
                <a:solidFill>
                  <a:schemeClr val="accent6"/>
                </a:solidFill>
                <a:latin typeface="Overpass" pitchFamily="2" charset="77"/>
              </a:defRPr>
            </a:lvl1pPr>
            <a:lvl2pPr marL="457200" indent="0">
              <a:buFontTx/>
              <a:buNone/>
              <a:defRPr sz="1800" baseline="0">
                <a:solidFill>
                  <a:schemeClr val="accent6"/>
                </a:solidFill>
                <a:latin typeface="Overpass" pitchFamily="2" charset="77"/>
              </a:defRPr>
            </a:lvl2pPr>
            <a:lvl3pPr marL="914400" indent="0">
              <a:buFontTx/>
              <a:buNone/>
              <a:defRPr sz="1800" baseline="0">
                <a:solidFill>
                  <a:schemeClr val="accent6"/>
                </a:solidFill>
                <a:latin typeface="Overpass" pitchFamily="2" charset="77"/>
              </a:defRPr>
            </a:lvl3pPr>
            <a:lvl4pPr marL="1371600" indent="0">
              <a:buFontTx/>
              <a:buNone/>
              <a:defRPr sz="1800" baseline="0">
                <a:solidFill>
                  <a:schemeClr val="accent6"/>
                </a:solidFill>
                <a:latin typeface="Overpass" pitchFamily="2" charset="77"/>
              </a:defRPr>
            </a:lvl4pPr>
            <a:lvl5pPr marL="1828800" indent="0">
              <a:buFontTx/>
              <a:buNone/>
              <a:defRPr sz="1800" baseline="0">
                <a:solidFill>
                  <a:schemeClr val="accent6"/>
                </a:solidFill>
                <a:latin typeface="Overpass" pitchFamily="2" charset="77"/>
              </a:defRPr>
            </a:lvl5pPr>
          </a:lstStyle>
          <a:p>
            <a:pPr lvl="0"/>
            <a:r>
              <a:rPr lang="fr-CA" dirty="0"/>
              <a:t>Sous-titre (optionnel)</a:t>
            </a:r>
            <a:endParaRPr lang="fr-FR" dirty="0"/>
          </a:p>
        </p:txBody>
      </p:sp>
      <p:sp>
        <p:nvSpPr>
          <p:cNvPr id="5" name="Titre 1">
            <a:extLst>
              <a:ext uri="{FF2B5EF4-FFF2-40B4-BE49-F238E27FC236}">
                <a16:creationId xmlns:a16="http://schemas.microsoft.com/office/drawing/2014/main" id="{BE386636-6289-6944-95A7-22343DD5AEA0}"/>
              </a:ext>
            </a:extLst>
          </p:cNvPr>
          <p:cNvSpPr>
            <a:spLocks noGrp="1"/>
          </p:cNvSpPr>
          <p:nvPr>
            <p:ph type="title" hasCustomPrompt="1"/>
          </p:nvPr>
        </p:nvSpPr>
        <p:spPr>
          <a:xfrm>
            <a:off x="6375944" y="630000"/>
            <a:ext cx="2480678" cy="848280"/>
          </a:xfrm>
          <a:prstGeom prst="rect">
            <a:avLst/>
          </a:prstGeom>
        </p:spPr>
        <p:txBody>
          <a:bodyPr lIns="0" tIns="0" rIns="0" bIns="0"/>
          <a:lstStyle>
            <a:lvl1pPr>
              <a:defRPr sz="2600" b="0" i="0" baseline="0">
                <a:solidFill>
                  <a:schemeClr val="accent1"/>
                </a:solidFill>
                <a:latin typeface="Overpass" pitchFamily="2" charset="77"/>
              </a:defRPr>
            </a:lvl1pPr>
          </a:lstStyle>
          <a:p>
            <a:r>
              <a:rPr lang="fr-CA" dirty="0"/>
              <a:t>Titre du</a:t>
            </a:r>
            <a:br>
              <a:rPr lang="fr-CA" dirty="0"/>
            </a:br>
            <a:r>
              <a:rPr lang="fr-CA" dirty="0"/>
              <a:t>graphique</a:t>
            </a:r>
            <a:endParaRPr lang="fr-FR" dirty="0"/>
          </a:p>
        </p:txBody>
      </p:sp>
      <p:sp>
        <p:nvSpPr>
          <p:cNvPr id="6" name="Rectangle 5">
            <a:extLst>
              <a:ext uri="{FF2B5EF4-FFF2-40B4-BE49-F238E27FC236}">
                <a16:creationId xmlns:a16="http://schemas.microsoft.com/office/drawing/2014/main" id="{C3D83742-F6BC-5F41-A534-D24C88B56FA4}"/>
              </a:ext>
            </a:extLst>
          </p:cNvPr>
          <p:cNvSpPr/>
          <p:nvPr userDrawn="1"/>
        </p:nvSpPr>
        <p:spPr>
          <a:xfrm>
            <a:off x="0" y="0"/>
            <a:ext cx="6074979" cy="51435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17125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au">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54FDD69A-A7CD-974E-9882-93367523400F}"/>
              </a:ext>
            </a:extLst>
          </p:cNvPr>
          <p:cNvSpPr>
            <a:spLocks noGrp="1"/>
          </p:cNvSpPr>
          <p:nvPr>
            <p:ph type="title" hasCustomPrompt="1"/>
          </p:nvPr>
        </p:nvSpPr>
        <p:spPr>
          <a:xfrm>
            <a:off x="1041576" y="630000"/>
            <a:ext cx="7477956" cy="374290"/>
          </a:xfrm>
          <a:prstGeom prst="rect">
            <a:avLst/>
          </a:prstGeom>
        </p:spPr>
        <p:txBody>
          <a:bodyPr lIns="0" tIns="0" rIns="0" bIns="0"/>
          <a:lstStyle>
            <a:lvl1pPr>
              <a:defRPr sz="2600" b="0" i="0" baseline="0">
                <a:solidFill>
                  <a:schemeClr val="accent1"/>
                </a:solidFill>
                <a:latin typeface="Overpass" pitchFamily="2" charset="77"/>
              </a:defRPr>
            </a:lvl1pPr>
          </a:lstStyle>
          <a:p>
            <a:r>
              <a:rPr lang="fr-CA" dirty="0"/>
              <a:t>Titre du tableau</a:t>
            </a:r>
            <a:endParaRPr lang="fr-FR" dirty="0"/>
          </a:p>
        </p:txBody>
      </p:sp>
    </p:spTree>
    <p:extLst>
      <p:ext uri="{BB962C8B-B14F-4D97-AF65-F5344CB8AC3E}">
        <p14:creationId xmlns:p14="http://schemas.microsoft.com/office/powerpoint/2010/main" val="1881903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uverture - campus">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5782BBC7-DA8C-5E48-B220-B524EF95EA3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191000"/>
          </a:xfrm>
          <a:prstGeom prst="rect">
            <a:avLst/>
          </a:prstGeom>
        </p:spPr>
      </p:pic>
      <p:sp>
        <p:nvSpPr>
          <p:cNvPr id="8" name="Rectangle 7">
            <a:extLst>
              <a:ext uri="{FF2B5EF4-FFF2-40B4-BE49-F238E27FC236}">
                <a16:creationId xmlns:a16="http://schemas.microsoft.com/office/drawing/2014/main" id="{870F2B13-8461-754B-91B3-C271263EC01A}"/>
              </a:ext>
            </a:extLst>
          </p:cNvPr>
          <p:cNvSpPr/>
          <p:nvPr userDrawn="1"/>
        </p:nvSpPr>
        <p:spPr>
          <a:xfrm>
            <a:off x="0" y="431319"/>
            <a:ext cx="4027251" cy="3356042"/>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itle 1">
            <a:extLst>
              <a:ext uri="{FF2B5EF4-FFF2-40B4-BE49-F238E27FC236}">
                <a16:creationId xmlns:a16="http://schemas.microsoft.com/office/drawing/2014/main" id="{DA7E7F10-F712-6C48-BFDE-7280E4612BAC}"/>
              </a:ext>
            </a:extLst>
          </p:cNvPr>
          <p:cNvSpPr>
            <a:spLocks noGrp="1"/>
          </p:cNvSpPr>
          <p:nvPr>
            <p:ph type="ctrTitle"/>
          </p:nvPr>
        </p:nvSpPr>
        <p:spPr>
          <a:xfrm>
            <a:off x="481519" y="431319"/>
            <a:ext cx="3370634" cy="1439562"/>
          </a:xfrm>
          <a:prstGeom prst="rect">
            <a:avLst/>
          </a:prstGeom>
        </p:spPr>
        <p:txBody>
          <a:bodyPr lIns="0" tIns="0" rIns="0" bIns="0" anchor="b"/>
          <a:lstStyle>
            <a:lvl1pPr algn="l">
              <a:lnSpc>
                <a:spcPts val="3000"/>
              </a:lnSpc>
              <a:defRPr sz="3000" b="1" i="0" cap="all" baseline="0">
                <a:solidFill>
                  <a:schemeClr val="bg1"/>
                </a:solidFill>
                <a:latin typeface="Overpass" pitchFamily="2" charset="77"/>
              </a:defRPr>
            </a:lvl1pPr>
          </a:lstStyle>
          <a:p>
            <a:r>
              <a:rPr lang="fr-CA" dirty="0"/>
              <a:t>Modifier le style du titre</a:t>
            </a:r>
            <a:endParaRPr lang="en-US" dirty="0"/>
          </a:p>
        </p:txBody>
      </p:sp>
      <p:sp>
        <p:nvSpPr>
          <p:cNvPr id="10" name="Subtitle 2">
            <a:extLst>
              <a:ext uri="{FF2B5EF4-FFF2-40B4-BE49-F238E27FC236}">
                <a16:creationId xmlns:a16="http://schemas.microsoft.com/office/drawing/2014/main" id="{5CE97C18-5079-7444-BBE1-3A9B8F3A11A5}"/>
              </a:ext>
            </a:extLst>
          </p:cNvPr>
          <p:cNvSpPr>
            <a:spLocks noGrp="1"/>
          </p:cNvSpPr>
          <p:nvPr>
            <p:ph type="subTitle" idx="1" hasCustomPrompt="1"/>
          </p:nvPr>
        </p:nvSpPr>
        <p:spPr>
          <a:xfrm>
            <a:off x="481519" y="1913974"/>
            <a:ext cx="3370634" cy="708576"/>
          </a:xfrm>
          <a:prstGeom prst="rect">
            <a:avLst/>
          </a:prstGeom>
        </p:spPr>
        <p:txBody>
          <a:bodyPr lIns="0" tIns="0" rIns="0" bIns="0"/>
          <a:lstStyle>
            <a:lvl1pPr marL="0" indent="0" algn="l">
              <a:buNone/>
              <a:defRPr sz="2000" baseline="0">
                <a:solidFill>
                  <a:schemeClr val="bg1"/>
                </a:solidFill>
                <a:latin typeface="Overpass"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CA" dirty="0"/>
              <a:t>Sous-titre (optionnel)</a:t>
            </a:r>
            <a:endParaRPr lang="en-US" dirty="0"/>
          </a:p>
        </p:txBody>
      </p:sp>
      <p:sp>
        <p:nvSpPr>
          <p:cNvPr id="11" name="Espace réservé du texte 2">
            <a:extLst>
              <a:ext uri="{FF2B5EF4-FFF2-40B4-BE49-F238E27FC236}">
                <a16:creationId xmlns:a16="http://schemas.microsoft.com/office/drawing/2014/main" id="{0D79E35C-F569-5246-9550-D7EEE884D44F}"/>
              </a:ext>
            </a:extLst>
          </p:cNvPr>
          <p:cNvSpPr>
            <a:spLocks noGrp="1"/>
          </p:cNvSpPr>
          <p:nvPr>
            <p:ph type="body" sz="quarter" idx="10" hasCustomPrompt="1"/>
          </p:nvPr>
        </p:nvSpPr>
        <p:spPr>
          <a:xfrm>
            <a:off x="471251" y="2753909"/>
            <a:ext cx="3556000" cy="404801"/>
          </a:xfrm>
          <a:prstGeom prst="rect">
            <a:avLst/>
          </a:prstGeom>
        </p:spPr>
        <p:txBody>
          <a:bodyPr lIns="0" tIns="0" rIns="0" bIns="0" anchor="b" anchorCtr="0"/>
          <a:lstStyle>
            <a:lvl1pPr marL="0" indent="0">
              <a:lnSpc>
                <a:spcPct val="100000"/>
              </a:lnSpc>
              <a:spcBef>
                <a:spcPts val="0"/>
              </a:spcBef>
              <a:buFontTx/>
              <a:buNone/>
              <a:defRPr sz="1200" b="1" baseline="0">
                <a:solidFill>
                  <a:schemeClr val="bg1"/>
                </a:solidFill>
                <a:latin typeface="Overpass" pitchFamily="2" charset="77"/>
              </a:defRPr>
            </a:lvl1pPr>
          </a:lstStyle>
          <a:p>
            <a:pPr lvl="0"/>
            <a:r>
              <a:rPr lang="fr-CA" dirty="0"/>
              <a:t>Présenté par Prénom Nom</a:t>
            </a:r>
          </a:p>
        </p:txBody>
      </p:sp>
      <p:sp>
        <p:nvSpPr>
          <p:cNvPr id="12" name="Espace réservé du texte 2">
            <a:extLst>
              <a:ext uri="{FF2B5EF4-FFF2-40B4-BE49-F238E27FC236}">
                <a16:creationId xmlns:a16="http://schemas.microsoft.com/office/drawing/2014/main" id="{80DB1324-5F50-9C4D-9FC1-45FBF27689BB}"/>
              </a:ext>
            </a:extLst>
          </p:cNvPr>
          <p:cNvSpPr>
            <a:spLocks noGrp="1"/>
          </p:cNvSpPr>
          <p:nvPr>
            <p:ph type="body" sz="quarter" idx="11" hasCustomPrompt="1"/>
          </p:nvPr>
        </p:nvSpPr>
        <p:spPr>
          <a:xfrm>
            <a:off x="471251" y="3251199"/>
            <a:ext cx="3556000" cy="404802"/>
          </a:xfrm>
          <a:prstGeom prst="rect">
            <a:avLst/>
          </a:prstGeom>
        </p:spPr>
        <p:txBody>
          <a:bodyPr lIns="0" tIns="0" rIns="0" bIns="0" anchor="t" anchorCtr="0"/>
          <a:lstStyle>
            <a:lvl1pPr marL="0" indent="0">
              <a:lnSpc>
                <a:spcPct val="100000"/>
              </a:lnSpc>
              <a:spcBef>
                <a:spcPts val="0"/>
              </a:spcBef>
              <a:buFontTx/>
              <a:buNone/>
              <a:defRPr sz="1200" baseline="0">
                <a:solidFill>
                  <a:schemeClr val="bg1"/>
                </a:solidFill>
                <a:latin typeface="Overpass" pitchFamily="2" charset="77"/>
              </a:defRPr>
            </a:lvl1pPr>
          </a:lstStyle>
          <a:p>
            <a:pPr lvl="0"/>
            <a:r>
              <a:rPr lang="fr-CA" dirty="0"/>
              <a:t>Date et lieu</a:t>
            </a:r>
          </a:p>
        </p:txBody>
      </p:sp>
    </p:spTree>
    <p:extLst>
      <p:ext uri="{BB962C8B-B14F-4D97-AF65-F5344CB8AC3E}">
        <p14:creationId xmlns:p14="http://schemas.microsoft.com/office/powerpoint/2010/main" val="30630525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osaïque - 16 photos">
    <p:spTree>
      <p:nvGrpSpPr>
        <p:cNvPr id="1" name=""/>
        <p:cNvGrpSpPr/>
        <p:nvPr/>
      </p:nvGrpSpPr>
      <p:grpSpPr>
        <a:xfrm>
          <a:off x="0" y="0"/>
          <a:ext cx="0" cy="0"/>
          <a:chOff x="0" y="0"/>
          <a:chExt cx="0" cy="0"/>
        </a:xfrm>
      </p:grpSpPr>
      <p:sp>
        <p:nvSpPr>
          <p:cNvPr id="3" name="Espace réservé du texte 6">
            <a:extLst>
              <a:ext uri="{FF2B5EF4-FFF2-40B4-BE49-F238E27FC236}">
                <a16:creationId xmlns:a16="http://schemas.microsoft.com/office/drawing/2014/main" id="{89E302D6-585B-C942-A46B-54BAFDF9B4DF}"/>
              </a:ext>
            </a:extLst>
          </p:cNvPr>
          <p:cNvSpPr>
            <a:spLocks noGrp="1"/>
          </p:cNvSpPr>
          <p:nvPr>
            <p:ph type="body" sz="quarter" idx="16" hasCustomPrompt="1"/>
          </p:nvPr>
        </p:nvSpPr>
        <p:spPr>
          <a:xfrm>
            <a:off x="6375601" y="2080800"/>
            <a:ext cx="2545978" cy="1774790"/>
          </a:xfrm>
          <a:prstGeom prst="rect">
            <a:avLst/>
          </a:prstGeom>
        </p:spPr>
        <p:txBody>
          <a:bodyPr lIns="0" tIns="0" rIns="0" bIns="0"/>
          <a:lstStyle>
            <a:lvl1pPr marL="0" indent="0">
              <a:lnSpc>
                <a:spcPct val="100000"/>
              </a:lnSpc>
              <a:buNone/>
              <a:defRPr sz="1700" b="0" i="0">
                <a:solidFill>
                  <a:schemeClr val="accent6"/>
                </a:solidFill>
                <a:latin typeface="Overpass Light" pitchFamily="2" charset="77"/>
              </a:defRPr>
            </a:lvl1pPr>
            <a:lvl2pPr marL="457200" indent="0">
              <a:buNone/>
              <a:defRPr sz="1600" b="0" i="0">
                <a:solidFill>
                  <a:schemeClr val="tx1">
                    <a:lumMod val="75000"/>
                    <a:lumOff val="25000"/>
                  </a:schemeClr>
                </a:solidFill>
                <a:latin typeface="Overpass Light" pitchFamily="2" charset="77"/>
              </a:defRPr>
            </a:lvl2pPr>
            <a:lvl3pPr marL="914400" indent="0">
              <a:buNone/>
              <a:defRPr sz="1600" b="0" i="0">
                <a:solidFill>
                  <a:schemeClr val="tx1">
                    <a:lumMod val="75000"/>
                    <a:lumOff val="25000"/>
                  </a:schemeClr>
                </a:solidFill>
                <a:latin typeface="Overpass Light" pitchFamily="2" charset="77"/>
              </a:defRPr>
            </a:lvl3pPr>
            <a:lvl4pPr marL="1371600" indent="0">
              <a:buNone/>
              <a:defRPr sz="1600" b="0" i="0">
                <a:solidFill>
                  <a:schemeClr val="tx1">
                    <a:lumMod val="75000"/>
                    <a:lumOff val="25000"/>
                  </a:schemeClr>
                </a:solidFill>
                <a:latin typeface="Overpass Light" pitchFamily="2" charset="77"/>
              </a:defRPr>
            </a:lvl4pPr>
            <a:lvl5pPr marL="1828800" indent="0">
              <a:buNone/>
              <a:defRPr sz="1600" b="0" i="0">
                <a:solidFill>
                  <a:schemeClr val="tx1">
                    <a:lumMod val="75000"/>
                    <a:lumOff val="25000"/>
                  </a:schemeClr>
                </a:solidFill>
                <a:latin typeface="Overpass Light" pitchFamily="2" charset="77"/>
              </a:defRPr>
            </a:lvl5pPr>
          </a:lstStyle>
          <a:p>
            <a:pPr lvl="0"/>
            <a:r>
              <a:rPr lang="fr-CA" dirty="0" err="1"/>
              <a:t>Sit</a:t>
            </a:r>
            <a:r>
              <a:rPr lang="fr-CA" dirty="0"/>
              <a:t> </a:t>
            </a:r>
            <a:r>
              <a:rPr lang="fr-CA" dirty="0" err="1"/>
              <a:t>amet</a:t>
            </a:r>
            <a:r>
              <a:rPr lang="fr-CA" dirty="0"/>
              <a:t>, </a:t>
            </a:r>
            <a:r>
              <a:rPr lang="fr-CA" dirty="0" err="1"/>
              <a:t>consectetur</a:t>
            </a:r>
            <a:r>
              <a:rPr lang="fr-CA" dirty="0"/>
              <a:t> </a:t>
            </a:r>
            <a:r>
              <a:rPr lang="fr-CA" dirty="0" err="1"/>
              <a:t>adipiscing</a:t>
            </a:r>
            <a:r>
              <a:rPr lang="fr-CA" dirty="0"/>
              <a:t> </a:t>
            </a:r>
            <a:r>
              <a:rPr lang="fr-CA" dirty="0" err="1"/>
              <a:t>alit</a:t>
            </a:r>
            <a:r>
              <a:rPr lang="fr-CA" dirty="0"/>
              <a:t>, </a:t>
            </a:r>
            <a:r>
              <a:rPr lang="fr-CA" dirty="0" err="1"/>
              <a:t>sed</a:t>
            </a:r>
            <a:r>
              <a:rPr lang="fr-CA" dirty="0"/>
              <a:t> do </a:t>
            </a:r>
            <a:r>
              <a:rPr lang="fr-CA" dirty="0" err="1"/>
              <a:t>eiusmod</a:t>
            </a:r>
            <a:r>
              <a:rPr lang="fr-CA" dirty="0"/>
              <a:t> </a:t>
            </a:r>
            <a:r>
              <a:rPr lang="fr-CA" dirty="0" err="1"/>
              <a:t>tempor</a:t>
            </a:r>
            <a:r>
              <a:rPr lang="fr-CA" dirty="0"/>
              <a:t> </a:t>
            </a:r>
            <a:r>
              <a:rPr lang="fr-CA" dirty="0" err="1"/>
              <a:t>incididunt</a:t>
            </a:r>
            <a:r>
              <a:rPr lang="fr-CA" dirty="0"/>
              <a:t> ut </a:t>
            </a:r>
            <a:r>
              <a:rPr lang="fr-CA" dirty="0" err="1"/>
              <a:t>labore</a:t>
            </a:r>
            <a:r>
              <a:rPr lang="fr-CA" dirty="0"/>
              <a:t> et </a:t>
            </a:r>
            <a:r>
              <a:rPr lang="fr-CA" dirty="0" err="1"/>
              <a:t>dolore</a:t>
            </a:r>
            <a:r>
              <a:rPr lang="fr-CA" dirty="0"/>
              <a:t> magna </a:t>
            </a:r>
            <a:r>
              <a:rPr lang="fr-CA" dirty="0" err="1"/>
              <a:t>allagua</a:t>
            </a:r>
            <a:r>
              <a:rPr lang="fr-CA" dirty="0"/>
              <a:t>. Ut </a:t>
            </a:r>
            <a:r>
              <a:rPr lang="fr-CA" dirty="0" err="1"/>
              <a:t>enim</a:t>
            </a:r>
            <a:r>
              <a:rPr lang="fr-CA" dirty="0"/>
              <a:t> ad </a:t>
            </a:r>
            <a:r>
              <a:rPr lang="fr-CA" dirty="0" err="1"/>
              <a:t>minim</a:t>
            </a:r>
            <a:r>
              <a:rPr lang="fr-CA" dirty="0"/>
              <a:t> </a:t>
            </a:r>
            <a:r>
              <a:rPr lang="fr-CA" dirty="0" err="1"/>
              <a:t>veniam</a:t>
            </a:r>
            <a:r>
              <a:rPr lang="fr-CA" dirty="0"/>
              <a:t>.</a:t>
            </a:r>
            <a:endParaRPr lang="fr-FR" dirty="0"/>
          </a:p>
        </p:txBody>
      </p:sp>
      <p:sp>
        <p:nvSpPr>
          <p:cNvPr id="4" name="Espace réservé du texte 11">
            <a:extLst>
              <a:ext uri="{FF2B5EF4-FFF2-40B4-BE49-F238E27FC236}">
                <a16:creationId xmlns:a16="http://schemas.microsoft.com/office/drawing/2014/main" id="{C4E230B2-9B6C-4345-B623-657E066BBC61}"/>
              </a:ext>
            </a:extLst>
          </p:cNvPr>
          <p:cNvSpPr>
            <a:spLocks noGrp="1"/>
          </p:cNvSpPr>
          <p:nvPr>
            <p:ph type="body" sz="quarter" idx="14" hasCustomPrompt="1"/>
          </p:nvPr>
        </p:nvSpPr>
        <p:spPr>
          <a:xfrm>
            <a:off x="6375944" y="1478280"/>
            <a:ext cx="2480678" cy="400185"/>
          </a:xfrm>
          <a:prstGeom prst="rect">
            <a:avLst/>
          </a:prstGeom>
        </p:spPr>
        <p:txBody>
          <a:bodyPr lIns="0" tIns="0" rIns="0" bIns="0"/>
          <a:lstStyle>
            <a:lvl1pPr marL="0" indent="0">
              <a:buFontTx/>
              <a:buNone/>
              <a:defRPr sz="1700" baseline="0">
                <a:solidFill>
                  <a:schemeClr val="accent6"/>
                </a:solidFill>
                <a:latin typeface="Overpass" pitchFamily="2" charset="77"/>
              </a:defRPr>
            </a:lvl1pPr>
            <a:lvl2pPr marL="457200" indent="0">
              <a:buFontTx/>
              <a:buNone/>
              <a:defRPr sz="1800" baseline="0">
                <a:solidFill>
                  <a:schemeClr val="accent6"/>
                </a:solidFill>
                <a:latin typeface="Overpass" pitchFamily="2" charset="77"/>
              </a:defRPr>
            </a:lvl2pPr>
            <a:lvl3pPr marL="914400" indent="0">
              <a:buFontTx/>
              <a:buNone/>
              <a:defRPr sz="1800" baseline="0">
                <a:solidFill>
                  <a:schemeClr val="accent6"/>
                </a:solidFill>
                <a:latin typeface="Overpass" pitchFamily="2" charset="77"/>
              </a:defRPr>
            </a:lvl3pPr>
            <a:lvl4pPr marL="1371600" indent="0">
              <a:buFontTx/>
              <a:buNone/>
              <a:defRPr sz="1800" baseline="0">
                <a:solidFill>
                  <a:schemeClr val="accent6"/>
                </a:solidFill>
                <a:latin typeface="Overpass" pitchFamily="2" charset="77"/>
              </a:defRPr>
            </a:lvl4pPr>
            <a:lvl5pPr marL="1828800" indent="0">
              <a:buFontTx/>
              <a:buNone/>
              <a:defRPr sz="1800" baseline="0">
                <a:solidFill>
                  <a:schemeClr val="accent6"/>
                </a:solidFill>
                <a:latin typeface="Overpass" pitchFamily="2" charset="77"/>
              </a:defRPr>
            </a:lvl5pPr>
          </a:lstStyle>
          <a:p>
            <a:pPr lvl="0"/>
            <a:r>
              <a:rPr lang="fr-CA" dirty="0"/>
              <a:t>Sous-titre (optionnel)</a:t>
            </a:r>
            <a:endParaRPr lang="fr-FR" dirty="0"/>
          </a:p>
        </p:txBody>
      </p:sp>
      <p:sp>
        <p:nvSpPr>
          <p:cNvPr id="5" name="Titre 1">
            <a:extLst>
              <a:ext uri="{FF2B5EF4-FFF2-40B4-BE49-F238E27FC236}">
                <a16:creationId xmlns:a16="http://schemas.microsoft.com/office/drawing/2014/main" id="{02EDFF70-A831-4E46-9D25-9D9DC58B656F}"/>
              </a:ext>
            </a:extLst>
          </p:cNvPr>
          <p:cNvSpPr>
            <a:spLocks noGrp="1"/>
          </p:cNvSpPr>
          <p:nvPr>
            <p:ph type="title"/>
          </p:nvPr>
        </p:nvSpPr>
        <p:spPr>
          <a:xfrm>
            <a:off x="6375944" y="630000"/>
            <a:ext cx="2480678" cy="848280"/>
          </a:xfrm>
          <a:prstGeom prst="rect">
            <a:avLst/>
          </a:prstGeom>
        </p:spPr>
        <p:txBody>
          <a:bodyPr lIns="0" tIns="0" rIns="0" bIns="0"/>
          <a:lstStyle>
            <a:lvl1pPr>
              <a:defRPr sz="2600" b="0" i="0" baseline="0">
                <a:solidFill>
                  <a:schemeClr val="accent1"/>
                </a:solidFill>
                <a:latin typeface="Overpass" pitchFamily="2" charset="77"/>
              </a:defRPr>
            </a:lvl1pPr>
          </a:lstStyle>
          <a:p>
            <a:r>
              <a:rPr lang="fr-CA" dirty="0"/>
              <a:t>Modifier le style du titre</a:t>
            </a:r>
            <a:endParaRPr lang="fr-FR" dirty="0"/>
          </a:p>
        </p:txBody>
      </p:sp>
      <p:sp>
        <p:nvSpPr>
          <p:cNvPr id="6" name="Espace réservé pour une image  9">
            <a:extLst>
              <a:ext uri="{FF2B5EF4-FFF2-40B4-BE49-F238E27FC236}">
                <a16:creationId xmlns:a16="http://schemas.microsoft.com/office/drawing/2014/main" id="{5FCDB47E-6B8F-D145-BAFC-AF9283C7DC9A}"/>
              </a:ext>
            </a:extLst>
          </p:cNvPr>
          <p:cNvSpPr>
            <a:spLocks noGrp="1"/>
          </p:cNvSpPr>
          <p:nvPr>
            <p:ph type="pic" sz="quarter" idx="10"/>
          </p:nvPr>
        </p:nvSpPr>
        <p:spPr>
          <a:xfrm>
            <a:off x="4525200" y="0"/>
            <a:ext cx="1508125" cy="1285200"/>
          </a:xfrm>
          <a:prstGeom prst="rect">
            <a:avLst/>
          </a:prstGeom>
          <a:solidFill>
            <a:schemeClr val="bg1">
              <a:lumMod val="6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dirty="0"/>
          </a:p>
        </p:txBody>
      </p:sp>
      <p:sp>
        <p:nvSpPr>
          <p:cNvPr id="7" name="Espace réservé pour une image  9">
            <a:extLst>
              <a:ext uri="{FF2B5EF4-FFF2-40B4-BE49-F238E27FC236}">
                <a16:creationId xmlns:a16="http://schemas.microsoft.com/office/drawing/2014/main" id="{862BBF02-A153-3446-830B-AFE90124E3F6}"/>
              </a:ext>
            </a:extLst>
          </p:cNvPr>
          <p:cNvSpPr>
            <a:spLocks noGrp="1"/>
          </p:cNvSpPr>
          <p:nvPr>
            <p:ph type="pic" sz="quarter" idx="11"/>
          </p:nvPr>
        </p:nvSpPr>
        <p:spPr>
          <a:xfrm>
            <a:off x="4525200" y="3855600"/>
            <a:ext cx="1508125" cy="1285200"/>
          </a:xfrm>
          <a:prstGeom prst="rect">
            <a:avLst/>
          </a:prstGeom>
          <a:solidFill>
            <a:schemeClr val="bg1">
              <a:lumMod val="8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dirty="0"/>
          </a:p>
        </p:txBody>
      </p:sp>
      <p:sp>
        <p:nvSpPr>
          <p:cNvPr id="8" name="Espace réservé pour une image  9">
            <a:extLst>
              <a:ext uri="{FF2B5EF4-FFF2-40B4-BE49-F238E27FC236}">
                <a16:creationId xmlns:a16="http://schemas.microsoft.com/office/drawing/2014/main" id="{1EC1E8C9-1DBE-6348-A4E9-CC43D44C5591}"/>
              </a:ext>
            </a:extLst>
          </p:cNvPr>
          <p:cNvSpPr>
            <a:spLocks noGrp="1"/>
          </p:cNvSpPr>
          <p:nvPr>
            <p:ph type="pic" sz="quarter" idx="12"/>
          </p:nvPr>
        </p:nvSpPr>
        <p:spPr>
          <a:xfrm>
            <a:off x="4525200" y="2570390"/>
            <a:ext cx="1508125" cy="1285200"/>
          </a:xfrm>
          <a:prstGeom prst="rect">
            <a:avLst/>
          </a:prstGeom>
          <a:solidFill>
            <a:schemeClr val="bg1">
              <a:lumMod val="6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dirty="0"/>
          </a:p>
        </p:txBody>
      </p:sp>
      <p:sp>
        <p:nvSpPr>
          <p:cNvPr id="9" name="Espace réservé pour une image  9">
            <a:extLst>
              <a:ext uri="{FF2B5EF4-FFF2-40B4-BE49-F238E27FC236}">
                <a16:creationId xmlns:a16="http://schemas.microsoft.com/office/drawing/2014/main" id="{07A4EFAF-BBBE-9544-B9E9-C5EEB0D398E1}"/>
              </a:ext>
            </a:extLst>
          </p:cNvPr>
          <p:cNvSpPr>
            <a:spLocks noGrp="1"/>
          </p:cNvSpPr>
          <p:nvPr>
            <p:ph type="pic" sz="quarter" idx="13"/>
          </p:nvPr>
        </p:nvSpPr>
        <p:spPr>
          <a:xfrm>
            <a:off x="4525200" y="1285190"/>
            <a:ext cx="1508125" cy="1285200"/>
          </a:xfrm>
          <a:prstGeom prst="rect">
            <a:avLst/>
          </a:prstGeom>
          <a:solidFill>
            <a:schemeClr val="bg1">
              <a:lumMod val="8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dirty="0"/>
          </a:p>
        </p:txBody>
      </p:sp>
      <p:sp>
        <p:nvSpPr>
          <p:cNvPr id="10" name="Espace réservé pour une image  9">
            <a:extLst>
              <a:ext uri="{FF2B5EF4-FFF2-40B4-BE49-F238E27FC236}">
                <a16:creationId xmlns:a16="http://schemas.microsoft.com/office/drawing/2014/main" id="{D7A6170A-E66C-1947-AD35-EF5F1269361C}"/>
              </a:ext>
            </a:extLst>
          </p:cNvPr>
          <p:cNvSpPr>
            <a:spLocks noGrp="1"/>
          </p:cNvSpPr>
          <p:nvPr>
            <p:ph type="pic" sz="quarter" idx="17"/>
          </p:nvPr>
        </p:nvSpPr>
        <p:spPr>
          <a:xfrm>
            <a:off x="3016800" y="0"/>
            <a:ext cx="1508125" cy="1285200"/>
          </a:xfrm>
          <a:prstGeom prst="rect">
            <a:avLst/>
          </a:prstGeom>
          <a:solidFill>
            <a:schemeClr val="bg1">
              <a:lumMod val="8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dirty="0"/>
          </a:p>
        </p:txBody>
      </p:sp>
      <p:sp>
        <p:nvSpPr>
          <p:cNvPr id="11" name="Espace réservé pour une image  9">
            <a:extLst>
              <a:ext uri="{FF2B5EF4-FFF2-40B4-BE49-F238E27FC236}">
                <a16:creationId xmlns:a16="http://schemas.microsoft.com/office/drawing/2014/main" id="{17FF6450-440C-C242-9803-7232D301A3D0}"/>
              </a:ext>
            </a:extLst>
          </p:cNvPr>
          <p:cNvSpPr>
            <a:spLocks noGrp="1"/>
          </p:cNvSpPr>
          <p:nvPr>
            <p:ph type="pic" sz="quarter" idx="15"/>
          </p:nvPr>
        </p:nvSpPr>
        <p:spPr>
          <a:xfrm>
            <a:off x="3016800" y="3855600"/>
            <a:ext cx="1508125" cy="1285200"/>
          </a:xfrm>
          <a:prstGeom prst="rect">
            <a:avLst/>
          </a:prstGeom>
          <a:solidFill>
            <a:schemeClr val="bg1">
              <a:lumMod val="6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dirty="0"/>
          </a:p>
        </p:txBody>
      </p:sp>
      <p:sp>
        <p:nvSpPr>
          <p:cNvPr id="12" name="Espace réservé pour une image  9">
            <a:extLst>
              <a:ext uri="{FF2B5EF4-FFF2-40B4-BE49-F238E27FC236}">
                <a16:creationId xmlns:a16="http://schemas.microsoft.com/office/drawing/2014/main" id="{663ED269-0472-5642-8A11-7828E8322AF0}"/>
              </a:ext>
            </a:extLst>
          </p:cNvPr>
          <p:cNvSpPr>
            <a:spLocks noGrp="1"/>
          </p:cNvSpPr>
          <p:nvPr>
            <p:ph type="pic" sz="quarter" idx="18"/>
          </p:nvPr>
        </p:nvSpPr>
        <p:spPr>
          <a:xfrm>
            <a:off x="3016800" y="2570390"/>
            <a:ext cx="1508125" cy="1285200"/>
          </a:xfrm>
          <a:prstGeom prst="rect">
            <a:avLst/>
          </a:prstGeom>
          <a:solidFill>
            <a:schemeClr val="bg1">
              <a:lumMod val="8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dirty="0"/>
          </a:p>
        </p:txBody>
      </p:sp>
      <p:sp>
        <p:nvSpPr>
          <p:cNvPr id="13" name="Espace réservé pour une image  9">
            <a:extLst>
              <a:ext uri="{FF2B5EF4-FFF2-40B4-BE49-F238E27FC236}">
                <a16:creationId xmlns:a16="http://schemas.microsoft.com/office/drawing/2014/main" id="{8A6E5D25-2682-894D-A6DB-7C7C1ECF7C1A}"/>
              </a:ext>
            </a:extLst>
          </p:cNvPr>
          <p:cNvSpPr>
            <a:spLocks noGrp="1"/>
          </p:cNvSpPr>
          <p:nvPr>
            <p:ph type="pic" sz="quarter" idx="19"/>
          </p:nvPr>
        </p:nvSpPr>
        <p:spPr>
          <a:xfrm>
            <a:off x="3016800" y="1285190"/>
            <a:ext cx="1508125" cy="1285200"/>
          </a:xfrm>
          <a:prstGeom prst="rect">
            <a:avLst/>
          </a:prstGeom>
          <a:solidFill>
            <a:schemeClr val="bg1">
              <a:lumMod val="6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dirty="0"/>
          </a:p>
        </p:txBody>
      </p:sp>
      <p:sp>
        <p:nvSpPr>
          <p:cNvPr id="14" name="Espace réservé pour une image  9">
            <a:extLst>
              <a:ext uri="{FF2B5EF4-FFF2-40B4-BE49-F238E27FC236}">
                <a16:creationId xmlns:a16="http://schemas.microsoft.com/office/drawing/2014/main" id="{DE322B5F-EF48-EE4D-A1BC-3A8ED5E08C73}"/>
              </a:ext>
            </a:extLst>
          </p:cNvPr>
          <p:cNvSpPr>
            <a:spLocks noGrp="1"/>
          </p:cNvSpPr>
          <p:nvPr>
            <p:ph type="pic" sz="quarter" idx="20"/>
          </p:nvPr>
        </p:nvSpPr>
        <p:spPr>
          <a:xfrm>
            <a:off x="1508400" y="0"/>
            <a:ext cx="1508125" cy="1285200"/>
          </a:xfrm>
          <a:prstGeom prst="rect">
            <a:avLst/>
          </a:prstGeom>
          <a:solidFill>
            <a:schemeClr val="bg1">
              <a:lumMod val="6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dirty="0"/>
          </a:p>
        </p:txBody>
      </p:sp>
      <p:sp>
        <p:nvSpPr>
          <p:cNvPr id="15" name="Espace réservé pour une image  9">
            <a:extLst>
              <a:ext uri="{FF2B5EF4-FFF2-40B4-BE49-F238E27FC236}">
                <a16:creationId xmlns:a16="http://schemas.microsoft.com/office/drawing/2014/main" id="{B92A0BF0-A1FC-8E45-814B-466BBA6B5403}"/>
              </a:ext>
            </a:extLst>
          </p:cNvPr>
          <p:cNvSpPr>
            <a:spLocks noGrp="1"/>
          </p:cNvSpPr>
          <p:nvPr>
            <p:ph type="pic" sz="quarter" idx="21"/>
          </p:nvPr>
        </p:nvSpPr>
        <p:spPr>
          <a:xfrm>
            <a:off x="1508400" y="3855600"/>
            <a:ext cx="1508125" cy="1285200"/>
          </a:xfrm>
          <a:prstGeom prst="rect">
            <a:avLst/>
          </a:prstGeom>
          <a:solidFill>
            <a:schemeClr val="bg1">
              <a:lumMod val="8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dirty="0"/>
          </a:p>
        </p:txBody>
      </p:sp>
      <p:sp>
        <p:nvSpPr>
          <p:cNvPr id="16" name="Espace réservé pour une image  9">
            <a:extLst>
              <a:ext uri="{FF2B5EF4-FFF2-40B4-BE49-F238E27FC236}">
                <a16:creationId xmlns:a16="http://schemas.microsoft.com/office/drawing/2014/main" id="{1E076593-80E4-9D4B-A7E6-CA41347E46EB}"/>
              </a:ext>
            </a:extLst>
          </p:cNvPr>
          <p:cNvSpPr>
            <a:spLocks noGrp="1"/>
          </p:cNvSpPr>
          <p:nvPr>
            <p:ph type="pic" sz="quarter" idx="22"/>
          </p:nvPr>
        </p:nvSpPr>
        <p:spPr>
          <a:xfrm>
            <a:off x="1508400" y="2570390"/>
            <a:ext cx="1508125" cy="1285200"/>
          </a:xfrm>
          <a:prstGeom prst="rect">
            <a:avLst/>
          </a:prstGeom>
          <a:solidFill>
            <a:schemeClr val="bg1">
              <a:lumMod val="6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dirty="0"/>
          </a:p>
        </p:txBody>
      </p:sp>
      <p:sp>
        <p:nvSpPr>
          <p:cNvPr id="17" name="Espace réservé pour une image  9">
            <a:extLst>
              <a:ext uri="{FF2B5EF4-FFF2-40B4-BE49-F238E27FC236}">
                <a16:creationId xmlns:a16="http://schemas.microsoft.com/office/drawing/2014/main" id="{049A9360-5A58-6B43-9F56-DA9349531E5C}"/>
              </a:ext>
            </a:extLst>
          </p:cNvPr>
          <p:cNvSpPr>
            <a:spLocks noGrp="1"/>
          </p:cNvSpPr>
          <p:nvPr>
            <p:ph type="pic" sz="quarter" idx="23"/>
          </p:nvPr>
        </p:nvSpPr>
        <p:spPr>
          <a:xfrm>
            <a:off x="1508400" y="1285190"/>
            <a:ext cx="1508125" cy="1285200"/>
          </a:xfrm>
          <a:prstGeom prst="rect">
            <a:avLst/>
          </a:prstGeom>
          <a:solidFill>
            <a:schemeClr val="bg1">
              <a:lumMod val="8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dirty="0"/>
          </a:p>
        </p:txBody>
      </p:sp>
      <p:sp>
        <p:nvSpPr>
          <p:cNvPr id="18" name="Espace réservé pour une image  9">
            <a:extLst>
              <a:ext uri="{FF2B5EF4-FFF2-40B4-BE49-F238E27FC236}">
                <a16:creationId xmlns:a16="http://schemas.microsoft.com/office/drawing/2014/main" id="{04AB5931-37DC-F34A-B212-FEC66D1D8004}"/>
              </a:ext>
            </a:extLst>
          </p:cNvPr>
          <p:cNvSpPr>
            <a:spLocks noGrp="1"/>
          </p:cNvSpPr>
          <p:nvPr>
            <p:ph type="pic" sz="quarter" idx="24"/>
          </p:nvPr>
        </p:nvSpPr>
        <p:spPr>
          <a:xfrm>
            <a:off x="-1" y="0"/>
            <a:ext cx="1508400" cy="1285200"/>
          </a:xfrm>
          <a:prstGeom prst="rect">
            <a:avLst/>
          </a:prstGeom>
          <a:solidFill>
            <a:schemeClr val="bg1">
              <a:lumMod val="8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dirty="0"/>
          </a:p>
        </p:txBody>
      </p:sp>
      <p:sp>
        <p:nvSpPr>
          <p:cNvPr id="19" name="Espace réservé pour une image  9">
            <a:extLst>
              <a:ext uri="{FF2B5EF4-FFF2-40B4-BE49-F238E27FC236}">
                <a16:creationId xmlns:a16="http://schemas.microsoft.com/office/drawing/2014/main" id="{70E5A0F8-34D4-4F4E-B35D-75C952E0DFEF}"/>
              </a:ext>
            </a:extLst>
          </p:cNvPr>
          <p:cNvSpPr>
            <a:spLocks noGrp="1"/>
          </p:cNvSpPr>
          <p:nvPr>
            <p:ph type="pic" sz="quarter" idx="25"/>
          </p:nvPr>
        </p:nvSpPr>
        <p:spPr>
          <a:xfrm>
            <a:off x="-1" y="3855600"/>
            <a:ext cx="1508125" cy="1285200"/>
          </a:xfrm>
          <a:prstGeom prst="rect">
            <a:avLst/>
          </a:prstGeom>
          <a:solidFill>
            <a:schemeClr val="bg1">
              <a:lumMod val="6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dirty="0"/>
          </a:p>
        </p:txBody>
      </p:sp>
      <p:sp>
        <p:nvSpPr>
          <p:cNvPr id="20" name="Espace réservé pour une image  9">
            <a:extLst>
              <a:ext uri="{FF2B5EF4-FFF2-40B4-BE49-F238E27FC236}">
                <a16:creationId xmlns:a16="http://schemas.microsoft.com/office/drawing/2014/main" id="{4A9E98A3-D93F-D04D-B8E7-720C97F2C98F}"/>
              </a:ext>
            </a:extLst>
          </p:cNvPr>
          <p:cNvSpPr>
            <a:spLocks noGrp="1"/>
          </p:cNvSpPr>
          <p:nvPr>
            <p:ph type="pic" sz="quarter" idx="26"/>
          </p:nvPr>
        </p:nvSpPr>
        <p:spPr>
          <a:xfrm>
            <a:off x="-1" y="2570390"/>
            <a:ext cx="1508125" cy="1285200"/>
          </a:xfrm>
          <a:prstGeom prst="rect">
            <a:avLst/>
          </a:prstGeom>
          <a:solidFill>
            <a:schemeClr val="bg1">
              <a:lumMod val="8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dirty="0"/>
          </a:p>
        </p:txBody>
      </p:sp>
      <p:sp>
        <p:nvSpPr>
          <p:cNvPr id="21" name="Espace réservé pour une image  9">
            <a:extLst>
              <a:ext uri="{FF2B5EF4-FFF2-40B4-BE49-F238E27FC236}">
                <a16:creationId xmlns:a16="http://schemas.microsoft.com/office/drawing/2014/main" id="{69E805CA-B6A3-D64C-AFCC-5FB1DBA080BD}"/>
              </a:ext>
            </a:extLst>
          </p:cNvPr>
          <p:cNvSpPr>
            <a:spLocks noGrp="1"/>
          </p:cNvSpPr>
          <p:nvPr>
            <p:ph type="pic" sz="quarter" idx="27"/>
          </p:nvPr>
        </p:nvSpPr>
        <p:spPr>
          <a:xfrm>
            <a:off x="-1" y="1285190"/>
            <a:ext cx="1508125" cy="1285200"/>
          </a:xfrm>
          <a:prstGeom prst="rect">
            <a:avLst/>
          </a:prstGeom>
          <a:solidFill>
            <a:schemeClr val="bg1">
              <a:lumMod val="6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dirty="0"/>
          </a:p>
        </p:txBody>
      </p:sp>
    </p:spTree>
    <p:extLst>
      <p:ext uri="{BB962C8B-B14F-4D97-AF65-F5344CB8AC3E}">
        <p14:creationId xmlns:p14="http://schemas.microsoft.com/office/powerpoint/2010/main" val="38565784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osaïque - 9 photos">
    <p:spTree>
      <p:nvGrpSpPr>
        <p:cNvPr id="1" name=""/>
        <p:cNvGrpSpPr/>
        <p:nvPr/>
      </p:nvGrpSpPr>
      <p:grpSpPr>
        <a:xfrm>
          <a:off x="0" y="0"/>
          <a:ext cx="0" cy="0"/>
          <a:chOff x="0" y="0"/>
          <a:chExt cx="0" cy="0"/>
        </a:xfrm>
      </p:grpSpPr>
      <p:sp>
        <p:nvSpPr>
          <p:cNvPr id="3" name="Espace réservé du texte 6">
            <a:extLst>
              <a:ext uri="{FF2B5EF4-FFF2-40B4-BE49-F238E27FC236}">
                <a16:creationId xmlns:a16="http://schemas.microsoft.com/office/drawing/2014/main" id="{2F74D84D-72E1-9B4C-9145-847A6D96D291}"/>
              </a:ext>
            </a:extLst>
          </p:cNvPr>
          <p:cNvSpPr>
            <a:spLocks noGrp="1"/>
          </p:cNvSpPr>
          <p:nvPr>
            <p:ph type="body" sz="quarter" idx="16" hasCustomPrompt="1"/>
          </p:nvPr>
        </p:nvSpPr>
        <p:spPr>
          <a:xfrm>
            <a:off x="6375601" y="2080800"/>
            <a:ext cx="2545978" cy="1713600"/>
          </a:xfrm>
          <a:prstGeom prst="rect">
            <a:avLst/>
          </a:prstGeom>
        </p:spPr>
        <p:txBody>
          <a:bodyPr lIns="0" tIns="0" rIns="0" bIns="0"/>
          <a:lstStyle>
            <a:lvl1pPr marL="0" indent="0">
              <a:lnSpc>
                <a:spcPct val="100000"/>
              </a:lnSpc>
              <a:buNone/>
              <a:defRPr sz="1700" b="0" i="0">
                <a:solidFill>
                  <a:schemeClr val="accent6"/>
                </a:solidFill>
                <a:latin typeface="Overpass Light" pitchFamily="2" charset="77"/>
              </a:defRPr>
            </a:lvl1pPr>
            <a:lvl2pPr marL="457200" indent="0">
              <a:buNone/>
              <a:defRPr sz="1600" b="0" i="0">
                <a:solidFill>
                  <a:schemeClr val="tx1">
                    <a:lumMod val="75000"/>
                    <a:lumOff val="25000"/>
                  </a:schemeClr>
                </a:solidFill>
                <a:latin typeface="Overpass Light" pitchFamily="2" charset="77"/>
              </a:defRPr>
            </a:lvl2pPr>
            <a:lvl3pPr marL="914400" indent="0">
              <a:buNone/>
              <a:defRPr sz="1600" b="0" i="0">
                <a:solidFill>
                  <a:schemeClr val="tx1">
                    <a:lumMod val="75000"/>
                    <a:lumOff val="25000"/>
                  </a:schemeClr>
                </a:solidFill>
                <a:latin typeface="Overpass Light" pitchFamily="2" charset="77"/>
              </a:defRPr>
            </a:lvl3pPr>
            <a:lvl4pPr marL="1371600" indent="0">
              <a:buNone/>
              <a:defRPr sz="1600" b="0" i="0">
                <a:solidFill>
                  <a:schemeClr val="tx1">
                    <a:lumMod val="75000"/>
                    <a:lumOff val="25000"/>
                  </a:schemeClr>
                </a:solidFill>
                <a:latin typeface="Overpass Light" pitchFamily="2" charset="77"/>
              </a:defRPr>
            </a:lvl4pPr>
            <a:lvl5pPr marL="1828800" indent="0">
              <a:buNone/>
              <a:defRPr sz="1600" b="0" i="0">
                <a:solidFill>
                  <a:schemeClr val="tx1">
                    <a:lumMod val="75000"/>
                    <a:lumOff val="25000"/>
                  </a:schemeClr>
                </a:solidFill>
                <a:latin typeface="Overpass Light" pitchFamily="2" charset="77"/>
              </a:defRPr>
            </a:lvl5pPr>
          </a:lstStyle>
          <a:p>
            <a:pPr lvl="0"/>
            <a:r>
              <a:rPr lang="fr-CA" dirty="0" err="1"/>
              <a:t>Sit</a:t>
            </a:r>
            <a:r>
              <a:rPr lang="fr-CA" dirty="0"/>
              <a:t> </a:t>
            </a:r>
            <a:r>
              <a:rPr lang="fr-CA" dirty="0" err="1"/>
              <a:t>amet</a:t>
            </a:r>
            <a:r>
              <a:rPr lang="fr-CA" dirty="0"/>
              <a:t>, </a:t>
            </a:r>
            <a:r>
              <a:rPr lang="fr-CA" dirty="0" err="1"/>
              <a:t>consectetur</a:t>
            </a:r>
            <a:r>
              <a:rPr lang="fr-CA" dirty="0"/>
              <a:t> </a:t>
            </a:r>
            <a:r>
              <a:rPr lang="fr-CA" dirty="0" err="1"/>
              <a:t>adipiscing</a:t>
            </a:r>
            <a:r>
              <a:rPr lang="fr-CA" dirty="0"/>
              <a:t> </a:t>
            </a:r>
            <a:r>
              <a:rPr lang="fr-CA" dirty="0" err="1"/>
              <a:t>alit</a:t>
            </a:r>
            <a:r>
              <a:rPr lang="fr-CA" dirty="0"/>
              <a:t>, </a:t>
            </a:r>
            <a:r>
              <a:rPr lang="fr-CA" dirty="0" err="1"/>
              <a:t>sed</a:t>
            </a:r>
            <a:r>
              <a:rPr lang="fr-CA" dirty="0"/>
              <a:t> do </a:t>
            </a:r>
            <a:r>
              <a:rPr lang="fr-CA" dirty="0" err="1"/>
              <a:t>eiusmod</a:t>
            </a:r>
            <a:r>
              <a:rPr lang="fr-CA" dirty="0"/>
              <a:t> </a:t>
            </a:r>
            <a:r>
              <a:rPr lang="fr-CA" dirty="0" err="1"/>
              <a:t>tempor</a:t>
            </a:r>
            <a:r>
              <a:rPr lang="fr-CA" dirty="0"/>
              <a:t> </a:t>
            </a:r>
            <a:r>
              <a:rPr lang="fr-CA" dirty="0" err="1"/>
              <a:t>incididunt</a:t>
            </a:r>
            <a:r>
              <a:rPr lang="fr-CA" dirty="0"/>
              <a:t> ut </a:t>
            </a:r>
            <a:r>
              <a:rPr lang="fr-CA" dirty="0" err="1"/>
              <a:t>labore</a:t>
            </a:r>
            <a:r>
              <a:rPr lang="fr-CA" dirty="0"/>
              <a:t> et </a:t>
            </a:r>
            <a:r>
              <a:rPr lang="fr-CA" dirty="0" err="1"/>
              <a:t>dolore</a:t>
            </a:r>
            <a:r>
              <a:rPr lang="fr-CA" dirty="0"/>
              <a:t> magna </a:t>
            </a:r>
            <a:r>
              <a:rPr lang="fr-CA" dirty="0" err="1"/>
              <a:t>allagua</a:t>
            </a:r>
            <a:r>
              <a:rPr lang="fr-CA" dirty="0"/>
              <a:t>. Ut </a:t>
            </a:r>
            <a:r>
              <a:rPr lang="fr-CA" dirty="0" err="1"/>
              <a:t>enim</a:t>
            </a:r>
            <a:r>
              <a:rPr lang="fr-CA" dirty="0"/>
              <a:t> ad </a:t>
            </a:r>
            <a:r>
              <a:rPr lang="fr-CA" dirty="0" err="1"/>
              <a:t>minim</a:t>
            </a:r>
            <a:r>
              <a:rPr lang="fr-CA" dirty="0"/>
              <a:t> </a:t>
            </a:r>
            <a:r>
              <a:rPr lang="fr-CA" dirty="0" err="1"/>
              <a:t>veniam</a:t>
            </a:r>
            <a:r>
              <a:rPr lang="fr-CA" dirty="0"/>
              <a:t>.</a:t>
            </a:r>
            <a:endParaRPr lang="fr-FR" dirty="0"/>
          </a:p>
        </p:txBody>
      </p:sp>
      <p:sp>
        <p:nvSpPr>
          <p:cNvPr id="4" name="Espace réservé du texte 11">
            <a:extLst>
              <a:ext uri="{FF2B5EF4-FFF2-40B4-BE49-F238E27FC236}">
                <a16:creationId xmlns:a16="http://schemas.microsoft.com/office/drawing/2014/main" id="{63760164-D78C-E04D-8090-9846218C5794}"/>
              </a:ext>
            </a:extLst>
          </p:cNvPr>
          <p:cNvSpPr>
            <a:spLocks noGrp="1"/>
          </p:cNvSpPr>
          <p:nvPr>
            <p:ph type="body" sz="quarter" idx="14" hasCustomPrompt="1"/>
          </p:nvPr>
        </p:nvSpPr>
        <p:spPr>
          <a:xfrm>
            <a:off x="6375944" y="1478280"/>
            <a:ext cx="2480678" cy="400185"/>
          </a:xfrm>
          <a:prstGeom prst="rect">
            <a:avLst/>
          </a:prstGeom>
        </p:spPr>
        <p:txBody>
          <a:bodyPr lIns="0" tIns="0" rIns="0" bIns="0"/>
          <a:lstStyle>
            <a:lvl1pPr marL="0" indent="0">
              <a:buFontTx/>
              <a:buNone/>
              <a:defRPr sz="1700" baseline="0">
                <a:solidFill>
                  <a:schemeClr val="accent6"/>
                </a:solidFill>
                <a:latin typeface="Overpass" pitchFamily="2" charset="77"/>
              </a:defRPr>
            </a:lvl1pPr>
            <a:lvl2pPr marL="457200" indent="0">
              <a:buFontTx/>
              <a:buNone/>
              <a:defRPr sz="1800" baseline="0">
                <a:solidFill>
                  <a:schemeClr val="accent6"/>
                </a:solidFill>
                <a:latin typeface="Overpass" pitchFamily="2" charset="77"/>
              </a:defRPr>
            </a:lvl2pPr>
            <a:lvl3pPr marL="914400" indent="0">
              <a:buFontTx/>
              <a:buNone/>
              <a:defRPr sz="1800" baseline="0">
                <a:solidFill>
                  <a:schemeClr val="accent6"/>
                </a:solidFill>
                <a:latin typeface="Overpass" pitchFamily="2" charset="77"/>
              </a:defRPr>
            </a:lvl3pPr>
            <a:lvl4pPr marL="1371600" indent="0">
              <a:buFontTx/>
              <a:buNone/>
              <a:defRPr sz="1800" baseline="0">
                <a:solidFill>
                  <a:schemeClr val="accent6"/>
                </a:solidFill>
                <a:latin typeface="Overpass" pitchFamily="2" charset="77"/>
              </a:defRPr>
            </a:lvl4pPr>
            <a:lvl5pPr marL="1828800" indent="0">
              <a:buFontTx/>
              <a:buNone/>
              <a:defRPr sz="1800" baseline="0">
                <a:solidFill>
                  <a:schemeClr val="accent6"/>
                </a:solidFill>
                <a:latin typeface="Overpass" pitchFamily="2" charset="77"/>
              </a:defRPr>
            </a:lvl5pPr>
          </a:lstStyle>
          <a:p>
            <a:pPr lvl="0"/>
            <a:r>
              <a:rPr lang="fr-CA" dirty="0"/>
              <a:t>Sous-titre (optionnel)</a:t>
            </a:r>
            <a:endParaRPr lang="fr-FR" dirty="0"/>
          </a:p>
        </p:txBody>
      </p:sp>
      <p:sp>
        <p:nvSpPr>
          <p:cNvPr id="5" name="Titre 1">
            <a:extLst>
              <a:ext uri="{FF2B5EF4-FFF2-40B4-BE49-F238E27FC236}">
                <a16:creationId xmlns:a16="http://schemas.microsoft.com/office/drawing/2014/main" id="{70F91B09-8143-A542-A228-91CE06BB2658}"/>
              </a:ext>
            </a:extLst>
          </p:cNvPr>
          <p:cNvSpPr>
            <a:spLocks noGrp="1"/>
          </p:cNvSpPr>
          <p:nvPr>
            <p:ph type="title"/>
          </p:nvPr>
        </p:nvSpPr>
        <p:spPr>
          <a:xfrm>
            <a:off x="6375944" y="630000"/>
            <a:ext cx="2480678" cy="848280"/>
          </a:xfrm>
          <a:prstGeom prst="rect">
            <a:avLst/>
          </a:prstGeom>
        </p:spPr>
        <p:txBody>
          <a:bodyPr lIns="0" tIns="0" rIns="0" bIns="0"/>
          <a:lstStyle>
            <a:lvl1pPr>
              <a:defRPr sz="2600" b="0" i="0" baseline="0">
                <a:solidFill>
                  <a:schemeClr val="accent1"/>
                </a:solidFill>
                <a:latin typeface="Overpass" pitchFamily="2" charset="77"/>
              </a:defRPr>
            </a:lvl1pPr>
          </a:lstStyle>
          <a:p>
            <a:r>
              <a:rPr lang="fr-CA" dirty="0"/>
              <a:t>Modifier le style du titre</a:t>
            </a:r>
            <a:endParaRPr lang="fr-FR" dirty="0"/>
          </a:p>
        </p:txBody>
      </p:sp>
      <p:sp>
        <p:nvSpPr>
          <p:cNvPr id="6" name="Espace réservé pour une image  12">
            <a:extLst>
              <a:ext uri="{FF2B5EF4-FFF2-40B4-BE49-F238E27FC236}">
                <a16:creationId xmlns:a16="http://schemas.microsoft.com/office/drawing/2014/main" id="{A72B7852-1834-C64F-BCC9-33CC9837B1C9}"/>
              </a:ext>
            </a:extLst>
          </p:cNvPr>
          <p:cNvSpPr>
            <a:spLocks noGrp="1"/>
          </p:cNvSpPr>
          <p:nvPr>
            <p:ph type="pic" sz="quarter" idx="28"/>
          </p:nvPr>
        </p:nvSpPr>
        <p:spPr>
          <a:xfrm>
            <a:off x="4024800" y="-1"/>
            <a:ext cx="2012400" cy="1713600"/>
          </a:xfrm>
          <a:prstGeom prst="rect">
            <a:avLst/>
          </a:prstGeom>
          <a:solidFill>
            <a:schemeClr val="bg1">
              <a:lumMod val="8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dirty="0"/>
          </a:p>
        </p:txBody>
      </p:sp>
      <p:sp>
        <p:nvSpPr>
          <p:cNvPr id="7" name="Espace réservé pour une image  12">
            <a:extLst>
              <a:ext uri="{FF2B5EF4-FFF2-40B4-BE49-F238E27FC236}">
                <a16:creationId xmlns:a16="http://schemas.microsoft.com/office/drawing/2014/main" id="{76AB6E32-8915-0143-A3B8-E81758C7913A}"/>
              </a:ext>
            </a:extLst>
          </p:cNvPr>
          <p:cNvSpPr>
            <a:spLocks noGrp="1"/>
          </p:cNvSpPr>
          <p:nvPr>
            <p:ph type="pic" sz="quarter" idx="29"/>
          </p:nvPr>
        </p:nvSpPr>
        <p:spPr>
          <a:xfrm>
            <a:off x="4024800" y="1713185"/>
            <a:ext cx="2012400" cy="1713600"/>
          </a:xfrm>
          <a:prstGeom prst="rect">
            <a:avLst/>
          </a:prstGeom>
          <a:solidFill>
            <a:schemeClr val="bg1">
              <a:lumMod val="6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dirty="0"/>
          </a:p>
        </p:txBody>
      </p:sp>
      <p:sp>
        <p:nvSpPr>
          <p:cNvPr id="8" name="Espace réservé pour une image  12">
            <a:extLst>
              <a:ext uri="{FF2B5EF4-FFF2-40B4-BE49-F238E27FC236}">
                <a16:creationId xmlns:a16="http://schemas.microsoft.com/office/drawing/2014/main" id="{74AC1829-B346-DF46-9EEE-3EB1C8C23DD2}"/>
              </a:ext>
            </a:extLst>
          </p:cNvPr>
          <p:cNvSpPr>
            <a:spLocks noGrp="1"/>
          </p:cNvSpPr>
          <p:nvPr>
            <p:ph type="pic" sz="quarter" idx="30"/>
          </p:nvPr>
        </p:nvSpPr>
        <p:spPr>
          <a:xfrm>
            <a:off x="4024800" y="3429900"/>
            <a:ext cx="2012400" cy="1713600"/>
          </a:xfrm>
          <a:prstGeom prst="rect">
            <a:avLst/>
          </a:prstGeom>
          <a:solidFill>
            <a:schemeClr val="bg1">
              <a:lumMod val="8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dirty="0"/>
          </a:p>
        </p:txBody>
      </p:sp>
      <p:sp>
        <p:nvSpPr>
          <p:cNvPr id="9" name="Espace réservé pour une image  12">
            <a:extLst>
              <a:ext uri="{FF2B5EF4-FFF2-40B4-BE49-F238E27FC236}">
                <a16:creationId xmlns:a16="http://schemas.microsoft.com/office/drawing/2014/main" id="{097ED900-D7E4-0041-B9E4-2EE030BE6889}"/>
              </a:ext>
            </a:extLst>
          </p:cNvPr>
          <p:cNvSpPr>
            <a:spLocks noGrp="1"/>
          </p:cNvSpPr>
          <p:nvPr>
            <p:ph type="pic" sz="quarter" idx="31"/>
          </p:nvPr>
        </p:nvSpPr>
        <p:spPr>
          <a:xfrm>
            <a:off x="2012400" y="-1"/>
            <a:ext cx="2012400" cy="1713600"/>
          </a:xfrm>
          <a:prstGeom prst="rect">
            <a:avLst/>
          </a:prstGeom>
          <a:solidFill>
            <a:schemeClr val="bg1">
              <a:lumMod val="6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dirty="0"/>
          </a:p>
        </p:txBody>
      </p:sp>
      <p:sp>
        <p:nvSpPr>
          <p:cNvPr id="10" name="Espace réservé pour une image  12">
            <a:extLst>
              <a:ext uri="{FF2B5EF4-FFF2-40B4-BE49-F238E27FC236}">
                <a16:creationId xmlns:a16="http://schemas.microsoft.com/office/drawing/2014/main" id="{6C34359D-6C65-5448-AD9E-A990F91DF188}"/>
              </a:ext>
            </a:extLst>
          </p:cNvPr>
          <p:cNvSpPr>
            <a:spLocks noGrp="1"/>
          </p:cNvSpPr>
          <p:nvPr>
            <p:ph type="pic" sz="quarter" idx="32"/>
          </p:nvPr>
        </p:nvSpPr>
        <p:spPr>
          <a:xfrm>
            <a:off x="2012400" y="1713185"/>
            <a:ext cx="2012400" cy="1713600"/>
          </a:xfrm>
          <a:prstGeom prst="rect">
            <a:avLst/>
          </a:prstGeom>
          <a:solidFill>
            <a:schemeClr val="bg1">
              <a:lumMod val="8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dirty="0"/>
          </a:p>
        </p:txBody>
      </p:sp>
      <p:sp>
        <p:nvSpPr>
          <p:cNvPr id="11" name="Espace réservé pour une image  12">
            <a:extLst>
              <a:ext uri="{FF2B5EF4-FFF2-40B4-BE49-F238E27FC236}">
                <a16:creationId xmlns:a16="http://schemas.microsoft.com/office/drawing/2014/main" id="{EE341E97-72E2-EB4A-8862-558F48240716}"/>
              </a:ext>
            </a:extLst>
          </p:cNvPr>
          <p:cNvSpPr>
            <a:spLocks noGrp="1"/>
          </p:cNvSpPr>
          <p:nvPr>
            <p:ph type="pic" sz="quarter" idx="33"/>
          </p:nvPr>
        </p:nvSpPr>
        <p:spPr>
          <a:xfrm>
            <a:off x="2012400" y="3427200"/>
            <a:ext cx="2012400" cy="1713600"/>
          </a:xfrm>
          <a:prstGeom prst="rect">
            <a:avLst/>
          </a:prstGeom>
          <a:solidFill>
            <a:schemeClr val="bg1">
              <a:lumMod val="6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dirty="0"/>
          </a:p>
        </p:txBody>
      </p:sp>
      <p:sp>
        <p:nvSpPr>
          <p:cNvPr id="12" name="Espace réservé pour une image  12">
            <a:extLst>
              <a:ext uri="{FF2B5EF4-FFF2-40B4-BE49-F238E27FC236}">
                <a16:creationId xmlns:a16="http://schemas.microsoft.com/office/drawing/2014/main" id="{EC19A9D3-774E-384A-B2C4-FBA6A65E00CC}"/>
              </a:ext>
            </a:extLst>
          </p:cNvPr>
          <p:cNvSpPr>
            <a:spLocks noGrp="1"/>
          </p:cNvSpPr>
          <p:nvPr>
            <p:ph type="pic" sz="quarter" idx="34"/>
          </p:nvPr>
        </p:nvSpPr>
        <p:spPr>
          <a:xfrm>
            <a:off x="-328" y="0"/>
            <a:ext cx="2012400" cy="1713600"/>
          </a:xfrm>
          <a:prstGeom prst="rect">
            <a:avLst/>
          </a:prstGeom>
          <a:solidFill>
            <a:schemeClr val="bg1">
              <a:lumMod val="8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dirty="0"/>
          </a:p>
        </p:txBody>
      </p:sp>
      <p:sp>
        <p:nvSpPr>
          <p:cNvPr id="13" name="Espace réservé pour une image  12">
            <a:extLst>
              <a:ext uri="{FF2B5EF4-FFF2-40B4-BE49-F238E27FC236}">
                <a16:creationId xmlns:a16="http://schemas.microsoft.com/office/drawing/2014/main" id="{12752857-E139-C645-A4CD-049FBFCE1B5B}"/>
              </a:ext>
            </a:extLst>
          </p:cNvPr>
          <p:cNvSpPr>
            <a:spLocks noGrp="1"/>
          </p:cNvSpPr>
          <p:nvPr>
            <p:ph type="pic" sz="quarter" idx="35"/>
          </p:nvPr>
        </p:nvSpPr>
        <p:spPr>
          <a:xfrm>
            <a:off x="-328" y="1713185"/>
            <a:ext cx="2012400" cy="1713600"/>
          </a:xfrm>
          <a:prstGeom prst="rect">
            <a:avLst/>
          </a:prstGeom>
          <a:solidFill>
            <a:schemeClr val="bg1">
              <a:lumMod val="6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dirty="0"/>
          </a:p>
        </p:txBody>
      </p:sp>
      <p:sp>
        <p:nvSpPr>
          <p:cNvPr id="14" name="Espace réservé pour une image  12">
            <a:extLst>
              <a:ext uri="{FF2B5EF4-FFF2-40B4-BE49-F238E27FC236}">
                <a16:creationId xmlns:a16="http://schemas.microsoft.com/office/drawing/2014/main" id="{3BC34565-875C-2942-AE76-B00DF251373C}"/>
              </a:ext>
            </a:extLst>
          </p:cNvPr>
          <p:cNvSpPr>
            <a:spLocks noGrp="1"/>
          </p:cNvSpPr>
          <p:nvPr>
            <p:ph type="pic" sz="quarter" idx="36"/>
          </p:nvPr>
        </p:nvSpPr>
        <p:spPr>
          <a:xfrm>
            <a:off x="-328" y="3427200"/>
            <a:ext cx="2012400" cy="1713600"/>
          </a:xfrm>
          <a:prstGeom prst="rect">
            <a:avLst/>
          </a:prstGeom>
          <a:solidFill>
            <a:schemeClr val="bg1">
              <a:lumMod val="8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dirty="0"/>
          </a:p>
        </p:txBody>
      </p:sp>
    </p:spTree>
    <p:extLst>
      <p:ext uri="{BB962C8B-B14F-4D97-AF65-F5344CB8AC3E}">
        <p14:creationId xmlns:p14="http://schemas.microsoft.com/office/powerpoint/2010/main" val="19171691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osaïque - 9 photos à droite">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2DA271B-051F-6141-B043-BAE8060E277A}"/>
              </a:ext>
            </a:extLst>
          </p:cNvPr>
          <p:cNvSpPr/>
          <p:nvPr userDrawn="1"/>
        </p:nvSpPr>
        <p:spPr>
          <a:xfrm>
            <a:off x="328" y="0"/>
            <a:ext cx="3106144"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pour une image  12">
            <a:extLst>
              <a:ext uri="{FF2B5EF4-FFF2-40B4-BE49-F238E27FC236}">
                <a16:creationId xmlns:a16="http://schemas.microsoft.com/office/drawing/2014/main" id="{0281032F-AD77-B740-AAED-0D7AA8A4D51C}"/>
              </a:ext>
            </a:extLst>
          </p:cNvPr>
          <p:cNvSpPr>
            <a:spLocks noGrp="1"/>
          </p:cNvSpPr>
          <p:nvPr>
            <p:ph type="pic" sz="quarter" idx="28"/>
          </p:nvPr>
        </p:nvSpPr>
        <p:spPr>
          <a:xfrm>
            <a:off x="7131600" y="-1"/>
            <a:ext cx="2012400" cy="1713600"/>
          </a:xfrm>
          <a:prstGeom prst="rect">
            <a:avLst/>
          </a:prstGeom>
          <a:solidFill>
            <a:schemeClr val="bg1">
              <a:lumMod val="8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dirty="0"/>
          </a:p>
        </p:txBody>
      </p:sp>
      <p:sp>
        <p:nvSpPr>
          <p:cNvPr id="14" name="Espace réservé pour une image  12">
            <a:extLst>
              <a:ext uri="{FF2B5EF4-FFF2-40B4-BE49-F238E27FC236}">
                <a16:creationId xmlns:a16="http://schemas.microsoft.com/office/drawing/2014/main" id="{F3AD6233-8174-814D-A250-96A6854918AD}"/>
              </a:ext>
            </a:extLst>
          </p:cNvPr>
          <p:cNvSpPr>
            <a:spLocks noGrp="1"/>
          </p:cNvSpPr>
          <p:nvPr>
            <p:ph type="pic" sz="quarter" idx="29"/>
          </p:nvPr>
        </p:nvSpPr>
        <p:spPr>
          <a:xfrm>
            <a:off x="7131600" y="1713185"/>
            <a:ext cx="2012400" cy="1713600"/>
          </a:xfrm>
          <a:prstGeom prst="rect">
            <a:avLst/>
          </a:prstGeom>
          <a:solidFill>
            <a:schemeClr val="bg1">
              <a:lumMod val="6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dirty="0"/>
          </a:p>
        </p:txBody>
      </p:sp>
      <p:sp>
        <p:nvSpPr>
          <p:cNvPr id="15" name="Espace réservé pour une image  12">
            <a:extLst>
              <a:ext uri="{FF2B5EF4-FFF2-40B4-BE49-F238E27FC236}">
                <a16:creationId xmlns:a16="http://schemas.microsoft.com/office/drawing/2014/main" id="{83AECFDF-FCAB-3846-AB09-643FFA9D0EB9}"/>
              </a:ext>
            </a:extLst>
          </p:cNvPr>
          <p:cNvSpPr>
            <a:spLocks noGrp="1"/>
          </p:cNvSpPr>
          <p:nvPr>
            <p:ph type="pic" sz="quarter" idx="30"/>
          </p:nvPr>
        </p:nvSpPr>
        <p:spPr>
          <a:xfrm>
            <a:off x="7131600" y="3427200"/>
            <a:ext cx="2012400" cy="1713600"/>
          </a:xfrm>
          <a:prstGeom prst="rect">
            <a:avLst/>
          </a:prstGeom>
          <a:solidFill>
            <a:schemeClr val="bg1">
              <a:lumMod val="8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dirty="0"/>
          </a:p>
        </p:txBody>
      </p:sp>
      <p:sp>
        <p:nvSpPr>
          <p:cNvPr id="16" name="Espace réservé pour une image  12">
            <a:extLst>
              <a:ext uri="{FF2B5EF4-FFF2-40B4-BE49-F238E27FC236}">
                <a16:creationId xmlns:a16="http://schemas.microsoft.com/office/drawing/2014/main" id="{548561EC-C6A9-824A-9D75-A57ABF4406BE}"/>
              </a:ext>
            </a:extLst>
          </p:cNvPr>
          <p:cNvSpPr>
            <a:spLocks noGrp="1"/>
          </p:cNvSpPr>
          <p:nvPr>
            <p:ph type="pic" sz="quarter" idx="31"/>
          </p:nvPr>
        </p:nvSpPr>
        <p:spPr>
          <a:xfrm>
            <a:off x="5119200" y="-1"/>
            <a:ext cx="2012400" cy="1713600"/>
          </a:xfrm>
          <a:prstGeom prst="rect">
            <a:avLst/>
          </a:prstGeom>
          <a:solidFill>
            <a:schemeClr val="bg1">
              <a:lumMod val="6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dirty="0"/>
          </a:p>
        </p:txBody>
      </p:sp>
      <p:sp>
        <p:nvSpPr>
          <p:cNvPr id="17" name="Espace réservé pour une image  12">
            <a:extLst>
              <a:ext uri="{FF2B5EF4-FFF2-40B4-BE49-F238E27FC236}">
                <a16:creationId xmlns:a16="http://schemas.microsoft.com/office/drawing/2014/main" id="{047A1A88-2574-8E43-B3C5-BFC9C46BB1F4}"/>
              </a:ext>
            </a:extLst>
          </p:cNvPr>
          <p:cNvSpPr>
            <a:spLocks noGrp="1"/>
          </p:cNvSpPr>
          <p:nvPr>
            <p:ph type="pic" sz="quarter" idx="32"/>
          </p:nvPr>
        </p:nvSpPr>
        <p:spPr>
          <a:xfrm>
            <a:off x="5119200" y="1713185"/>
            <a:ext cx="2012400" cy="1713600"/>
          </a:xfrm>
          <a:prstGeom prst="rect">
            <a:avLst/>
          </a:prstGeom>
          <a:solidFill>
            <a:schemeClr val="bg1">
              <a:lumMod val="8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dirty="0"/>
          </a:p>
        </p:txBody>
      </p:sp>
      <p:sp>
        <p:nvSpPr>
          <p:cNvPr id="18" name="Espace réservé pour une image  12">
            <a:extLst>
              <a:ext uri="{FF2B5EF4-FFF2-40B4-BE49-F238E27FC236}">
                <a16:creationId xmlns:a16="http://schemas.microsoft.com/office/drawing/2014/main" id="{98EDD7F3-095F-4349-9A8A-06673C3F97B2}"/>
              </a:ext>
            </a:extLst>
          </p:cNvPr>
          <p:cNvSpPr>
            <a:spLocks noGrp="1"/>
          </p:cNvSpPr>
          <p:nvPr>
            <p:ph type="pic" sz="quarter" idx="33"/>
          </p:nvPr>
        </p:nvSpPr>
        <p:spPr>
          <a:xfrm>
            <a:off x="5119200" y="3427200"/>
            <a:ext cx="2012400" cy="1713600"/>
          </a:xfrm>
          <a:prstGeom prst="rect">
            <a:avLst/>
          </a:prstGeom>
          <a:solidFill>
            <a:schemeClr val="bg1">
              <a:lumMod val="6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dirty="0"/>
          </a:p>
        </p:txBody>
      </p:sp>
      <p:sp>
        <p:nvSpPr>
          <p:cNvPr id="19" name="Espace réservé pour une image  12">
            <a:extLst>
              <a:ext uri="{FF2B5EF4-FFF2-40B4-BE49-F238E27FC236}">
                <a16:creationId xmlns:a16="http://schemas.microsoft.com/office/drawing/2014/main" id="{A468FBAC-AEA8-ED42-BAA2-89B5AF07750E}"/>
              </a:ext>
            </a:extLst>
          </p:cNvPr>
          <p:cNvSpPr>
            <a:spLocks noGrp="1"/>
          </p:cNvSpPr>
          <p:nvPr>
            <p:ph type="pic" sz="quarter" idx="34"/>
          </p:nvPr>
        </p:nvSpPr>
        <p:spPr>
          <a:xfrm>
            <a:off x="3106472" y="0"/>
            <a:ext cx="2012400" cy="1713600"/>
          </a:xfrm>
          <a:prstGeom prst="rect">
            <a:avLst/>
          </a:prstGeom>
          <a:solidFill>
            <a:schemeClr val="bg1">
              <a:lumMod val="8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dirty="0"/>
          </a:p>
        </p:txBody>
      </p:sp>
      <p:sp>
        <p:nvSpPr>
          <p:cNvPr id="20" name="Espace réservé pour une image  12">
            <a:extLst>
              <a:ext uri="{FF2B5EF4-FFF2-40B4-BE49-F238E27FC236}">
                <a16:creationId xmlns:a16="http://schemas.microsoft.com/office/drawing/2014/main" id="{497DDBB0-07AF-8949-8F06-58DEE6614E72}"/>
              </a:ext>
            </a:extLst>
          </p:cNvPr>
          <p:cNvSpPr>
            <a:spLocks noGrp="1"/>
          </p:cNvSpPr>
          <p:nvPr>
            <p:ph type="pic" sz="quarter" idx="35"/>
          </p:nvPr>
        </p:nvSpPr>
        <p:spPr>
          <a:xfrm>
            <a:off x="3106472" y="1713185"/>
            <a:ext cx="2012400" cy="1713600"/>
          </a:xfrm>
          <a:prstGeom prst="rect">
            <a:avLst/>
          </a:prstGeom>
          <a:solidFill>
            <a:schemeClr val="bg1">
              <a:lumMod val="6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dirty="0"/>
          </a:p>
        </p:txBody>
      </p:sp>
      <p:sp>
        <p:nvSpPr>
          <p:cNvPr id="21" name="Espace réservé pour une image  12">
            <a:extLst>
              <a:ext uri="{FF2B5EF4-FFF2-40B4-BE49-F238E27FC236}">
                <a16:creationId xmlns:a16="http://schemas.microsoft.com/office/drawing/2014/main" id="{FF16479C-B32A-2E42-AAD6-0040E7103C26}"/>
              </a:ext>
            </a:extLst>
          </p:cNvPr>
          <p:cNvSpPr>
            <a:spLocks noGrp="1"/>
          </p:cNvSpPr>
          <p:nvPr>
            <p:ph type="pic" sz="quarter" idx="36"/>
          </p:nvPr>
        </p:nvSpPr>
        <p:spPr>
          <a:xfrm>
            <a:off x="3106472" y="3427200"/>
            <a:ext cx="2012400" cy="1713600"/>
          </a:xfrm>
          <a:prstGeom prst="rect">
            <a:avLst/>
          </a:prstGeom>
          <a:solidFill>
            <a:schemeClr val="bg1">
              <a:lumMod val="85000"/>
            </a:schemeClr>
          </a:solidFill>
        </p:spPr>
        <p:txBody>
          <a:bodyPr anchor="ctr" anchorCtr="0"/>
          <a:lstStyle>
            <a:lvl1pPr marL="0" indent="0" algn="ctr">
              <a:spcBef>
                <a:spcPts val="0"/>
              </a:spcBef>
              <a:buFontTx/>
              <a:buNone/>
              <a:defRPr sz="1200" baseline="0">
                <a:latin typeface="Overpass" pitchFamily="2" charset="77"/>
              </a:defRPr>
            </a:lvl1pPr>
          </a:lstStyle>
          <a:p>
            <a:endParaRPr lang="fr-FR" dirty="0"/>
          </a:p>
        </p:txBody>
      </p:sp>
      <p:sp>
        <p:nvSpPr>
          <p:cNvPr id="24" name="Titre 1">
            <a:extLst>
              <a:ext uri="{FF2B5EF4-FFF2-40B4-BE49-F238E27FC236}">
                <a16:creationId xmlns:a16="http://schemas.microsoft.com/office/drawing/2014/main" id="{07C73C45-FCCF-264F-9868-34D4D927C2D8}"/>
              </a:ext>
            </a:extLst>
          </p:cNvPr>
          <p:cNvSpPr>
            <a:spLocks noGrp="1"/>
          </p:cNvSpPr>
          <p:nvPr>
            <p:ph type="title"/>
          </p:nvPr>
        </p:nvSpPr>
        <p:spPr>
          <a:xfrm>
            <a:off x="309582" y="1938953"/>
            <a:ext cx="2480678" cy="837880"/>
          </a:xfrm>
          <a:prstGeom prst="rect">
            <a:avLst/>
          </a:prstGeom>
        </p:spPr>
        <p:txBody>
          <a:bodyPr lIns="0" tIns="0" rIns="0" bIns="0"/>
          <a:lstStyle>
            <a:lvl1pPr>
              <a:defRPr sz="2600" b="0" i="0" baseline="0">
                <a:solidFill>
                  <a:schemeClr val="bg1"/>
                </a:solidFill>
                <a:latin typeface="Overpass" pitchFamily="2" charset="77"/>
              </a:defRPr>
            </a:lvl1pPr>
          </a:lstStyle>
          <a:p>
            <a:r>
              <a:rPr lang="fr-CA" dirty="0"/>
              <a:t>Modifier le style du titre</a:t>
            </a:r>
            <a:endParaRPr lang="fr-FR" dirty="0"/>
          </a:p>
        </p:txBody>
      </p:sp>
      <p:sp>
        <p:nvSpPr>
          <p:cNvPr id="25" name="Espace réservé du texte 11">
            <a:extLst>
              <a:ext uri="{FF2B5EF4-FFF2-40B4-BE49-F238E27FC236}">
                <a16:creationId xmlns:a16="http://schemas.microsoft.com/office/drawing/2014/main" id="{F1F04272-1508-5849-82FD-5F8A2C213A3B}"/>
              </a:ext>
            </a:extLst>
          </p:cNvPr>
          <p:cNvSpPr>
            <a:spLocks noGrp="1"/>
          </p:cNvSpPr>
          <p:nvPr>
            <p:ph type="body" sz="quarter" idx="26" hasCustomPrompt="1"/>
          </p:nvPr>
        </p:nvSpPr>
        <p:spPr>
          <a:xfrm>
            <a:off x="309582" y="2792073"/>
            <a:ext cx="2480678" cy="400185"/>
          </a:xfrm>
          <a:prstGeom prst="rect">
            <a:avLst/>
          </a:prstGeom>
        </p:spPr>
        <p:txBody>
          <a:bodyPr lIns="0" tIns="0" rIns="0" bIns="0"/>
          <a:lstStyle>
            <a:lvl1pPr marL="0" indent="0">
              <a:buFontTx/>
              <a:buNone/>
              <a:defRPr sz="1700" baseline="0">
                <a:solidFill>
                  <a:schemeClr val="bg1"/>
                </a:solidFill>
                <a:latin typeface="Overpass" pitchFamily="2" charset="77"/>
              </a:defRPr>
            </a:lvl1pPr>
            <a:lvl2pPr marL="457200" indent="0">
              <a:buFontTx/>
              <a:buNone/>
              <a:defRPr sz="1800" baseline="0">
                <a:solidFill>
                  <a:schemeClr val="accent6"/>
                </a:solidFill>
                <a:latin typeface="Overpass" pitchFamily="2" charset="77"/>
              </a:defRPr>
            </a:lvl2pPr>
            <a:lvl3pPr marL="914400" indent="0">
              <a:buFontTx/>
              <a:buNone/>
              <a:defRPr sz="1800" baseline="0">
                <a:solidFill>
                  <a:schemeClr val="accent6"/>
                </a:solidFill>
                <a:latin typeface="Overpass" pitchFamily="2" charset="77"/>
              </a:defRPr>
            </a:lvl3pPr>
            <a:lvl4pPr marL="1371600" indent="0">
              <a:buFontTx/>
              <a:buNone/>
              <a:defRPr sz="1800" baseline="0">
                <a:solidFill>
                  <a:schemeClr val="accent6"/>
                </a:solidFill>
                <a:latin typeface="Overpass" pitchFamily="2" charset="77"/>
              </a:defRPr>
            </a:lvl4pPr>
            <a:lvl5pPr marL="1828800" indent="0">
              <a:buFontTx/>
              <a:buNone/>
              <a:defRPr sz="1800" baseline="0">
                <a:solidFill>
                  <a:schemeClr val="accent6"/>
                </a:solidFill>
                <a:latin typeface="Overpass" pitchFamily="2" charset="77"/>
              </a:defRPr>
            </a:lvl5pPr>
          </a:lstStyle>
          <a:p>
            <a:pPr lvl="0"/>
            <a:r>
              <a:rPr lang="fr-CA" dirty="0"/>
              <a:t>Sous-titre (optionnel)</a:t>
            </a:r>
            <a:endParaRPr lang="fr-FR" dirty="0"/>
          </a:p>
        </p:txBody>
      </p:sp>
    </p:spTree>
    <p:extLst>
      <p:ext uri="{BB962C8B-B14F-4D97-AF65-F5344CB8AC3E}">
        <p14:creationId xmlns:p14="http://schemas.microsoft.com/office/powerpoint/2010/main" val="7428873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ogrammes">
    <p:spTree>
      <p:nvGrpSpPr>
        <p:cNvPr id="1" name=""/>
        <p:cNvGrpSpPr/>
        <p:nvPr/>
      </p:nvGrpSpPr>
      <p:grpSpPr>
        <a:xfrm>
          <a:off x="0" y="0"/>
          <a:ext cx="0" cy="0"/>
          <a:chOff x="0" y="0"/>
          <a:chExt cx="0" cy="0"/>
        </a:xfrm>
      </p:grpSpPr>
      <p:sp>
        <p:nvSpPr>
          <p:cNvPr id="3" name="Espace réservé du texte 6">
            <a:extLst>
              <a:ext uri="{FF2B5EF4-FFF2-40B4-BE49-F238E27FC236}">
                <a16:creationId xmlns:a16="http://schemas.microsoft.com/office/drawing/2014/main" id="{607A4292-0EDF-6C43-92D3-3B619B1771D2}"/>
              </a:ext>
            </a:extLst>
          </p:cNvPr>
          <p:cNvSpPr>
            <a:spLocks noGrp="1"/>
          </p:cNvSpPr>
          <p:nvPr>
            <p:ph type="body" sz="quarter" idx="16" hasCustomPrompt="1"/>
          </p:nvPr>
        </p:nvSpPr>
        <p:spPr>
          <a:xfrm>
            <a:off x="6375601" y="1299738"/>
            <a:ext cx="2545978" cy="1926516"/>
          </a:xfrm>
          <a:prstGeom prst="rect">
            <a:avLst/>
          </a:prstGeom>
        </p:spPr>
        <p:txBody>
          <a:bodyPr lIns="0" tIns="0" rIns="0" bIns="0"/>
          <a:lstStyle>
            <a:lvl1pPr marL="0" indent="0">
              <a:lnSpc>
                <a:spcPct val="100000"/>
              </a:lnSpc>
              <a:spcBef>
                <a:spcPts val="0"/>
              </a:spcBef>
              <a:buNone/>
              <a:defRPr sz="1700" b="0" i="0">
                <a:solidFill>
                  <a:schemeClr val="accent6"/>
                </a:solidFill>
                <a:latin typeface="Overpass Light" pitchFamily="2" charset="77"/>
              </a:defRPr>
            </a:lvl1pPr>
            <a:lvl2pPr marL="457200" indent="0">
              <a:buNone/>
              <a:defRPr sz="1600" b="0" i="0">
                <a:solidFill>
                  <a:schemeClr val="tx1">
                    <a:lumMod val="75000"/>
                    <a:lumOff val="25000"/>
                  </a:schemeClr>
                </a:solidFill>
                <a:latin typeface="Overpass Light" pitchFamily="2" charset="77"/>
              </a:defRPr>
            </a:lvl2pPr>
            <a:lvl3pPr marL="914400" indent="0">
              <a:buNone/>
              <a:defRPr sz="1600" b="0" i="0">
                <a:solidFill>
                  <a:schemeClr val="tx1">
                    <a:lumMod val="75000"/>
                    <a:lumOff val="25000"/>
                  </a:schemeClr>
                </a:solidFill>
                <a:latin typeface="Overpass Light" pitchFamily="2" charset="77"/>
              </a:defRPr>
            </a:lvl3pPr>
            <a:lvl4pPr marL="1371600" indent="0">
              <a:buNone/>
              <a:defRPr sz="1600" b="0" i="0">
                <a:solidFill>
                  <a:schemeClr val="tx1">
                    <a:lumMod val="75000"/>
                    <a:lumOff val="25000"/>
                  </a:schemeClr>
                </a:solidFill>
                <a:latin typeface="Overpass Light" pitchFamily="2" charset="77"/>
              </a:defRPr>
            </a:lvl4pPr>
            <a:lvl5pPr marL="1828800" indent="0">
              <a:buNone/>
              <a:defRPr sz="1600" b="0" i="0">
                <a:solidFill>
                  <a:schemeClr val="tx1">
                    <a:lumMod val="75000"/>
                    <a:lumOff val="25000"/>
                  </a:schemeClr>
                </a:solidFill>
                <a:latin typeface="Overpass Light" pitchFamily="2" charset="77"/>
              </a:defRPr>
            </a:lvl5pPr>
          </a:lstStyle>
          <a:p>
            <a:pPr lvl="0"/>
            <a:r>
              <a:rPr lang="fr-CA" dirty="0"/>
              <a:t>Voici un portrait</a:t>
            </a:r>
            <a:br>
              <a:rPr lang="fr-CA" dirty="0"/>
            </a:br>
            <a:r>
              <a:rPr lang="fr-CA" dirty="0"/>
              <a:t>en bref des ressources</a:t>
            </a:r>
            <a:br>
              <a:rPr lang="fr-CA" dirty="0"/>
            </a:br>
            <a:r>
              <a:rPr lang="fr-CA" dirty="0"/>
              <a:t>professorales et </a:t>
            </a:r>
            <a:br>
              <a:rPr lang="fr-CA" dirty="0"/>
            </a:br>
            <a:r>
              <a:rPr lang="fr-CA" dirty="0"/>
              <a:t>professionnelles,</a:t>
            </a:r>
            <a:br>
              <a:rPr lang="fr-CA" dirty="0"/>
            </a:br>
            <a:r>
              <a:rPr lang="fr-CA" dirty="0"/>
              <a:t>chaires, centres et</a:t>
            </a:r>
            <a:br>
              <a:rPr lang="fr-CA" dirty="0"/>
            </a:br>
            <a:r>
              <a:rPr lang="fr-CA" dirty="0"/>
              <a:t>partenaires de </a:t>
            </a:r>
            <a:br>
              <a:rPr lang="fr-CA" dirty="0"/>
            </a:br>
            <a:r>
              <a:rPr lang="fr-CA" dirty="0"/>
              <a:t>l’Université Laval.</a:t>
            </a:r>
            <a:endParaRPr lang="fr-FR" dirty="0"/>
          </a:p>
        </p:txBody>
      </p:sp>
      <p:sp>
        <p:nvSpPr>
          <p:cNvPr id="4" name="Titre 1">
            <a:extLst>
              <a:ext uri="{FF2B5EF4-FFF2-40B4-BE49-F238E27FC236}">
                <a16:creationId xmlns:a16="http://schemas.microsoft.com/office/drawing/2014/main" id="{30279EE6-C21F-5F44-8E21-B41ECC380575}"/>
              </a:ext>
            </a:extLst>
          </p:cNvPr>
          <p:cNvSpPr>
            <a:spLocks noGrp="1"/>
          </p:cNvSpPr>
          <p:nvPr>
            <p:ph type="title" hasCustomPrompt="1"/>
          </p:nvPr>
        </p:nvSpPr>
        <p:spPr>
          <a:xfrm>
            <a:off x="6375944" y="630000"/>
            <a:ext cx="2480678" cy="550443"/>
          </a:xfrm>
          <a:prstGeom prst="rect">
            <a:avLst/>
          </a:prstGeom>
        </p:spPr>
        <p:txBody>
          <a:bodyPr lIns="0" tIns="0" rIns="0" bIns="0"/>
          <a:lstStyle>
            <a:lvl1pPr>
              <a:defRPr sz="2600" b="0" i="0" baseline="0">
                <a:solidFill>
                  <a:schemeClr val="accent1"/>
                </a:solidFill>
                <a:latin typeface="Overpass" pitchFamily="2" charset="77"/>
              </a:defRPr>
            </a:lvl1pPr>
          </a:lstStyle>
          <a:p>
            <a:r>
              <a:rPr lang="fr-CA" dirty="0"/>
              <a:t>Ressources</a:t>
            </a:r>
            <a:endParaRPr lang="fr-FR" dirty="0"/>
          </a:p>
        </p:txBody>
      </p:sp>
      <p:sp>
        <p:nvSpPr>
          <p:cNvPr id="6" name="Rectangle 5">
            <a:extLst>
              <a:ext uri="{FF2B5EF4-FFF2-40B4-BE49-F238E27FC236}">
                <a16:creationId xmlns:a16="http://schemas.microsoft.com/office/drawing/2014/main" id="{1431E57A-0C97-0845-965E-3DCEA138F432}"/>
              </a:ext>
            </a:extLst>
          </p:cNvPr>
          <p:cNvSpPr/>
          <p:nvPr userDrawn="1"/>
        </p:nvSpPr>
        <p:spPr>
          <a:xfrm>
            <a:off x="0" y="0"/>
            <a:ext cx="6112565"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F8CBAFB3-3EED-7D40-9F5C-17B38B62F0C6}"/>
              </a:ext>
            </a:extLst>
          </p:cNvPr>
          <p:cNvPicPr>
            <a:picLocks noChangeAspect="1"/>
          </p:cNvPicPr>
          <p:nvPr userDrawn="1"/>
        </p:nvPicPr>
        <p:blipFill>
          <a:blip r:embed="rId2"/>
          <a:stretch>
            <a:fillRect/>
          </a:stretch>
        </p:blipFill>
        <p:spPr>
          <a:xfrm>
            <a:off x="5058347" y="333428"/>
            <a:ext cx="612447" cy="421162"/>
          </a:xfrm>
          <a:prstGeom prst="rect">
            <a:avLst/>
          </a:prstGeom>
        </p:spPr>
      </p:pic>
      <p:pic>
        <p:nvPicPr>
          <p:cNvPr id="8" name="Image 7">
            <a:extLst>
              <a:ext uri="{FF2B5EF4-FFF2-40B4-BE49-F238E27FC236}">
                <a16:creationId xmlns:a16="http://schemas.microsoft.com/office/drawing/2014/main" id="{E8A97735-4DE3-9246-B7B7-31B9D56D782F}"/>
              </a:ext>
            </a:extLst>
          </p:cNvPr>
          <p:cNvPicPr>
            <a:picLocks noChangeAspect="1"/>
          </p:cNvPicPr>
          <p:nvPr userDrawn="1"/>
        </p:nvPicPr>
        <p:blipFill>
          <a:blip r:embed="rId3"/>
          <a:stretch>
            <a:fillRect/>
          </a:stretch>
        </p:blipFill>
        <p:spPr>
          <a:xfrm>
            <a:off x="445862" y="1801560"/>
            <a:ext cx="528179" cy="513040"/>
          </a:xfrm>
          <a:prstGeom prst="rect">
            <a:avLst/>
          </a:prstGeom>
        </p:spPr>
      </p:pic>
      <p:pic>
        <p:nvPicPr>
          <p:cNvPr id="9" name="Image 8">
            <a:extLst>
              <a:ext uri="{FF2B5EF4-FFF2-40B4-BE49-F238E27FC236}">
                <a16:creationId xmlns:a16="http://schemas.microsoft.com/office/drawing/2014/main" id="{00DA6E10-231F-4F47-8B9C-3E65A4F40897}"/>
              </a:ext>
            </a:extLst>
          </p:cNvPr>
          <p:cNvPicPr>
            <a:picLocks noChangeAspect="1"/>
          </p:cNvPicPr>
          <p:nvPr userDrawn="1"/>
        </p:nvPicPr>
        <p:blipFill>
          <a:blip r:embed="rId4"/>
          <a:stretch>
            <a:fillRect/>
          </a:stretch>
        </p:blipFill>
        <p:spPr>
          <a:xfrm>
            <a:off x="3551735" y="295544"/>
            <a:ext cx="533138" cy="442573"/>
          </a:xfrm>
          <a:prstGeom prst="rect">
            <a:avLst/>
          </a:prstGeom>
        </p:spPr>
      </p:pic>
      <p:pic>
        <p:nvPicPr>
          <p:cNvPr id="10" name="Image 9">
            <a:extLst>
              <a:ext uri="{FF2B5EF4-FFF2-40B4-BE49-F238E27FC236}">
                <a16:creationId xmlns:a16="http://schemas.microsoft.com/office/drawing/2014/main" id="{D8393C2A-D58F-9343-B752-F2F20CB24557}"/>
              </a:ext>
            </a:extLst>
          </p:cNvPr>
          <p:cNvPicPr>
            <a:picLocks noChangeAspect="1"/>
          </p:cNvPicPr>
          <p:nvPr userDrawn="1"/>
        </p:nvPicPr>
        <p:blipFill>
          <a:blip r:embed="rId5"/>
          <a:stretch>
            <a:fillRect/>
          </a:stretch>
        </p:blipFill>
        <p:spPr>
          <a:xfrm>
            <a:off x="1984953" y="1870216"/>
            <a:ext cx="546298" cy="443465"/>
          </a:xfrm>
          <a:prstGeom prst="rect">
            <a:avLst/>
          </a:prstGeom>
        </p:spPr>
      </p:pic>
      <p:pic>
        <p:nvPicPr>
          <p:cNvPr id="11" name="Image 10">
            <a:extLst>
              <a:ext uri="{FF2B5EF4-FFF2-40B4-BE49-F238E27FC236}">
                <a16:creationId xmlns:a16="http://schemas.microsoft.com/office/drawing/2014/main" id="{866DA950-00F5-E941-B049-B9D0CB9D6521}"/>
              </a:ext>
            </a:extLst>
          </p:cNvPr>
          <p:cNvPicPr>
            <a:picLocks noChangeAspect="1"/>
          </p:cNvPicPr>
          <p:nvPr userDrawn="1"/>
        </p:nvPicPr>
        <p:blipFill>
          <a:blip r:embed="rId6"/>
          <a:stretch>
            <a:fillRect/>
          </a:stretch>
        </p:blipFill>
        <p:spPr>
          <a:xfrm>
            <a:off x="3569467" y="1906901"/>
            <a:ext cx="385692" cy="370094"/>
          </a:xfrm>
          <a:prstGeom prst="rect">
            <a:avLst/>
          </a:prstGeom>
        </p:spPr>
      </p:pic>
      <p:pic>
        <p:nvPicPr>
          <p:cNvPr id="12" name="Image 11">
            <a:extLst>
              <a:ext uri="{FF2B5EF4-FFF2-40B4-BE49-F238E27FC236}">
                <a16:creationId xmlns:a16="http://schemas.microsoft.com/office/drawing/2014/main" id="{999E805C-E972-4041-9B70-9B7C4C652B65}"/>
              </a:ext>
            </a:extLst>
          </p:cNvPr>
          <p:cNvPicPr>
            <a:picLocks noChangeAspect="1"/>
          </p:cNvPicPr>
          <p:nvPr userDrawn="1"/>
        </p:nvPicPr>
        <p:blipFill>
          <a:blip r:embed="rId7"/>
          <a:stretch>
            <a:fillRect/>
          </a:stretch>
        </p:blipFill>
        <p:spPr>
          <a:xfrm>
            <a:off x="5125038" y="1870216"/>
            <a:ext cx="445197" cy="443465"/>
          </a:xfrm>
          <a:prstGeom prst="rect">
            <a:avLst/>
          </a:prstGeom>
        </p:spPr>
      </p:pic>
      <p:pic>
        <p:nvPicPr>
          <p:cNvPr id="13" name="Image 12">
            <a:extLst>
              <a:ext uri="{FF2B5EF4-FFF2-40B4-BE49-F238E27FC236}">
                <a16:creationId xmlns:a16="http://schemas.microsoft.com/office/drawing/2014/main" id="{CDB3861D-4471-7947-9C4F-3EDDDE7FDCE4}"/>
              </a:ext>
            </a:extLst>
          </p:cNvPr>
          <p:cNvPicPr>
            <a:picLocks noChangeAspect="1"/>
          </p:cNvPicPr>
          <p:nvPr userDrawn="1"/>
        </p:nvPicPr>
        <p:blipFill>
          <a:blip r:embed="rId8"/>
          <a:stretch>
            <a:fillRect/>
          </a:stretch>
        </p:blipFill>
        <p:spPr>
          <a:xfrm>
            <a:off x="458981" y="3437834"/>
            <a:ext cx="552742" cy="520699"/>
          </a:xfrm>
          <a:prstGeom prst="rect">
            <a:avLst/>
          </a:prstGeom>
        </p:spPr>
      </p:pic>
      <p:pic>
        <p:nvPicPr>
          <p:cNvPr id="14" name="Image 13">
            <a:extLst>
              <a:ext uri="{FF2B5EF4-FFF2-40B4-BE49-F238E27FC236}">
                <a16:creationId xmlns:a16="http://schemas.microsoft.com/office/drawing/2014/main" id="{9F2C3969-D62F-1D4E-9C71-29C20682910F}"/>
              </a:ext>
            </a:extLst>
          </p:cNvPr>
          <p:cNvPicPr>
            <a:picLocks noChangeAspect="1"/>
          </p:cNvPicPr>
          <p:nvPr userDrawn="1"/>
        </p:nvPicPr>
        <p:blipFill>
          <a:blip r:embed="rId9"/>
          <a:stretch>
            <a:fillRect/>
          </a:stretch>
        </p:blipFill>
        <p:spPr>
          <a:xfrm>
            <a:off x="2083357" y="3490921"/>
            <a:ext cx="546298" cy="494622"/>
          </a:xfrm>
          <a:prstGeom prst="rect">
            <a:avLst/>
          </a:prstGeom>
        </p:spPr>
      </p:pic>
      <p:pic>
        <p:nvPicPr>
          <p:cNvPr id="15" name="Image 14">
            <a:extLst>
              <a:ext uri="{FF2B5EF4-FFF2-40B4-BE49-F238E27FC236}">
                <a16:creationId xmlns:a16="http://schemas.microsoft.com/office/drawing/2014/main" id="{ED1CE712-B9DC-8743-B30F-CD0D18673258}"/>
              </a:ext>
            </a:extLst>
          </p:cNvPr>
          <p:cNvPicPr>
            <a:picLocks noChangeAspect="1"/>
          </p:cNvPicPr>
          <p:nvPr userDrawn="1"/>
        </p:nvPicPr>
        <p:blipFill>
          <a:blip r:embed="rId10"/>
          <a:stretch>
            <a:fillRect/>
          </a:stretch>
        </p:blipFill>
        <p:spPr>
          <a:xfrm>
            <a:off x="3575556" y="3507855"/>
            <a:ext cx="458515" cy="414525"/>
          </a:xfrm>
          <a:prstGeom prst="rect">
            <a:avLst/>
          </a:prstGeom>
        </p:spPr>
      </p:pic>
      <p:pic>
        <p:nvPicPr>
          <p:cNvPr id="16" name="Image 15">
            <a:extLst>
              <a:ext uri="{FF2B5EF4-FFF2-40B4-BE49-F238E27FC236}">
                <a16:creationId xmlns:a16="http://schemas.microsoft.com/office/drawing/2014/main" id="{5AB47711-B26B-AD4E-9678-4B3226E195ED}"/>
              </a:ext>
            </a:extLst>
          </p:cNvPr>
          <p:cNvPicPr>
            <a:picLocks noChangeAspect="1"/>
          </p:cNvPicPr>
          <p:nvPr userDrawn="1"/>
        </p:nvPicPr>
        <p:blipFill>
          <a:blip r:embed="rId11"/>
          <a:stretch>
            <a:fillRect/>
          </a:stretch>
        </p:blipFill>
        <p:spPr>
          <a:xfrm>
            <a:off x="5020866" y="3515068"/>
            <a:ext cx="602738" cy="443465"/>
          </a:xfrm>
          <a:prstGeom prst="rect">
            <a:avLst/>
          </a:prstGeom>
        </p:spPr>
      </p:pic>
      <p:pic>
        <p:nvPicPr>
          <p:cNvPr id="17" name="Image 16">
            <a:extLst>
              <a:ext uri="{FF2B5EF4-FFF2-40B4-BE49-F238E27FC236}">
                <a16:creationId xmlns:a16="http://schemas.microsoft.com/office/drawing/2014/main" id="{38F4F11D-9639-4B4E-AA1B-EC3CDB72E9B9}"/>
              </a:ext>
            </a:extLst>
          </p:cNvPr>
          <p:cNvPicPr>
            <a:picLocks noChangeAspect="1"/>
          </p:cNvPicPr>
          <p:nvPr userDrawn="1"/>
        </p:nvPicPr>
        <p:blipFill>
          <a:blip r:embed="rId12"/>
          <a:stretch>
            <a:fillRect/>
          </a:stretch>
        </p:blipFill>
        <p:spPr>
          <a:xfrm>
            <a:off x="412130" y="338953"/>
            <a:ext cx="646445" cy="432571"/>
          </a:xfrm>
          <a:prstGeom prst="rect">
            <a:avLst/>
          </a:prstGeom>
        </p:spPr>
      </p:pic>
      <p:pic>
        <p:nvPicPr>
          <p:cNvPr id="18" name="Image 17">
            <a:extLst>
              <a:ext uri="{FF2B5EF4-FFF2-40B4-BE49-F238E27FC236}">
                <a16:creationId xmlns:a16="http://schemas.microsoft.com/office/drawing/2014/main" id="{1F8E76C5-F51D-644F-A842-42B7C76BB767}"/>
              </a:ext>
            </a:extLst>
          </p:cNvPr>
          <p:cNvPicPr>
            <a:picLocks noChangeAspect="1"/>
          </p:cNvPicPr>
          <p:nvPr userDrawn="1"/>
        </p:nvPicPr>
        <p:blipFill>
          <a:blip r:embed="rId13"/>
          <a:stretch>
            <a:fillRect/>
          </a:stretch>
        </p:blipFill>
        <p:spPr>
          <a:xfrm>
            <a:off x="2121857" y="240726"/>
            <a:ext cx="385308" cy="530798"/>
          </a:xfrm>
          <a:prstGeom prst="rect">
            <a:avLst/>
          </a:prstGeom>
        </p:spPr>
      </p:pic>
      <p:sp>
        <p:nvSpPr>
          <p:cNvPr id="19" name="Espace réservé du texte 4">
            <a:extLst>
              <a:ext uri="{FF2B5EF4-FFF2-40B4-BE49-F238E27FC236}">
                <a16:creationId xmlns:a16="http://schemas.microsoft.com/office/drawing/2014/main" id="{9D21606C-0337-D54A-A0A5-724D0BDF2ADA}"/>
              </a:ext>
            </a:extLst>
          </p:cNvPr>
          <p:cNvSpPr>
            <a:spLocks noGrp="1"/>
          </p:cNvSpPr>
          <p:nvPr>
            <p:ph type="body" sz="quarter" idx="10" hasCustomPrompt="1"/>
          </p:nvPr>
        </p:nvSpPr>
        <p:spPr>
          <a:xfrm>
            <a:off x="0" y="788837"/>
            <a:ext cx="1440000" cy="360000"/>
          </a:xfrm>
          <a:prstGeom prst="rect">
            <a:avLst/>
          </a:prstGeom>
        </p:spPr>
        <p:txBody>
          <a:bodyPr lIns="0" tIns="0" rIns="0" bIns="0"/>
          <a:lstStyle>
            <a:lvl1pPr marL="0" indent="0" algn="ctr">
              <a:buFontTx/>
              <a:buNone/>
              <a:defRPr baseline="0">
                <a:solidFill>
                  <a:schemeClr val="bg1"/>
                </a:solidFill>
                <a:latin typeface="Overpass" pitchFamily="2" charset="77"/>
              </a:defRPr>
            </a:lvl1pPr>
          </a:lstStyle>
          <a:p>
            <a:pPr lvl="0"/>
            <a:r>
              <a:rPr lang="fr-CA" dirty="0"/>
              <a:t>43 000</a:t>
            </a:r>
          </a:p>
        </p:txBody>
      </p:sp>
      <p:sp>
        <p:nvSpPr>
          <p:cNvPr id="20" name="Espace réservé du texte 4">
            <a:extLst>
              <a:ext uri="{FF2B5EF4-FFF2-40B4-BE49-F238E27FC236}">
                <a16:creationId xmlns:a16="http://schemas.microsoft.com/office/drawing/2014/main" id="{A9755D84-0D50-FB47-A447-44EFBE971122}"/>
              </a:ext>
            </a:extLst>
          </p:cNvPr>
          <p:cNvSpPr>
            <a:spLocks noGrp="1"/>
          </p:cNvSpPr>
          <p:nvPr>
            <p:ph type="body" sz="quarter" idx="11" hasCustomPrompt="1"/>
          </p:nvPr>
        </p:nvSpPr>
        <p:spPr>
          <a:xfrm>
            <a:off x="1549200" y="788837"/>
            <a:ext cx="1440000" cy="360000"/>
          </a:xfrm>
          <a:prstGeom prst="rect">
            <a:avLst/>
          </a:prstGeom>
        </p:spPr>
        <p:txBody>
          <a:bodyPr lIns="0" tIns="0" rIns="0" bIns="0"/>
          <a:lstStyle>
            <a:lvl1pPr marL="0" indent="0" algn="ctr">
              <a:buFontTx/>
              <a:buNone/>
              <a:defRPr baseline="0">
                <a:solidFill>
                  <a:schemeClr val="bg1"/>
                </a:solidFill>
                <a:latin typeface="Overpass" pitchFamily="2" charset="77"/>
              </a:defRPr>
            </a:lvl1pPr>
          </a:lstStyle>
          <a:p>
            <a:pPr lvl="0"/>
            <a:r>
              <a:rPr lang="fr-CA" dirty="0"/>
              <a:t>500</a:t>
            </a:r>
          </a:p>
        </p:txBody>
      </p:sp>
      <p:sp>
        <p:nvSpPr>
          <p:cNvPr id="21" name="Espace réservé du texte 4">
            <a:extLst>
              <a:ext uri="{FF2B5EF4-FFF2-40B4-BE49-F238E27FC236}">
                <a16:creationId xmlns:a16="http://schemas.microsoft.com/office/drawing/2014/main" id="{040B593E-F4CC-3043-879A-1C15D22A3CA1}"/>
              </a:ext>
            </a:extLst>
          </p:cNvPr>
          <p:cNvSpPr>
            <a:spLocks noGrp="1"/>
          </p:cNvSpPr>
          <p:nvPr>
            <p:ph type="body" sz="quarter" idx="12" hasCustomPrompt="1"/>
          </p:nvPr>
        </p:nvSpPr>
        <p:spPr>
          <a:xfrm>
            <a:off x="3098400" y="788837"/>
            <a:ext cx="1440000" cy="360000"/>
          </a:xfrm>
          <a:prstGeom prst="rect">
            <a:avLst/>
          </a:prstGeom>
        </p:spPr>
        <p:txBody>
          <a:bodyPr lIns="0" tIns="0" rIns="0" bIns="0"/>
          <a:lstStyle>
            <a:lvl1pPr marL="0" indent="0" algn="ctr">
              <a:buFontTx/>
              <a:buNone/>
              <a:defRPr baseline="0">
                <a:solidFill>
                  <a:schemeClr val="bg1"/>
                </a:solidFill>
                <a:latin typeface="Overpass" pitchFamily="2" charset="77"/>
              </a:defRPr>
            </a:lvl1pPr>
          </a:lstStyle>
          <a:p>
            <a:pPr lvl="0"/>
            <a:r>
              <a:rPr lang="fr-CA" dirty="0"/>
              <a:t>4</a:t>
            </a:r>
          </a:p>
        </p:txBody>
      </p:sp>
      <p:sp>
        <p:nvSpPr>
          <p:cNvPr id="22" name="Espace réservé du texte 4">
            <a:extLst>
              <a:ext uri="{FF2B5EF4-FFF2-40B4-BE49-F238E27FC236}">
                <a16:creationId xmlns:a16="http://schemas.microsoft.com/office/drawing/2014/main" id="{95F53D3E-A0C5-A740-A1F7-EFC8B95EAEE2}"/>
              </a:ext>
            </a:extLst>
          </p:cNvPr>
          <p:cNvSpPr>
            <a:spLocks noGrp="1"/>
          </p:cNvSpPr>
          <p:nvPr>
            <p:ph type="body" sz="quarter" idx="13" hasCustomPrompt="1"/>
          </p:nvPr>
        </p:nvSpPr>
        <p:spPr>
          <a:xfrm>
            <a:off x="4647600" y="788837"/>
            <a:ext cx="1440000" cy="360000"/>
          </a:xfrm>
          <a:prstGeom prst="rect">
            <a:avLst/>
          </a:prstGeom>
        </p:spPr>
        <p:txBody>
          <a:bodyPr lIns="0" tIns="0" rIns="0" bIns="0"/>
          <a:lstStyle>
            <a:lvl1pPr marL="0" indent="0" algn="ctr">
              <a:buFontTx/>
              <a:buNone/>
              <a:defRPr baseline="0">
                <a:solidFill>
                  <a:schemeClr val="bg1"/>
                </a:solidFill>
                <a:latin typeface="Overpass" pitchFamily="2" charset="77"/>
              </a:defRPr>
            </a:lvl1pPr>
          </a:lstStyle>
          <a:p>
            <a:pPr lvl="0"/>
            <a:r>
              <a:rPr lang="fr-CA" dirty="0"/>
              <a:t>60</a:t>
            </a:r>
          </a:p>
        </p:txBody>
      </p:sp>
      <p:sp>
        <p:nvSpPr>
          <p:cNvPr id="23" name="Espace réservé du texte 4">
            <a:extLst>
              <a:ext uri="{FF2B5EF4-FFF2-40B4-BE49-F238E27FC236}">
                <a16:creationId xmlns:a16="http://schemas.microsoft.com/office/drawing/2014/main" id="{5F68E38D-7906-8949-A05E-15E00B79A9E7}"/>
              </a:ext>
            </a:extLst>
          </p:cNvPr>
          <p:cNvSpPr>
            <a:spLocks noGrp="1"/>
          </p:cNvSpPr>
          <p:nvPr>
            <p:ph type="body" sz="quarter" idx="14" hasCustomPrompt="1"/>
          </p:nvPr>
        </p:nvSpPr>
        <p:spPr>
          <a:xfrm>
            <a:off x="0" y="2354475"/>
            <a:ext cx="1440000" cy="360000"/>
          </a:xfrm>
          <a:prstGeom prst="rect">
            <a:avLst/>
          </a:prstGeom>
        </p:spPr>
        <p:txBody>
          <a:bodyPr lIns="0" tIns="0" rIns="0" bIns="0"/>
          <a:lstStyle>
            <a:lvl1pPr marL="0" indent="0" algn="ctr">
              <a:buFontTx/>
              <a:buNone/>
              <a:defRPr baseline="0">
                <a:solidFill>
                  <a:schemeClr val="bg1"/>
                </a:solidFill>
                <a:latin typeface="Overpass" pitchFamily="2" charset="77"/>
              </a:defRPr>
            </a:lvl1pPr>
          </a:lstStyle>
          <a:p>
            <a:pPr lvl="0"/>
            <a:r>
              <a:rPr lang="fr-CA" dirty="0"/>
              <a:t>17</a:t>
            </a:r>
          </a:p>
        </p:txBody>
      </p:sp>
      <p:sp>
        <p:nvSpPr>
          <p:cNvPr id="24" name="Espace réservé du texte 4">
            <a:extLst>
              <a:ext uri="{FF2B5EF4-FFF2-40B4-BE49-F238E27FC236}">
                <a16:creationId xmlns:a16="http://schemas.microsoft.com/office/drawing/2014/main" id="{5F669198-C06B-2C40-A18A-9B403035B408}"/>
              </a:ext>
            </a:extLst>
          </p:cNvPr>
          <p:cNvSpPr>
            <a:spLocks noGrp="1"/>
          </p:cNvSpPr>
          <p:nvPr>
            <p:ph type="body" sz="quarter" idx="17" hasCustomPrompt="1"/>
          </p:nvPr>
        </p:nvSpPr>
        <p:spPr>
          <a:xfrm>
            <a:off x="1549403" y="2354475"/>
            <a:ext cx="1440000" cy="360000"/>
          </a:xfrm>
          <a:prstGeom prst="rect">
            <a:avLst/>
          </a:prstGeom>
        </p:spPr>
        <p:txBody>
          <a:bodyPr lIns="0" tIns="0" rIns="0" bIns="0"/>
          <a:lstStyle>
            <a:lvl1pPr marL="0" indent="0" algn="ctr">
              <a:buFontTx/>
              <a:buNone/>
              <a:defRPr baseline="0">
                <a:solidFill>
                  <a:schemeClr val="bg1"/>
                </a:solidFill>
                <a:latin typeface="Overpass" pitchFamily="2" charset="77"/>
              </a:defRPr>
            </a:lvl1pPr>
          </a:lstStyle>
          <a:p>
            <a:pPr lvl="0"/>
            <a:r>
              <a:rPr lang="fr-CA" dirty="0"/>
              <a:t>1 630</a:t>
            </a:r>
          </a:p>
        </p:txBody>
      </p:sp>
      <p:sp>
        <p:nvSpPr>
          <p:cNvPr id="25" name="Espace réservé du texte 4">
            <a:extLst>
              <a:ext uri="{FF2B5EF4-FFF2-40B4-BE49-F238E27FC236}">
                <a16:creationId xmlns:a16="http://schemas.microsoft.com/office/drawing/2014/main" id="{C6021F2B-FF49-1F45-9115-7BFFC9534E9B}"/>
              </a:ext>
            </a:extLst>
          </p:cNvPr>
          <p:cNvSpPr>
            <a:spLocks noGrp="1"/>
          </p:cNvSpPr>
          <p:nvPr>
            <p:ph type="body" sz="quarter" idx="19" hasCustomPrompt="1"/>
          </p:nvPr>
        </p:nvSpPr>
        <p:spPr>
          <a:xfrm>
            <a:off x="3098806" y="2354475"/>
            <a:ext cx="1440000" cy="360000"/>
          </a:xfrm>
          <a:prstGeom prst="rect">
            <a:avLst/>
          </a:prstGeom>
        </p:spPr>
        <p:txBody>
          <a:bodyPr lIns="0" tIns="0" rIns="0" bIns="0"/>
          <a:lstStyle>
            <a:lvl1pPr marL="0" indent="0" algn="ctr">
              <a:buFontTx/>
              <a:buNone/>
              <a:defRPr baseline="0">
                <a:solidFill>
                  <a:schemeClr val="bg1"/>
                </a:solidFill>
                <a:latin typeface="Overpass" pitchFamily="2" charset="77"/>
              </a:defRPr>
            </a:lvl1pPr>
          </a:lstStyle>
          <a:p>
            <a:pPr lvl="0"/>
            <a:r>
              <a:rPr lang="fr-CA" dirty="0"/>
              <a:t>404 M$</a:t>
            </a:r>
          </a:p>
        </p:txBody>
      </p:sp>
      <p:sp>
        <p:nvSpPr>
          <p:cNvPr id="26" name="Espace réservé du texte 4">
            <a:extLst>
              <a:ext uri="{FF2B5EF4-FFF2-40B4-BE49-F238E27FC236}">
                <a16:creationId xmlns:a16="http://schemas.microsoft.com/office/drawing/2014/main" id="{97A2F1F5-8407-4F45-9520-BAC03E23614C}"/>
              </a:ext>
            </a:extLst>
          </p:cNvPr>
          <p:cNvSpPr>
            <a:spLocks noGrp="1"/>
          </p:cNvSpPr>
          <p:nvPr>
            <p:ph type="body" sz="quarter" idx="20" hasCustomPrompt="1"/>
          </p:nvPr>
        </p:nvSpPr>
        <p:spPr>
          <a:xfrm>
            <a:off x="4648210" y="2354475"/>
            <a:ext cx="1440000" cy="360000"/>
          </a:xfrm>
          <a:prstGeom prst="rect">
            <a:avLst/>
          </a:prstGeom>
        </p:spPr>
        <p:txBody>
          <a:bodyPr lIns="0" tIns="0" rIns="0" bIns="0"/>
          <a:lstStyle>
            <a:lvl1pPr marL="0" indent="0" algn="ctr">
              <a:buFontTx/>
              <a:buNone/>
              <a:defRPr baseline="0">
                <a:solidFill>
                  <a:schemeClr val="bg1"/>
                </a:solidFill>
                <a:latin typeface="Overpass" pitchFamily="2" charset="77"/>
              </a:defRPr>
            </a:lvl1pPr>
          </a:lstStyle>
          <a:p>
            <a:pPr lvl="0"/>
            <a:r>
              <a:rPr lang="fr-CA" dirty="0"/>
              <a:t>94</a:t>
            </a:r>
          </a:p>
        </p:txBody>
      </p:sp>
      <p:sp>
        <p:nvSpPr>
          <p:cNvPr id="27" name="Espace réservé du texte 4">
            <a:extLst>
              <a:ext uri="{FF2B5EF4-FFF2-40B4-BE49-F238E27FC236}">
                <a16:creationId xmlns:a16="http://schemas.microsoft.com/office/drawing/2014/main" id="{A33C845D-4382-A94F-98AA-767B7E50ED4C}"/>
              </a:ext>
            </a:extLst>
          </p:cNvPr>
          <p:cNvSpPr>
            <a:spLocks noGrp="1"/>
          </p:cNvSpPr>
          <p:nvPr>
            <p:ph type="body" sz="quarter" idx="15" hasCustomPrompt="1"/>
          </p:nvPr>
        </p:nvSpPr>
        <p:spPr>
          <a:xfrm>
            <a:off x="0" y="4003377"/>
            <a:ext cx="1440000" cy="360000"/>
          </a:xfrm>
          <a:prstGeom prst="rect">
            <a:avLst/>
          </a:prstGeom>
        </p:spPr>
        <p:txBody>
          <a:bodyPr lIns="0" tIns="0" rIns="0" bIns="0"/>
          <a:lstStyle>
            <a:lvl1pPr marL="0" indent="0" algn="ctr">
              <a:buFontTx/>
              <a:buNone/>
              <a:defRPr baseline="0">
                <a:solidFill>
                  <a:schemeClr val="bg1"/>
                </a:solidFill>
                <a:latin typeface="Overpass" pitchFamily="2" charset="77"/>
              </a:defRPr>
            </a:lvl1pPr>
          </a:lstStyle>
          <a:p>
            <a:pPr lvl="0"/>
            <a:r>
              <a:rPr lang="fr-CA" dirty="0"/>
              <a:t>850</a:t>
            </a:r>
          </a:p>
        </p:txBody>
      </p:sp>
      <p:sp>
        <p:nvSpPr>
          <p:cNvPr id="28" name="Espace réservé du texte 4">
            <a:extLst>
              <a:ext uri="{FF2B5EF4-FFF2-40B4-BE49-F238E27FC236}">
                <a16:creationId xmlns:a16="http://schemas.microsoft.com/office/drawing/2014/main" id="{EE959E8B-318B-6841-8568-D51DEBF075FE}"/>
              </a:ext>
            </a:extLst>
          </p:cNvPr>
          <p:cNvSpPr>
            <a:spLocks noGrp="1"/>
          </p:cNvSpPr>
          <p:nvPr>
            <p:ph type="body" sz="quarter" idx="21" hasCustomPrompt="1"/>
          </p:nvPr>
        </p:nvSpPr>
        <p:spPr>
          <a:xfrm>
            <a:off x="1549200" y="4003377"/>
            <a:ext cx="1440000" cy="360000"/>
          </a:xfrm>
          <a:prstGeom prst="rect">
            <a:avLst/>
          </a:prstGeom>
        </p:spPr>
        <p:txBody>
          <a:bodyPr lIns="0" tIns="0" rIns="0" bIns="0"/>
          <a:lstStyle>
            <a:lvl1pPr marL="0" indent="0" algn="ctr">
              <a:buFontTx/>
              <a:buNone/>
              <a:defRPr baseline="0">
                <a:solidFill>
                  <a:schemeClr val="bg1"/>
                </a:solidFill>
                <a:latin typeface="Overpass" pitchFamily="2" charset="77"/>
              </a:defRPr>
            </a:lvl1pPr>
          </a:lstStyle>
          <a:p>
            <a:pPr lvl="0"/>
            <a:r>
              <a:rPr lang="fr-CA" dirty="0"/>
              <a:t>40</a:t>
            </a:r>
          </a:p>
        </p:txBody>
      </p:sp>
      <p:sp>
        <p:nvSpPr>
          <p:cNvPr id="29" name="Espace réservé du texte 4">
            <a:extLst>
              <a:ext uri="{FF2B5EF4-FFF2-40B4-BE49-F238E27FC236}">
                <a16:creationId xmlns:a16="http://schemas.microsoft.com/office/drawing/2014/main" id="{1E49C2D8-FA47-8E4E-B2E9-9641A0EFF47D}"/>
              </a:ext>
            </a:extLst>
          </p:cNvPr>
          <p:cNvSpPr>
            <a:spLocks noGrp="1"/>
          </p:cNvSpPr>
          <p:nvPr>
            <p:ph type="body" sz="quarter" idx="18" hasCustomPrompt="1"/>
          </p:nvPr>
        </p:nvSpPr>
        <p:spPr>
          <a:xfrm>
            <a:off x="3098400" y="4003377"/>
            <a:ext cx="1440000" cy="360000"/>
          </a:xfrm>
          <a:prstGeom prst="rect">
            <a:avLst/>
          </a:prstGeom>
        </p:spPr>
        <p:txBody>
          <a:bodyPr lIns="0" tIns="0" rIns="0" bIns="0"/>
          <a:lstStyle>
            <a:lvl1pPr marL="0" indent="0" algn="ctr">
              <a:buFontTx/>
              <a:buNone/>
              <a:defRPr baseline="0">
                <a:solidFill>
                  <a:schemeClr val="bg1"/>
                </a:solidFill>
                <a:latin typeface="Overpass" pitchFamily="2" charset="77"/>
              </a:defRPr>
            </a:lvl1pPr>
          </a:lstStyle>
          <a:p>
            <a:pPr lvl="0"/>
            <a:r>
              <a:rPr lang="fr-CA" dirty="0"/>
              <a:t>11</a:t>
            </a:r>
          </a:p>
        </p:txBody>
      </p:sp>
      <p:sp>
        <p:nvSpPr>
          <p:cNvPr id="30" name="Espace réservé du texte 4">
            <a:extLst>
              <a:ext uri="{FF2B5EF4-FFF2-40B4-BE49-F238E27FC236}">
                <a16:creationId xmlns:a16="http://schemas.microsoft.com/office/drawing/2014/main" id="{FB764364-DE1F-BB43-BECC-31654D0BA816}"/>
              </a:ext>
            </a:extLst>
          </p:cNvPr>
          <p:cNvSpPr>
            <a:spLocks noGrp="1"/>
          </p:cNvSpPr>
          <p:nvPr>
            <p:ph type="body" sz="quarter" idx="22" hasCustomPrompt="1"/>
          </p:nvPr>
        </p:nvSpPr>
        <p:spPr>
          <a:xfrm>
            <a:off x="4647600" y="4003200"/>
            <a:ext cx="1440000" cy="360000"/>
          </a:xfrm>
          <a:prstGeom prst="rect">
            <a:avLst/>
          </a:prstGeom>
        </p:spPr>
        <p:txBody>
          <a:bodyPr lIns="0" tIns="0" rIns="0" bIns="0"/>
          <a:lstStyle>
            <a:lvl1pPr marL="0" indent="0" algn="ctr">
              <a:buFontTx/>
              <a:buNone/>
              <a:defRPr baseline="0">
                <a:solidFill>
                  <a:schemeClr val="bg1"/>
                </a:solidFill>
                <a:latin typeface="Overpass" pitchFamily="2" charset="77"/>
              </a:defRPr>
            </a:lvl1pPr>
          </a:lstStyle>
          <a:p>
            <a:pPr lvl="0"/>
            <a:r>
              <a:rPr lang="fr-CA" dirty="0"/>
              <a:t>79</a:t>
            </a:r>
          </a:p>
        </p:txBody>
      </p:sp>
      <p:sp>
        <p:nvSpPr>
          <p:cNvPr id="31" name="Espace réservé du texte 4">
            <a:extLst>
              <a:ext uri="{FF2B5EF4-FFF2-40B4-BE49-F238E27FC236}">
                <a16:creationId xmlns:a16="http://schemas.microsoft.com/office/drawing/2014/main" id="{C8AECB64-4A48-0843-A75F-48B74988B8A7}"/>
              </a:ext>
            </a:extLst>
          </p:cNvPr>
          <p:cNvSpPr>
            <a:spLocks noGrp="1"/>
          </p:cNvSpPr>
          <p:nvPr>
            <p:ph type="body" sz="quarter" idx="23" hasCustomPrompt="1"/>
          </p:nvPr>
        </p:nvSpPr>
        <p:spPr>
          <a:xfrm>
            <a:off x="0" y="1180443"/>
            <a:ext cx="1440000" cy="491323"/>
          </a:xfrm>
          <a:prstGeom prst="rect">
            <a:avLst/>
          </a:prstGeom>
        </p:spPr>
        <p:txBody>
          <a:bodyPr lIns="0" tIns="0" rIns="0" bIns="0"/>
          <a:lstStyle>
            <a:lvl1pPr marL="0" indent="0" algn="ctr">
              <a:spcBef>
                <a:spcPts val="0"/>
              </a:spcBef>
              <a:buFontTx/>
              <a:buNone/>
              <a:defRPr sz="1000" b="1" i="0" baseline="0">
                <a:solidFill>
                  <a:schemeClr val="bg1"/>
                </a:solidFill>
                <a:latin typeface="Overpass" pitchFamily="2" charset="77"/>
              </a:defRPr>
            </a:lvl1pPr>
          </a:lstStyle>
          <a:p>
            <a:pPr lvl="0"/>
            <a:r>
              <a:rPr lang="fr-CA" dirty="0"/>
              <a:t>étudiantes </a:t>
            </a:r>
            <a:br>
              <a:rPr lang="fr-CA" dirty="0"/>
            </a:br>
            <a:r>
              <a:rPr lang="fr-CA" dirty="0"/>
              <a:t>et étudiants</a:t>
            </a:r>
          </a:p>
        </p:txBody>
      </p:sp>
      <p:sp>
        <p:nvSpPr>
          <p:cNvPr id="32" name="Espace réservé du texte 4">
            <a:extLst>
              <a:ext uri="{FF2B5EF4-FFF2-40B4-BE49-F238E27FC236}">
                <a16:creationId xmlns:a16="http://schemas.microsoft.com/office/drawing/2014/main" id="{B42E8CB0-564D-CA41-946F-2B49545FDA71}"/>
              </a:ext>
            </a:extLst>
          </p:cNvPr>
          <p:cNvSpPr>
            <a:spLocks noGrp="1"/>
          </p:cNvSpPr>
          <p:nvPr>
            <p:ph type="body" sz="quarter" idx="24" hasCustomPrompt="1"/>
          </p:nvPr>
        </p:nvSpPr>
        <p:spPr>
          <a:xfrm>
            <a:off x="1549200" y="1180443"/>
            <a:ext cx="1440000" cy="491323"/>
          </a:xfrm>
          <a:prstGeom prst="rect">
            <a:avLst/>
          </a:prstGeom>
        </p:spPr>
        <p:txBody>
          <a:bodyPr lIns="0" tIns="0" rIns="0" bIns="0"/>
          <a:lstStyle>
            <a:lvl1pPr marL="0" indent="0" algn="ctr">
              <a:spcBef>
                <a:spcPts val="0"/>
              </a:spcBef>
              <a:buFontTx/>
              <a:buNone/>
              <a:defRPr sz="1000" b="1" i="0" baseline="0">
                <a:solidFill>
                  <a:schemeClr val="bg1"/>
                </a:solidFill>
                <a:latin typeface="Overpass" pitchFamily="2" charset="77"/>
              </a:defRPr>
            </a:lvl1pPr>
          </a:lstStyle>
          <a:p>
            <a:pPr lvl="0"/>
            <a:r>
              <a:rPr lang="fr-CA" dirty="0"/>
              <a:t>programmes </a:t>
            </a:r>
            <a:br>
              <a:rPr lang="fr-CA" dirty="0"/>
            </a:br>
            <a:r>
              <a:rPr lang="fr-CA" dirty="0"/>
              <a:t>d’études</a:t>
            </a:r>
          </a:p>
        </p:txBody>
      </p:sp>
      <p:sp>
        <p:nvSpPr>
          <p:cNvPr id="33" name="Espace réservé du texte 4">
            <a:extLst>
              <a:ext uri="{FF2B5EF4-FFF2-40B4-BE49-F238E27FC236}">
                <a16:creationId xmlns:a16="http://schemas.microsoft.com/office/drawing/2014/main" id="{BF381B5E-F64C-4F4E-A710-226AA86BF38A}"/>
              </a:ext>
            </a:extLst>
          </p:cNvPr>
          <p:cNvSpPr>
            <a:spLocks noGrp="1"/>
          </p:cNvSpPr>
          <p:nvPr>
            <p:ph type="body" sz="quarter" idx="25" hasCustomPrompt="1"/>
          </p:nvPr>
        </p:nvSpPr>
        <p:spPr>
          <a:xfrm>
            <a:off x="3098400" y="1180443"/>
            <a:ext cx="1440000" cy="491323"/>
          </a:xfrm>
          <a:prstGeom prst="rect">
            <a:avLst/>
          </a:prstGeom>
        </p:spPr>
        <p:txBody>
          <a:bodyPr lIns="0" tIns="0" rIns="0" bIns="0"/>
          <a:lstStyle>
            <a:lvl1pPr marL="0" indent="0" algn="ctr">
              <a:spcBef>
                <a:spcPts val="0"/>
              </a:spcBef>
              <a:buFontTx/>
              <a:buNone/>
              <a:defRPr sz="1000" b="1" i="0" baseline="0">
                <a:solidFill>
                  <a:schemeClr val="bg1"/>
                </a:solidFill>
                <a:latin typeface="Overpass" pitchFamily="2" charset="77"/>
              </a:defRPr>
            </a:lvl1pPr>
          </a:lstStyle>
          <a:p>
            <a:pPr lvl="0"/>
            <a:r>
              <a:rPr lang="fr-CA" dirty="0"/>
              <a:t>chaires d’excellence </a:t>
            </a:r>
            <a:br>
              <a:rPr lang="fr-CA" dirty="0"/>
            </a:br>
            <a:r>
              <a:rPr lang="fr-CA" dirty="0"/>
              <a:t>en recherche </a:t>
            </a:r>
            <a:br>
              <a:rPr lang="fr-CA" dirty="0"/>
            </a:br>
            <a:r>
              <a:rPr lang="fr-CA" dirty="0"/>
              <a:t>du Canada</a:t>
            </a:r>
          </a:p>
        </p:txBody>
      </p:sp>
      <p:sp>
        <p:nvSpPr>
          <p:cNvPr id="34" name="Espace réservé du texte 4">
            <a:extLst>
              <a:ext uri="{FF2B5EF4-FFF2-40B4-BE49-F238E27FC236}">
                <a16:creationId xmlns:a16="http://schemas.microsoft.com/office/drawing/2014/main" id="{BDEE5BDE-083B-2543-AD05-DFAA1386EB02}"/>
              </a:ext>
            </a:extLst>
          </p:cNvPr>
          <p:cNvSpPr>
            <a:spLocks noGrp="1"/>
          </p:cNvSpPr>
          <p:nvPr>
            <p:ph type="body" sz="quarter" idx="26" hasCustomPrompt="1"/>
          </p:nvPr>
        </p:nvSpPr>
        <p:spPr>
          <a:xfrm>
            <a:off x="4647600" y="1180443"/>
            <a:ext cx="1440000" cy="491323"/>
          </a:xfrm>
          <a:prstGeom prst="rect">
            <a:avLst/>
          </a:prstGeom>
        </p:spPr>
        <p:txBody>
          <a:bodyPr lIns="0" tIns="0" rIns="0" bIns="0"/>
          <a:lstStyle>
            <a:lvl1pPr marL="0" indent="0" algn="ctr">
              <a:spcBef>
                <a:spcPts val="0"/>
              </a:spcBef>
              <a:buFontTx/>
              <a:buNone/>
              <a:defRPr sz="1000" b="1" i="0" baseline="0">
                <a:solidFill>
                  <a:schemeClr val="bg1"/>
                </a:solidFill>
                <a:latin typeface="Overpass" pitchFamily="2" charset="77"/>
              </a:defRPr>
            </a:lvl1pPr>
          </a:lstStyle>
          <a:p>
            <a:pPr lvl="0"/>
            <a:r>
              <a:rPr lang="fr-CA" dirty="0"/>
              <a:t>départements, </a:t>
            </a:r>
            <a:br>
              <a:rPr lang="fr-CA" dirty="0"/>
            </a:br>
            <a:r>
              <a:rPr lang="fr-CA" dirty="0"/>
              <a:t>écoles et instituts</a:t>
            </a:r>
          </a:p>
        </p:txBody>
      </p:sp>
      <p:sp>
        <p:nvSpPr>
          <p:cNvPr id="35" name="Espace réservé du texte 4">
            <a:extLst>
              <a:ext uri="{FF2B5EF4-FFF2-40B4-BE49-F238E27FC236}">
                <a16:creationId xmlns:a16="http://schemas.microsoft.com/office/drawing/2014/main" id="{FDCDDC0A-6A9A-6642-A718-9865AF483D05}"/>
              </a:ext>
            </a:extLst>
          </p:cNvPr>
          <p:cNvSpPr>
            <a:spLocks noGrp="1"/>
          </p:cNvSpPr>
          <p:nvPr>
            <p:ph type="body" sz="quarter" idx="27" hasCustomPrompt="1"/>
          </p:nvPr>
        </p:nvSpPr>
        <p:spPr>
          <a:xfrm>
            <a:off x="0" y="2736654"/>
            <a:ext cx="1440000" cy="489600"/>
          </a:xfrm>
          <a:prstGeom prst="rect">
            <a:avLst/>
          </a:prstGeom>
        </p:spPr>
        <p:txBody>
          <a:bodyPr lIns="0" tIns="0" rIns="0" bIns="0"/>
          <a:lstStyle>
            <a:lvl1pPr marL="0" indent="0" algn="ctr">
              <a:spcBef>
                <a:spcPts val="0"/>
              </a:spcBef>
              <a:buFontTx/>
              <a:buNone/>
              <a:defRPr sz="1000" b="1" i="0" baseline="0">
                <a:solidFill>
                  <a:schemeClr val="bg1"/>
                </a:solidFill>
                <a:latin typeface="Overpass" pitchFamily="2" charset="77"/>
              </a:defRPr>
            </a:lvl1pPr>
          </a:lstStyle>
          <a:p>
            <a:pPr lvl="0"/>
            <a:r>
              <a:rPr lang="fr-CA" dirty="0"/>
              <a:t>facultés</a:t>
            </a:r>
          </a:p>
        </p:txBody>
      </p:sp>
      <p:sp>
        <p:nvSpPr>
          <p:cNvPr id="36" name="Espace réservé du texte 4">
            <a:extLst>
              <a:ext uri="{FF2B5EF4-FFF2-40B4-BE49-F238E27FC236}">
                <a16:creationId xmlns:a16="http://schemas.microsoft.com/office/drawing/2014/main" id="{DB6BBB38-18E1-C24D-AB4A-CC8383C31EB4}"/>
              </a:ext>
            </a:extLst>
          </p:cNvPr>
          <p:cNvSpPr>
            <a:spLocks noGrp="1"/>
          </p:cNvSpPr>
          <p:nvPr>
            <p:ph type="body" sz="quarter" idx="28" hasCustomPrompt="1"/>
          </p:nvPr>
        </p:nvSpPr>
        <p:spPr>
          <a:xfrm>
            <a:off x="1549403" y="2736654"/>
            <a:ext cx="1440000" cy="489600"/>
          </a:xfrm>
          <a:prstGeom prst="rect">
            <a:avLst/>
          </a:prstGeom>
        </p:spPr>
        <p:txBody>
          <a:bodyPr lIns="0" tIns="0" rIns="0" bIns="0"/>
          <a:lstStyle>
            <a:lvl1pPr marL="0" indent="0" algn="ctr">
              <a:spcBef>
                <a:spcPts val="0"/>
              </a:spcBef>
              <a:buFontTx/>
              <a:buNone/>
              <a:defRPr sz="1000" b="1" i="0" baseline="0">
                <a:solidFill>
                  <a:schemeClr val="bg1"/>
                </a:solidFill>
                <a:latin typeface="Overpass" pitchFamily="2" charset="77"/>
              </a:defRPr>
            </a:lvl1pPr>
          </a:lstStyle>
          <a:p>
            <a:pPr lvl="0"/>
            <a:r>
              <a:rPr lang="fr-CA" dirty="0"/>
              <a:t>professeures</a:t>
            </a:r>
            <a:br>
              <a:rPr lang="fr-CA" dirty="0"/>
            </a:br>
            <a:r>
              <a:rPr lang="fr-CA" dirty="0"/>
              <a:t>et professeurs</a:t>
            </a:r>
          </a:p>
        </p:txBody>
      </p:sp>
      <p:sp>
        <p:nvSpPr>
          <p:cNvPr id="37" name="Espace réservé du texte 4">
            <a:extLst>
              <a:ext uri="{FF2B5EF4-FFF2-40B4-BE49-F238E27FC236}">
                <a16:creationId xmlns:a16="http://schemas.microsoft.com/office/drawing/2014/main" id="{D970C270-B33F-F64B-9B9B-DBC2509E54A6}"/>
              </a:ext>
            </a:extLst>
          </p:cNvPr>
          <p:cNvSpPr>
            <a:spLocks noGrp="1"/>
          </p:cNvSpPr>
          <p:nvPr>
            <p:ph type="body" sz="quarter" idx="29" hasCustomPrompt="1"/>
          </p:nvPr>
        </p:nvSpPr>
        <p:spPr>
          <a:xfrm>
            <a:off x="3098806" y="2736654"/>
            <a:ext cx="1440000" cy="489600"/>
          </a:xfrm>
          <a:prstGeom prst="rect">
            <a:avLst/>
          </a:prstGeom>
        </p:spPr>
        <p:txBody>
          <a:bodyPr lIns="0" tIns="0" rIns="0" bIns="0"/>
          <a:lstStyle>
            <a:lvl1pPr marL="0" indent="0" algn="ctr">
              <a:spcBef>
                <a:spcPts val="0"/>
              </a:spcBef>
              <a:buFontTx/>
              <a:buNone/>
              <a:defRPr sz="1000" b="1" i="0" baseline="0">
                <a:solidFill>
                  <a:schemeClr val="bg1"/>
                </a:solidFill>
                <a:latin typeface="Overpass" pitchFamily="2" charset="77"/>
              </a:defRPr>
            </a:lvl1pPr>
          </a:lstStyle>
          <a:p>
            <a:pPr lvl="0"/>
            <a:r>
              <a:rPr lang="fr-CA" dirty="0"/>
              <a:t>en fonds</a:t>
            </a:r>
            <a:br>
              <a:rPr lang="fr-CA" dirty="0"/>
            </a:br>
            <a:r>
              <a:rPr lang="fr-CA" dirty="0"/>
              <a:t>de recherche</a:t>
            </a:r>
          </a:p>
        </p:txBody>
      </p:sp>
      <p:sp>
        <p:nvSpPr>
          <p:cNvPr id="38" name="Espace réservé du texte 4">
            <a:extLst>
              <a:ext uri="{FF2B5EF4-FFF2-40B4-BE49-F238E27FC236}">
                <a16:creationId xmlns:a16="http://schemas.microsoft.com/office/drawing/2014/main" id="{A17C34B9-785C-684E-992A-7E7C3C083299}"/>
              </a:ext>
            </a:extLst>
          </p:cNvPr>
          <p:cNvSpPr>
            <a:spLocks noGrp="1"/>
          </p:cNvSpPr>
          <p:nvPr>
            <p:ph type="body" sz="quarter" idx="30" hasCustomPrompt="1"/>
          </p:nvPr>
        </p:nvSpPr>
        <p:spPr>
          <a:xfrm>
            <a:off x="4648210" y="2736654"/>
            <a:ext cx="1440000" cy="489600"/>
          </a:xfrm>
          <a:prstGeom prst="rect">
            <a:avLst/>
          </a:prstGeom>
        </p:spPr>
        <p:txBody>
          <a:bodyPr lIns="0" tIns="0" rIns="0" bIns="0"/>
          <a:lstStyle>
            <a:lvl1pPr marL="0" indent="0" algn="ctr">
              <a:spcBef>
                <a:spcPts val="0"/>
              </a:spcBef>
              <a:buFontTx/>
              <a:buNone/>
              <a:defRPr sz="1000" b="1" i="0" baseline="0">
                <a:solidFill>
                  <a:schemeClr val="bg1"/>
                </a:solidFill>
                <a:latin typeface="Overpass" pitchFamily="2" charset="77"/>
              </a:defRPr>
            </a:lvl1pPr>
          </a:lstStyle>
          <a:p>
            <a:pPr lvl="0"/>
            <a:r>
              <a:rPr lang="fr-CA" dirty="0"/>
              <a:t>chaires de</a:t>
            </a:r>
            <a:br>
              <a:rPr lang="fr-CA" dirty="0"/>
            </a:br>
            <a:r>
              <a:rPr lang="fr-CA" dirty="0"/>
              <a:t>recherche</a:t>
            </a:r>
            <a:br>
              <a:rPr lang="fr-CA" dirty="0"/>
            </a:br>
            <a:r>
              <a:rPr lang="fr-CA" dirty="0"/>
              <a:t>du Canada</a:t>
            </a:r>
          </a:p>
        </p:txBody>
      </p:sp>
      <p:sp>
        <p:nvSpPr>
          <p:cNvPr id="39" name="Espace réservé du texte 4">
            <a:extLst>
              <a:ext uri="{FF2B5EF4-FFF2-40B4-BE49-F238E27FC236}">
                <a16:creationId xmlns:a16="http://schemas.microsoft.com/office/drawing/2014/main" id="{725654D6-04D7-2B4B-8B4A-6EE4BCCE20C7}"/>
              </a:ext>
            </a:extLst>
          </p:cNvPr>
          <p:cNvSpPr>
            <a:spLocks noGrp="1"/>
          </p:cNvSpPr>
          <p:nvPr>
            <p:ph type="body" sz="quarter" idx="31" hasCustomPrompt="1"/>
          </p:nvPr>
        </p:nvSpPr>
        <p:spPr>
          <a:xfrm>
            <a:off x="0" y="4385866"/>
            <a:ext cx="1440000" cy="489600"/>
          </a:xfrm>
          <a:prstGeom prst="rect">
            <a:avLst/>
          </a:prstGeom>
        </p:spPr>
        <p:txBody>
          <a:bodyPr lIns="0" tIns="0" rIns="0" bIns="0" anchor="t" anchorCtr="0"/>
          <a:lstStyle>
            <a:lvl1pPr marL="0" indent="0" algn="ctr">
              <a:spcBef>
                <a:spcPts val="0"/>
              </a:spcBef>
              <a:buFontTx/>
              <a:buNone/>
              <a:defRPr sz="1000" b="1" i="0" baseline="0">
                <a:solidFill>
                  <a:schemeClr val="bg1"/>
                </a:solidFill>
                <a:latin typeface="Overpass" pitchFamily="2" charset="77"/>
              </a:defRPr>
            </a:lvl1pPr>
          </a:lstStyle>
          <a:p>
            <a:pPr lvl="0"/>
            <a:r>
              <a:rPr lang="fr-CA" dirty="0"/>
              <a:t>ententes de </a:t>
            </a:r>
            <a:br>
              <a:rPr lang="fr-CA" dirty="0"/>
            </a:br>
            <a:r>
              <a:rPr lang="fr-CA" dirty="0"/>
              <a:t>partenariat</a:t>
            </a:r>
          </a:p>
        </p:txBody>
      </p:sp>
      <p:sp>
        <p:nvSpPr>
          <p:cNvPr id="40" name="Espace réservé du texte 4">
            <a:extLst>
              <a:ext uri="{FF2B5EF4-FFF2-40B4-BE49-F238E27FC236}">
                <a16:creationId xmlns:a16="http://schemas.microsoft.com/office/drawing/2014/main" id="{48A8093D-B7B5-5E41-9CBC-B505082DF7A6}"/>
              </a:ext>
            </a:extLst>
          </p:cNvPr>
          <p:cNvSpPr>
            <a:spLocks noGrp="1"/>
          </p:cNvSpPr>
          <p:nvPr>
            <p:ph type="body" sz="quarter" idx="32" hasCustomPrompt="1"/>
          </p:nvPr>
        </p:nvSpPr>
        <p:spPr>
          <a:xfrm>
            <a:off x="1549403" y="4385866"/>
            <a:ext cx="1440000" cy="489600"/>
          </a:xfrm>
          <a:prstGeom prst="rect">
            <a:avLst/>
          </a:prstGeom>
        </p:spPr>
        <p:txBody>
          <a:bodyPr lIns="0" tIns="0" rIns="0" bIns="0" anchor="t" anchorCtr="0"/>
          <a:lstStyle>
            <a:lvl1pPr marL="0" indent="0" algn="ctr">
              <a:spcBef>
                <a:spcPts val="0"/>
              </a:spcBef>
              <a:buFontTx/>
              <a:buNone/>
              <a:defRPr sz="1000" b="1" i="0" baseline="0">
                <a:solidFill>
                  <a:schemeClr val="bg1"/>
                </a:solidFill>
                <a:latin typeface="Overpass" pitchFamily="2" charset="77"/>
              </a:defRPr>
            </a:lvl1pPr>
          </a:lstStyle>
          <a:p>
            <a:pPr lvl="0"/>
            <a:r>
              <a:rPr lang="fr-CA" dirty="0"/>
              <a:t>centres de recherches reconnus par le </a:t>
            </a:r>
            <a:br>
              <a:rPr lang="fr-CA" dirty="0"/>
            </a:br>
            <a:r>
              <a:rPr lang="fr-CA" dirty="0"/>
              <a:t>Conseil universitaire</a:t>
            </a:r>
          </a:p>
        </p:txBody>
      </p:sp>
      <p:sp>
        <p:nvSpPr>
          <p:cNvPr id="41" name="Espace réservé du texte 4">
            <a:extLst>
              <a:ext uri="{FF2B5EF4-FFF2-40B4-BE49-F238E27FC236}">
                <a16:creationId xmlns:a16="http://schemas.microsoft.com/office/drawing/2014/main" id="{FB8640DE-BCB3-764A-B952-21E8738B32C3}"/>
              </a:ext>
            </a:extLst>
          </p:cNvPr>
          <p:cNvSpPr>
            <a:spLocks noGrp="1"/>
          </p:cNvSpPr>
          <p:nvPr>
            <p:ph type="body" sz="quarter" idx="33" hasCustomPrompt="1"/>
          </p:nvPr>
        </p:nvSpPr>
        <p:spPr>
          <a:xfrm>
            <a:off x="3098806" y="4385866"/>
            <a:ext cx="1440000" cy="489600"/>
          </a:xfrm>
          <a:prstGeom prst="rect">
            <a:avLst/>
          </a:prstGeom>
        </p:spPr>
        <p:txBody>
          <a:bodyPr lIns="0" tIns="0" rIns="0" bIns="0" anchor="t" anchorCtr="0"/>
          <a:lstStyle>
            <a:lvl1pPr marL="0" indent="0" algn="ctr">
              <a:spcBef>
                <a:spcPts val="0"/>
              </a:spcBef>
              <a:buFontTx/>
              <a:buNone/>
              <a:defRPr sz="1000" b="1" i="0" baseline="0">
                <a:solidFill>
                  <a:schemeClr val="bg1"/>
                </a:solidFill>
                <a:latin typeface="Overpass" pitchFamily="2" charset="77"/>
              </a:defRPr>
            </a:lvl1pPr>
          </a:lstStyle>
          <a:p>
            <a:pPr lvl="0"/>
            <a:r>
              <a:rPr lang="fr-CA" dirty="0"/>
              <a:t>instituts interdisciplinaires</a:t>
            </a:r>
          </a:p>
        </p:txBody>
      </p:sp>
      <p:sp>
        <p:nvSpPr>
          <p:cNvPr id="42" name="Espace réservé du texte 4">
            <a:extLst>
              <a:ext uri="{FF2B5EF4-FFF2-40B4-BE49-F238E27FC236}">
                <a16:creationId xmlns:a16="http://schemas.microsoft.com/office/drawing/2014/main" id="{5AE6DB13-3CD1-744D-926D-D926C1EA6AFE}"/>
              </a:ext>
            </a:extLst>
          </p:cNvPr>
          <p:cNvSpPr>
            <a:spLocks noGrp="1"/>
          </p:cNvSpPr>
          <p:nvPr>
            <p:ph type="body" sz="quarter" idx="34" hasCustomPrompt="1"/>
          </p:nvPr>
        </p:nvSpPr>
        <p:spPr>
          <a:xfrm>
            <a:off x="4648210" y="4385866"/>
            <a:ext cx="1440000" cy="489600"/>
          </a:xfrm>
          <a:prstGeom prst="rect">
            <a:avLst/>
          </a:prstGeom>
        </p:spPr>
        <p:txBody>
          <a:bodyPr lIns="0" tIns="0" rIns="0" bIns="0" anchor="t" anchorCtr="0"/>
          <a:lstStyle>
            <a:lvl1pPr marL="0" indent="0" algn="ctr">
              <a:spcBef>
                <a:spcPts val="0"/>
              </a:spcBef>
              <a:buFontTx/>
              <a:buNone/>
              <a:defRPr sz="1000" b="1" i="0" baseline="0">
                <a:solidFill>
                  <a:schemeClr val="bg1"/>
                </a:solidFill>
                <a:latin typeface="Overpass" pitchFamily="2" charset="77"/>
              </a:defRPr>
            </a:lvl1pPr>
          </a:lstStyle>
          <a:p>
            <a:pPr lvl="0"/>
            <a:r>
              <a:rPr lang="fr-CA" dirty="0"/>
              <a:t>chaires de</a:t>
            </a:r>
            <a:br>
              <a:rPr lang="fr-CA" dirty="0"/>
            </a:br>
            <a:r>
              <a:rPr lang="fr-CA" dirty="0"/>
              <a:t>recherche</a:t>
            </a:r>
            <a:br>
              <a:rPr lang="fr-CA" dirty="0"/>
            </a:br>
            <a:r>
              <a:rPr lang="fr-CA" dirty="0"/>
              <a:t>en partenariat</a:t>
            </a:r>
          </a:p>
        </p:txBody>
      </p:sp>
      <p:sp>
        <p:nvSpPr>
          <p:cNvPr id="43" name="Espace réservé du texte 6">
            <a:extLst>
              <a:ext uri="{FF2B5EF4-FFF2-40B4-BE49-F238E27FC236}">
                <a16:creationId xmlns:a16="http://schemas.microsoft.com/office/drawing/2014/main" id="{11464874-F3BA-AA43-9559-3A87C73E2323}"/>
              </a:ext>
            </a:extLst>
          </p:cNvPr>
          <p:cNvSpPr>
            <a:spLocks noGrp="1"/>
          </p:cNvSpPr>
          <p:nvPr>
            <p:ph type="body" sz="quarter" idx="35" hasCustomPrompt="1"/>
          </p:nvPr>
        </p:nvSpPr>
        <p:spPr>
          <a:xfrm>
            <a:off x="6375601" y="3437834"/>
            <a:ext cx="2545978" cy="257213"/>
          </a:xfrm>
          <a:prstGeom prst="rect">
            <a:avLst/>
          </a:prstGeom>
        </p:spPr>
        <p:txBody>
          <a:bodyPr lIns="0" tIns="0" rIns="0" bIns="0"/>
          <a:lstStyle>
            <a:lvl1pPr marL="0" indent="0">
              <a:buNone/>
              <a:defRPr sz="1200" b="0" i="0">
                <a:solidFill>
                  <a:schemeClr val="accent6"/>
                </a:solidFill>
                <a:latin typeface="Overpass Light" pitchFamily="2" charset="77"/>
              </a:defRPr>
            </a:lvl1pPr>
            <a:lvl2pPr marL="457200" indent="0">
              <a:buNone/>
              <a:defRPr sz="1600" b="0" i="0">
                <a:solidFill>
                  <a:schemeClr val="tx1">
                    <a:lumMod val="75000"/>
                    <a:lumOff val="25000"/>
                  </a:schemeClr>
                </a:solidFill>
                <a:latin typeface="Overpass Light" pitchFamily="2" charset="77"/>
              </a:defRPr>
            </a:lvl2pPr>
            <a:lvl3pPr marL="914400" indent="0">
              <a:buNone/>
              <a:defRPr sz="1600" b="0" i="0">
                <a:solidFill>
                  <a:schemeClr val="tx1">
                    <a:lumMod val="75000"/>
                    <a:lumOff val="25000"/>
                  </a:schemeClr>
                </a:solidFill>
                <a:latin typeface="Overpass Light" pitchFamily="2" charset="77"/>
              </a:defRPr>
            </a:lvl3pPr>
            <a:lvl4pPr marL="1371600" indent="0">
              <a:buNone/>
              <a:defRPr sz="1600" b="0" i="0">
                <a:solidFill>
                  <a:schemeClr val="tx1">
                    <a:lumMod val="75000"/>
                    <a:lumOff val="25000"/>
                  </a:schemeClr>
                </a:solidFill>
                <a:latin typeface="Overpass Light" pitchFamily="2" charset="77"/>
              </a:defRPr>
            </a:lvl4pPr>
            <a:lvl5pPr marL="1828800" indent="0">
              <a:buNone/>
              <a:defRPr sz="1600" b="0" i="0">
                <a:solidFill>
                  <a:schemeClr val="tx1">
                    <a:lumMod val="75000"/>
                    <a:lumOff val="25000"/>
                  </a:schemeClr>
                </a:solidFill>
                <a:latin typeface="Overpass Light" pitchFamily="2" charset="77"/>
              </a:defRPr>
            </a:lvl5pPr>
          </a:lstStyle>
          <a:p>
            <a:pPr lvl="0"/>
            <a:r>
              <a:rPr lang="fr-CA" dirty="0"/>
              <a:t>Dernière mise à jour: janvier 2020</a:t>
            </a:r>
            <a:endParaRPr lang="fr-FR" dirty="0"/>
          </a:p>
        </p:txBody>
      </p:sp>
      <p:pic>
        <p:nvPicPr>
          <p:cNvPr id="44" name="Image 43">
            <a:extLst>
              <a:ext uri="{FF2B5EF4-FFF2-40B4-BE49-F238E27FC236}">
                <a16:creationId xmlns:a16="http://schemas.microsoft.com/office/drawing/2014/main" id="{BBD30087-BE38-1049-8CC1-441BF3AE53FE}"/>
              </a:ext>
            </a:extLst>
          </p:cNvPr>
          <p:cNvPicPr>
            <a:picLocks noChangeAspect="1"/>
          </p:cNvPicPr>
          <p:nvPr userDrawn="1"/>
        </p:nvPicPr>
        <p:blipFill>
          <a:blip r:embed="rId14"/>
          <a:stretch>
            <a:fillRect/>
          </a:stretch>
        </p:blipFill>
        <p:spPr>
          <a:xfrm>
            <a:off x="7853664" y="4550568"/>
            <a:ext cx="1023854" cy="421024"/>
          </a:xfrm>
          <a:prstGeom prst="rect">
            <a:avLst/>
          </a:prstGeom>
        </p:spPr>
      </p:pic>
    </p:spTree>
    <p:extLst>
      <p:ext uri="{BB962C8B-B14F-4D97-AF65-F5344CB8AC3E}">
        <p14:creationId xmlns:p14="http://schemas.microsoft.com/office/powerpoint/2010/main" val="24560512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itation">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A201178-40BC-4546-B76F-053892D5601A}"/>
              </a:ext>
            </a:extLst>
          </p:cNvPr>
          <p:cNvSpPr>
            <a:spLocks noGrp="1"/>
          </p:cNvSpPr>
          <p:nvPr>
            <p:ph type="subTitle" idx="1" hasCustomPrompt="1"/>
          </p:nvPr>
        </p:nvSpPr>
        <p:spPr>
          <a:xfrm>
            <a:off x="1416269" y="1713554"/>
            <a:ext cx="6858000" cy="1513121"/>
          </a:xfrm>
          <a:prstGeom prst="rect">
            <a:avLst/>
          </a:prstGeom>
        </p:spPr>
        <p:txBody>
          <a:bodyPr lIns="0" tIns="0" rIns="0" bIns="0"/>
          <a:lstStyle>
            <a:lvl1pPr marL="0" indent="0" algn="l">
              <a:buNone/>
              <a:defRPr sz="3200" baseline="0">
                <a:solidFill>
                  <a:schemeClr val="bg1"/>
                </a:solidFill>
                <a:latin typeface="Overpass"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CA" dirty="0"/>
              <a:t>Cette page est optionnelle et vous est fournie si vous souhaitez mettre en valeur une citation importante. »</a:t>
            </a:r>
            <a:endParaRPr lang="en-US" dirty="0"/>
          </a:p>
        </p:txBody>
      </p:sp>
      <p:sp>
        <p:nvSpPr>
          <p:cNvPr id="7" name="Espace réservé du texte 6">
            <a:extLst>
              <a:ext uri="{FF2B5EF4-FFF2-40B4-BE49-F238E27FC236}">
                <a16:creationId xmlns:a16="http://schemas.microsoft.com/office/drawing/2014/main" id="{D5262DF0-28CE-AA47-AD3D-50B7D825911D}"/>
              </a:ext>
            </a:extLst>
          </p:cNvPr>
          <p:cNvSpPr>
            <a:spLocks noGrp="1"/>
          </p:cNvSpPr>
          <p:nvPr>
            <p:ph type="body" sz="quarter" idx="10" hasCustomPrompt="1"/>
          </p:nvPr>
        </p:nvSpPr>
        <p:spPr>
          <a:xfrm>
            <a:off x="1416269" y="3563008"/>
            <a:ext cx="6858000" cy="336330"/>
          </a:xfrm>
          <a:prstGeom prst="rect">
            <a:avLst/>
          </a:prstGeom>
        </p:spPr>
        <p:txBody>
          <a:bodyPr lIns="0" tIns="0" rIns="0"/>
          <a:lstStyle>
            <a:lvl1pPr marL="0" indent="0">
              <a:buFontTx/>
              <a:buNone/>
              <a:defRPr sz="1400" baseline="0">
                <a:solidFill>
                  <a:schemeClr val="bg1"/>
                </a:solidFill>
                <a:latin typeface="Overpass" pitchFamily="2" charset="77"/>
              </a:defRPr>
            </a:lvl1pPr>
          </a:lstStyle>
          <a:p>
            <a:pPr lvl="0"/>
            <a:r>
              <a:rPr lang="fr-CA" dirty="0"/>
              <a:t>Nom de l’auteur</a:t>
            </a:r>
            <a:endParaRPr lang="fr-FR" dirty="0"/>
          </a:p>
        </p:txBody>
      </p:sp>
      <p:sp>
        <p:nvSpPr>
          <p:cNvPr id="8" name="Espace réservé du texte 6">
            <a:extLst>
              <a:ext uri="{FF2B5EF4-FFF2-40B4-BE49-F238E27FC236}">
                <a16:creationId xmlns:a16="http://schemas.microsoft.com/office/drawing/2014/main" id="{5BF68F5D-43BD-5340-A200-033131F3B542}"/>
              </a:ext>
            </a:extLst>
          </p:cNvPr>
          <p:cNvSpPr>
            <a:spLocks noGrp="1"/>
          </p:cNvSpPr>
          <p:nvPr>
            <p:ph type="body" sz="quarter" idx="11" hasCustomPrompt="1"/>
          </p:nvPr>
        </p:nvSpPr>
        <p:spPr>
          <a:xfrm>
            <a:off x="668719" y="1713554"/>
            <a:ext cx="570186" cy="672662"/>
          </a:xfrm>
          <a:prstGeom prst="rect">
            <a:avLst/>
          </a:prstGeom>
        </p:spPr>
        <p:txBody>
          <a:bodyPr lIns="0" tIns="0" rIns="0"/>
          <a:lstStyle>
            <a:lvl1pPr marL="0" indent="0" algn="r">
              <a:spcBef>
                <a:spcPts val="0"/>
              </a:spcBef>
              <a:buFontTx/>
              <a:buNone/>
              <a:defRPr sz="3200" baseline="0">
                <a:solidFill>
                  <a:schemeClr val="bg1"/>
                </a:solidFill>
                <a:latin typeface="Overpass" pitchFamily="2" charset="77"/>
              </a:defRPr>
            </a:lvl1pPr>
          </a:lstStyle>
          <a:p>
            <a:r>
              <a:rPr lang="fr-CA" sz="1400" dirty="0"/>
              <a:t>«</a:t>
            </a:r>
            <a:endParaRPr lang="fr-FR" sz="1400" baseline="0" dirty="0">
              <a:solidFill>
                <a:schemeClr val="bg1"/>
              </a:solidFill>
              <a:latin typeface="Overpass" pitchFamily="2" charset="77"/>
            </a:endParaRPr>
          </a:p>
        </p:txBody>
      </p:sp>
    </p:spTree>
    <p:extLst>
      <p:ext uri="{BB962C8B-B14F-4D97-AF65-F5344CB8AC3E}">
        <p14:creationId xmlns:p14="http://schemas.microsoft.com/office/powerpoint/2010/main" val="2131467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idéo">
    <p:bg>
      <p:bgPr>
        <a:solidFill>
          <a:schemeClr val="accent6"/>
        </a:solidFill>
        <a:effectLst/>
      </p:bgPr>
    </p:bg>
    <p:spTree>
      <p:nvGrpSpPr>
        <p:cNvPr id="1" name=""/>
        <p:cNvGrpSpPr/>
        <p:nvPr/>
      </p:nvGrpSpPr>
      <p:grpSpPr>
        <a:xfrm>
          <a:off x="0" y="0"/>
          <a:ext cx="0" cy="0"/>
          <a:chOff x="0" y="0"/>
          <a:chExt cx="0" cy="0"/>
        </a:xfrm>
      </p:grpSpPr>
      <p:sp>
        <p:nvSpPr>
          <p:cNvPr id="8" name="Espace réservé de l'élément multimédia 7">
            <a:extLst>
              <a:ext uri="{FF2B5EF4-FFF2-40B4-BE49-F238E27FC236}">
                <a16:creationId xmlns:a16="http://schemas.microsoft.com/office/drawing/2014/main" id="{402A2E66-1F0D-764B-944C-6ABE265D8B1F}"/>
              </a:ext>
            </a:extLst>
          </p:cNvPr>
          <p:cNvSpPr>
            <a:spLocks noGrp="1"/>
          </p:cNvSpPr>
          <p:nvPr>
            <p:ph type="media" sz="quarter" idx="10"/>
          </p:nvPr>
        </p:nvSpPr>
        <p:spPr>
          <a:xfrm>
            <a:off x="0" y="0"/>
            <a:ext cx="9144000" cy="5143500"/>
          </a:xfrm>
          <a:prstGeom prst="rect">
            <a:avLst/>
          </a:prstGeom>
        </p:spPr>
        <p:txBody>
          <a:bodyPr anchor="ctr" anchorCtr="0"/>
          <a:lstStyle>
            <a:lvl1pPr marL="0" indent="0" algn="ctr">
              <a:buFontTx/>
              <a:buNone/>
              <a:defRPr sz="1200" baseline="0">
                <a:solidFill>
                  <a:schemeClr val="bg1"/>
                </a:solidFill>
                <a:latin typeface="Overpass" pitchFamily="2" charset="77"/>
              </a:defRPr>
            </a:lvl1pPr>
          </a:lstStyle>
          <a:p>
            <a:endParaRPr lang="fr-FR" dirty="0"/>
          </a:p>
        </p:txBody>
      </p:sp>
    </p:spTree>
    <p:extLst>
      <p:ext uri="{BB962C8B-B14F-4D97-AF65-F5344CB8AC3E}">
        <p14:creationId xmlns:p14="http://schemas.microsoft.com/office/powerpoint/2010/main" val="31564226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ôture - fond rou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73973F-954E-2A4D-A77D-721309C0749F}"/>
              </a:ext>
            </a:extLst>
          </p:cNvPr>
          <p:cNvSpPr/>
          <p:nvPr userDrawn="1"/>
        </p:nvSpPr>
        <p:spPr>
          <a:xfrm>
            <a:off x="0" y="1"/>
            <a:ext cx="9144000" cy="41957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Subtitle 2">
            <a:extLst>
              <a:ext uri="{FF2B5EF4-FFF2-40B4-BE49-F238E27FC236}">
                <a16:creationId xmlns:a16="http://schemas.microsoft.com/office/drawing/2014/main" id="{6882CD76-590E-2A4D-AD60-91EACAA46C6D}"/>
              </a:ext>
            </a:extLst>
          </p:cNvPr>
          <p:cNvSpPr>
            <a:spLocks noGrp="1"/>
          </p:cNvSpPr>
          <p:nvPr>
            <p:ph type="subTitle" idx="1" hasCustomPrompt="1"/>
          </p:nvPr>
        </p:nvSpPr>
        <p:spPr>
          <a:xfrm>
            <a:off x="1142999" y="1322627"/>
            <a:ext cx="5551714" cy="1882310"/>
          </a:xfrm>
          <a:prstGeom prst="rect">
            <a:avLst/>
          </a:prstGeom>
        </p:spPr>
        <p:txBody>
          <a:bodyPr lIns="0" tIns="0" rIns="0" bIns="0" anchor="b" anchorCtr="0"/>
          <a:lstStyle>
            <a:lvl1pPr marL="0" indent="0" algn="l">
              <a:buNone/>
              <a:defRPr sz="7000" b="1" baseline="0">
                <a:solidFill>
                  <a:schemeClr val="bg1"/>
                </a:solidFill>
                <a:latin typeface="Overpass"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CA" dirty="0"/>
              <a:t>Merci</a:t>
            </a:r>
            <a:endParaRPr lang="en-US" dirty="0"/>
          </a:p>
        </p:txBody>
      </p:sp>
      <p:cxnSp>
        <p:nvCxnSpPr>
          <p:cNvPr id="5" name="Connecteur droit 4">
            <a:extLst>
              <a:ext uri="{FF2B5EF4-FFF2-40B4-BE49-F238E27FC236}">
                <a16:creationId xmlns:a16="http://schemas.microsoft.com/office/drawing/2014/main" id="{6C1DA9AF-C97C-B64D-8CBD-521E1ABE3163}"/>
              </a:ext>
            </a:extLst>
          </p:cNvPr>
          <p:cNvCxnSpPr>
            <a:cxnSpLocks/>
          </p:cNvCxnSpPr>
          <p:nvPr userDrawn="1"/>
        </p:nvCxnSpPr>
        <p:spPr>
          <a:xfrm>
            <a:off x="1143000" y="3287493"/>
            <a:ext cx="939800"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Espace réservé du texte 2">
            <a:extLst>
              <a:ext uri="{FF2B5EF4-FFF2-40B4-BE49-F238E27FC236}">
                <a16:creationId xmlns:a16="http://schemas.microsoft.com/office/drawing/2014/main" id="{3F082A54-FB60-3E4B-A93F-51C6479D5FC8}"/>
              </a:ext>
            </a:extLst>
          </p:cNvPr>
          <p:cNvSpPr>
            <a:spLocks noGrp="1"/>
          </p:cNvSpPr>
          <p:nvPr>
            <p:ph type="body" sz="quarter" idx="11" hasCustomPrompt="1"/>
          </p:nvPr>
        </p:nvSpPr>
        <p:spPr>
          <a:xfrm>
            <a:off x="1142999" y="3345861"/>
            <a:ext cx="5551713" cy="404801"/>
          </a:xfrm>
          <a:prstGeom prst="rect">
            <a:avLst/>
          </a:prstGeom>
        </p:spPr>
        <p:txBody>
          <a:bodyPr lIns="0" tIns="0" rIns="0" bIns="0" anchor="b" anchorCtr="0"/>
          <a:lstStyle>
            <a:lvl1pPr marL="0" indent="0">
              <a:lnSpc>
                <a:spcPct val="100000"/>
              </a:lnSpc>
              <a:spcBef>
                <a:spcPts val="0"/>
              </a:spcBef>
              <a:buFontTx/>
              <a:buNone/>
              <a:defRPr sz="1200" b="1" baseline="0">
                <a:solidFill>
                  <a:schemeClr val="bg1"/>
                </a:solidFill>
                <a:latin typeface="Overpass" pitchFamily="2" charset="77"/>
              </a:defRPr>
            </a:lvl1pPr>
          </a:lstStyle>
          <a:p>
            <a:pPr lvl="0"/>
            <a:r>
              <a:rPr lang="fr-CA" dirty="0"/>
              <a:t>Nom de votre unité / Université Laval</a:t>
            </a:r>
          </a:p>
        </p:txBody>
      </p:sp>
      <p:sp>
        <p:nvSpPr>
          <p:cNvPr id="9" name="Espace réservé du texte 2">
            <a:extLst>
              <a:ext uri="{FF2B5EF4-FFF2-40B4-BE49-F238E27FC236}">
                <a16:creationId xmlns:a16="http://schemas.microsoft.com/office/drawing/2014/main" id="{16B72415-8D12-434F-90C6-E9C12B0D9BC0}"/>
              </a:ext>
            </a:extLst>
          </p:cNvPr>
          <p:cNvSpPr>
            <a:spLocks noGrp="1"/>
          </p:cNvSpPr>
          <p:nvPr>
            <p:ph type="body" sz="quarter" idx="12" hasCustomPrompt="1"/>
          </p:nvPr>
        </p:nvSpPr>
        <p:spPr>
          <a:xfrm>
            <a:off x="1143000" y="3784783"/>
            <a:ext cx="5551712" cy="318866"/>
          </a:xfrm>
          <a:prstGeom prst="rect">
            <a:avLst/>
          </a:prstGeom>
        </p:spPr>
        <p:txBody>
          <a:bodyPr lIns="0" tIns="0" rIns="0" bIns="0" anchor="t" anchorCtr="0"/>
          <a:lstStyle>
            <a:lvl1pPr marL="0" indent="0">
              <a:lnSpc>
                <a:spcPct val="100000"/>
              </a:lnSpc>
              <a:spcBef>
                <a:spcPts val="0"/>
              </a:spcBef>
              <a:buFontTx/>
              <a:buNone/>
              <a:defRPr sz="1200" baseline="0">
                <a:solidFill>
                  <a:schemeClr val="bg1"/>
                </a:solidFill>
                <a:latin typeface="Overpass" pitchFamily="2" charset="77"/>
              </a:defRPr>
            </a:lvl1pPr>
          </a:lstStyle>
          <a:p>
            <a:pPr lvl="0"/>
            <a:r>
              <a:rPr lang="fr-CA" dirty="0" err="1"/>
              <a:t>ulaval.ca</a:t>
            </a:r>
            <a:endParaRPr lang="fr-FR" dirty="0"/>
          </a:p>
        </p:txBody>
      </p:sp>
    </p:spTree>
    <p:extLst>
      <p:ext uri="{BB962C8B-B14F-4D97-AF65-F5344CB8AC3E}">
        <p14:creationId xmlns:p14="http://schemas.microsoft.com/office/powerpoint/2010/main" val="40293822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ôture - fond gri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93DEE9-8202-404A-A9DA-46F2E5237541}"/>
              </a:ext>
            </a:extLst>
          </p:cNvPr>
          <p:cNvSpPr/>
          <p:nvPr userDrawn="1"/>
        </p:nvSpPr>
        <p:spPr>
          <a:xfrm>
            <a:off x="0" y="1"/>
            <a:ext cx="9144000" cy="41957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Subtitle 2">
            <a:extLst>
              <a:ext uri="{FF2B5EF4-FFF2-40B4-BE49-F238E27FC236}">
                <a16:creationId xmlns:a16="http://schemas.microsoft.com/office/drawing/2014/main" id="{0C17D73C-3F4A-7C4D-B5C2-5D86392132B0}"/>
              </a:ext>
            </a:extLst>
          </p:cNvPr>
          <p:cNvSpPr>
            <a:spLocks noGrp="1"/>
          </p:cNvSpPr>
          <p:nvPr>
            <p:ph type="subTitle" idx="1" hasCustomPrompt="1"/>
          </p:nvPr>
        </p:nvSpPr>
        <p:spPr>
          <a:xfrm>
            <a:off x="1142999" y="1322627"/>
            <a:ext cx="5551714" cy="1882310"/>
          </a:xfrm>
          <a:prstGeom prst="rect">
            <a:avLst/>
          </a:prstGeom>
        </p:spPr>
        <p:txBody>
          <a:bodyPr lIns="0" tIns="0" rIns="0" bIns="0" anchor="b" anchorCtr="0"/>
          <a:lstStyle>
            <a:lvl1pPr marL="0" indent="0" algn="l">
              <a:buNone/>
              <a:defRPr sz="7000" b="1" baseline="0">
                <a:solidFill>
                  <a:schemeClr val="bg1"/>
                </a:solidFill>
                <a:latin typeface="Overpass"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CA" dirty="0"/>
              <a:t>Merci</a:t>
            </a:r>
            <a:endParaRPr lang="en-US" dirty="0"/>
          </a:p>
        </p:txBody>
      </p:sp>
      <p:cxnSp>
        <p:nvCxnSpPr>
          <p:cNvPr id="6" name="Connecteur droit 5">
            <a:extLst>
              <a:ext uri="{FF2B5EF4-FFF2-40B4-BE49-F238E27FC236}">
                <a16:creationId xmlns:a16="http://schemas.microsoft.com/office/drawing/2014/main" id="{3D641910-53FC-6542-A54E-1B78A11529DB}"/>
              </a:ext>
            </a:extLst>
          </p:cNvPr>
          <p:cNvCxnSpPr>
            <a:cxnSpLocks/>
          </p:cNvCxnSpPr>
          <p:nvPr userDrawn="1"/>
        </p:nvCxnSpPr>
        <p:spPr>
          <a:xfrm>
            <a:off x="1143000" y="3287493"/>
            <a:ext cx="939800"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Espace réservé du texte 2">
            <a:extLst>
              <a:ext uri="{FF2B5EF4-FFF2-40B4-BE49-F238E27FC236}">
                <a16:creationId xmlns:a16="http://schemas.microsoft.com/office/drawing/2014/main" id="{C2795C03-8A5B-114C-BB65-0012766DB3C6}"/>
              </a:ext>
            </a:extLst>
          </p:cNvPr>
          <p:cNvSpPr>
            <a:spLocks noGrp="1"/>
          </p:cNvSpPr>
          <p:nvPr>
            <p:ph type="body" sz="quarter" idx="11" hasCustomPrompt="1"/>
          </p:nvPr>
        </p:nvSpPr>
        <p:spPr>
          <a:xfrm>
            <a:off x="1142999" y="3345861"/>
            <a:ext cx="5551713" cy="404801"/>
          </a:xfrm>
          <a:prstGeom prst="rect">
            <a:avLst/>
          </a:prstGeom>
        </p:spPr>
        <p:txBody>
          <a:bodyPr lIns="0" tIns="0" rIns="0" bIns="0" anchor="b" anchorCtr="0"/>
          <a:lstStyle>
            <a:lvl1pPr marL="0" indent="0">
              <a:lnSpc>
                <a:spcPct val="100000"/>
              </a:lnSpc>
              <a:spcBef>
                <a:spcPts val="0"/>
              </a:spcBef>
              <a:buFontTx/>
              <a:buNone/>
              <a:defRPr sz="1200" b="1" baseline="0">
                <a:solidFill>
                  <a:schemeClr val="bg1"/>
                </a:solidFill>
                <a:latin typeface="Overpass" pitchFamily="2" charset="77"/>
              </a:defRPr>
            </a:lvl1pPr>
          </a:lstStyle>
          <a:p>
            <a:pPr lvl="0"/>
            <a:r>
              <a:rPr lang="fr-CA" dirty="0"/>
              <a:t>Nom de votre unité / Université Laval</a:t>
            </a:r>
          </a:p>
        </p:txBody>
      </p:sp>
      <p:sp>
        <p:nvSpPr>
          <p:cNvPr id="8" name="Espace réservé du texte 2">
            <a:extLst>
              <a:ext uri="{FF2B5EF4-FFF2-40B4-BE49-F238E27FC236}">
                <a16:creationId xmlns:a16="http://schemas.microsoft.com/office/drawing/2014/main" id="{96801B3B-0C5E-3349-BBAB-DD58CB728DE1}"/>
              </a:ext>
            </a:extLst>
          </p:cNvPr>
          <p:cNvSpPr>
            <a:spLocks noGrp="1"/>
          </p:cNvSpPr>
          <p:nvPr>
            <p:ph type="body" sz="quarter" idx="12" hasCustomPrompt="1"/>
          </p:nvPr>
        </p:nvSpPr>
        <p:spPr>
          <a:xfrm>
            <a:off x="1143000" y="3784783"/>
            <a:ext cx="5551712" cy="318866"/>
          </a:xfrm>
          <a:prstGeom prst="rect">
            <a:avLst/>
          </a:prstGeom>
        </p:spPr>
        <p:txBody>
          <a:bodyPr lIns="0" tIns="0" rIns="0" bIns="0" anchor="t" anchorCtr="0"/>
          <a:lstStyle>
            <a:lvl1pPr marL="0" indent="0">
              <a:lnSpc>
                <a:spcPct val="100000"/>
              </a:lnSpc>
              <a:spcBef>
                <a:spcPts val="0"/>
              </a:spcBef>
              <a:buFontTx/>
              <a:buNone/>
              <a:defRPr sz="1200" baseline="0">
                <a:solidFill>
                  <a:schemeClr val="bg1"/>
                </a:solidFill>
                <a:latin typeface="Overpass" pitchFamily="2" charset="77"/>
              </a:defRPr>
            </a:lvl1pPr>
          </a:lstStyle>
          <a:p>
            <a:pPr lvl="0"/>
            <a:r>
              <a:rPr lang="fr-CA" dirty="0" err="1"/>
              <a:t>ulaval.ca</a:t>
            </a:r>
            <a:endParaRPr lang="fr-FR" dirty="0"/>
          </a:p>
        </p:txBody>
      </p:sp>
    </p:spTree>
    <p:extLst>
      <p:ext uri="{BB962C8B-B14F-4D97-AF65-F5344CB8AC3E}">
        <p14:creationId xmlns:p14="http://schemas.microsoft.com/office/powerpoint/2010/main" val="28953368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Fond rouge">
    <p:bg>
      <p:bgPr>
        <a:solidFill>
          <a:schemeClr val="accent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4486B5C-A7B8-A94D-B61D-71A73E789411}"/>
              </a:ext>
            </a:extLst>
          </p:cNvPr>
          <p:cNvSpPr>
            <a:spLocks noGrp="1"/>
          </p:cNvSpPr>
          <p:nvPr>
            <p:ph type="ctrTitle" hasCustomPrompt="1"/>
          </p:nvPr>
        </p:nvSpPr>
        <p:spPr>
          <a:xfrm>
            <a:off x="1143000" y="304800"/>
            <a:ext cx="6858000" cy="4521200"/>
          </a:xfrm>
          <a:prstGeom prst="rect">
            <a:avLst/>
          </a:prstGeom>
        </p:spPr>
        <p:txBody>
          <a:bodyPr lIns="0" tIns="0" rIns="0" bIns="0" anchor="ctr" anchorCtr="0"/>
          <a:lstStyle>
            <a:lvl1pPr algn="l">
              <a:lnSpc>
                <a:spcPts val="5000"/>
              </a:lnSpc>
              <a:defRPr sz="5000" b="0" i="0" cap="all" baseline="0">
                <a:solidFill>
                  <a:schemeClr val="bg1"/>
                </a:solidFill>
                <a:latin typeface="Overpass" pitchFamily="2" charset="77"/>
              </a:defRPr>
            </a:lvl1pPr>
          </a:lstStyle>
          <a:p>
            <a:r>
              <a:rPr lang="fr-CA" dirty="0"/>
              <a:t>AJOUTER LE Titre </a:t>
            </a:r>
            <a:br>
              <a:rPr lang="fr-CA" dirty="0"/>
            </a:br>
            <a:r>
              <a:rPr lang="fr-CA" dirty="0"/>
              <a:t>de la section</a:t>
            </a:r>
            <a:endParaRPr lang="en-US" dirty="0"/>
          </a:p>
        </p:txBody>
      </p:sp>
    </p:spTree>
    <p:extLst>
      <p:ext uri="{BB962C8B-B14F-4D97-AF65-F5344CB8AC3E}">
        <p14:creationId xmlns:p14="http://schemas.microsoft.com/office/powerpoint/2010/main" val="37281057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apositive 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684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uverture - thématique">
    <p:spTree>
      <p:nvGrpSpPr>
        <p:cNvPr id="1" name=""/>
        <p:cNvGrpSpPr/>
        <p:nvPr/>
      </p:nvGrpSpPr>
      <p:grpSpPr>
        <a:xfrm>
          <a:off x="0" y="0"/>
          <a:ext cx="0" cy="0"/>
          <a:chOff x="0" y="0"/>
          <a:chExt cx="0" cy="0"/>
        </a:xfrm>
      </p:grpSpPr>
      <p:sp>
        <p:nvSpPr>
          <p:cNvPr id="10" name="Espace réservé pour une image  9">
            <a:extLst>
              <a:ext uri="{FF2B5EF4-FFF2-40B4-BE49-F238E27FC236}">
                <a16:creationId xmlns:a16="http://schemas.microsoft.com/office/drawing/2014/main" id="{670E4151-AAD7-E74E-BF95-C8916C65D678}"/>
              </a:ext>
            </a:extLst>
          </p:cNvPr>
          <p:cNvSpPr>
            <a:spLocks noGrp="1"/>
          </p:cNvSpPr>
          <p:nvPr>
            <p:ph type="pic" sz="quarter" idx="10"/>
          </p:nvPr>
        </p:nvSpPr>
        <p:spPr>
          <a:xfrm>
            <a:off x="0" y="0"/>
            <a:ext cx="9144000" cy="4191000"/>
          </a:xfrm>
          <a:prstGeom prst="rect">
            <a:avLst/>
          </a:prstGeom>
          <a:solidFill>
            <a:schemeClr val="bg2">
              <a:lumMod val="90000"/>
            </a:schemeClr>
          </a:solidFill>
        </p:spPr>
        <p:txBody>
          <a:bodyPr rIns="720000" anchor="ctr" anchorCtr="0"/>
          <a:lstStyle>
            <a:lvl1pPr marL="0" indent="0" algn="r">
              <a:buFontTx/>
              <a:buNone/>
              <a:defRPr sz="1200" baseline="0">
                <a:latin typeface="Overpass" pitchFamily="2" charset="77"/>
              </a:defRPr>
            </a:lvl1pPr>
          </a:lstStyle>
          <a:p>
            <a:endParaRPr lang="fr-FR" dirty="0"/>
          </a:p>
        </p:txBody>
      </p:sp>
    </p:spTree>
    <p:extLst>
      <p:ext uri="{BB962C8B-B14F-4D97-AF65-F5344CB8AC3E}">
        <p14:creationId xmlns:p14="http://schemas.microsoft.com/office/powerpoint/2010/main" val="239177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28414073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26302251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37783378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271257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28798894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21610458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5266781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9221275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24941283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2312579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des matières">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B633BEC7-6B73-7240-8E74-DB83DFB3DB74}"/>
              </a:ext>
            </a:extLst>
          </p:cNvPr>
          <p:cNvSpPr>
            <a:spLocks noGrp="1"/>
          </p:cNvSpPr>
          <p:nvPr>
            <p:ph type="ctrTitle" hasCustomPrompt="1"/>
          </p:nvPr>
        </p:nvSpPr>
        <p:spPr>
          <a:xfrm>
            <a:off x="1040400" y="630000"/>
            <a:ext cx="6858000" cy="617295"/>
          </a:xfrm>
          <a:prstGeom prst="rect">
            <a:avLst/>
          </a:prstGeom>
        </p:spPr>
        <p:txBody>
          <a:bodyPr lIns="0" tIns="0" rIns="0" bIns="0" anchor="t" anchorCtr="0"/>
          <a:lstStyle>
            <a:lvl1pPr algn="l">
              <a:defRPr sz="2600" baseline="0">
                <a:solidFill>
                  <a:schemeClr val="accent1"/>
                </a:solidFill>
                <a:latin typeface="Overpass" pitchFamily="2" charset="77"/>
              </a:defRPr>
            </a:lvl1pPr>
          </a:lstStyle>
          <a:p>
            <a:r>
              <a:rPr lang="fr-CA" dirty="0"/>
              <a:t>Table des matières</a:t>
            </a:r>
            <a:endParaRPr lang="fr-FR" dirty="0"/>
          </a:p>
        </p:txBody>
      </p:sp>
      <p:sp>
        <p:nvSpPr>
          <p:cNvPr id="8" name="Sous-titre 2">
            <a:extLst>
              <a:ext uri="{FF2B5EF4-FFF2-40B4-BE49-F238E27FC236}">
                <a16:creationId xmlns:a16="http://schemas.microsoft.com/office/drawing/2014/main" id="{F7E40222-A09B-3947-B4A6-84F9EE3D41EF}"/>
              </a:ext>
            </a:extLst>
          </p:cNvPr>
          <p:cNvSpPr>
            <a:spLocks noGrp="1"/>
          </p:cNvSpPr>
          <p:nvPr>
            <p:ph type="subTitle" idx="1"/>
          </p:nvPr>
        </p:nvSpPr>
        <p:spPr>
          <a:xfrm>
            <a:off x="1040400" y="1772027"/>
            <a:ext cx="6858000" cy="1241425"/>
          </a:xfrm>
          <a:prstGeom prst="rect">
            <a:avLst/>
          </a:prstGeom>
        </p:spPr>
        <p:txBody>
          <a:bodyPr lIns="0" tIns="0" rIns="0" bIns="0"/>
          <a:lstStyle>
            <a:lvl1pPr marL="0" indent="0" algn="l">
              <a:buNone/>
              <a:defRPr sz="1600" baseline="0">
                <a:solidFill>
                  <a:schemeClr val="accent6"/>
                </a:solidFill>
                <a:latin typeface="Overpas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Modifier le style des sous-titres du masque</a:t>
            </a:r>
            <a:endParaRPr lang="fr-FR" dirty="0"/>
          </a:p>
        </p:txBody>
      </p:sp>
    </p:spTree>
    <p:extLst>
      <p:ext uri="{BB962C8B-B14F-4D97-AF65-F5344CB8AC3E}">
        <p14:creationId xmlns:p14="http://schemas.microsoft.com/office/powerpoint/2010/main" val="29139366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8745738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Fond blanc">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8928B9E-E18F-5243-865D-D08488133E4B}"/>
              </a:ext>
            </a:extLst>
          </p:cNvPr>
          <p:cNvSpPr>
            <a:spLocks noGrp="1"/>
          </p:cNvSpPr>
          <p:nvPr>
            <p:ph type="ctrTitle" hasCustomPrompt="1"/>
          </p:nvPr>
        </p:nvSpPr>
        <p:spPr>
          <a:xfrm>
            <a:off x="1143000" y="304800"/>
            <a:ext cx="6858000" cy="4521200"/>
          </a:xfrm>
          <a:prstGeom prst="rect">
            <a:avLst/>
          </a:prstGeom>
        </p:spPr>
        <p:txBody>
          <a:bodyPr lIns="0" tIns="0" rIns="0" bIns="0" anchor="ctr" anchorCtr="0"/>
          <a:lstStyle>
            <a:lvl1pPr algn="l">
              <a:lnSpc>
                <a:spcPts val="5000"/>
              </a:lnSpc>
              <a:defRPr sz="5000" b="0" i="0" kern="1000" cap="all" baseline="0">
                <a:solidFill>
                  <a:schemeClr val="accent6"/>
                </a:solidFill>
                <a:latin typeface="Overpass" pitchFamily="2" charset="77"/>
              </a:defRPr>
            </a:lvl1pPr>
          </a:lstStyle>
          <a:p>
            <a:r>
              <a:rPr lang="fr-CA" dirty="0"/>
              <a:t>AJOUTER LE Titre </a:t>
            </a:r>
            <a:br>
              <a:rPr lang="fr-CA" dirty="0"/>
            </a:br>
            <a:r>
              <a:rPr lang="fr-CA" dirty="0"/>
              <a:t>de la section</a:t>
            </a:r>
            <a:endParaRPr lang="en-US" dirty="0"/>
          </a:p>
        </p:txBody>
      </p:sp>
    </p:spTree>
    <p:extLst>
      <p:ext uri="{BB962C8B-B14F-4D97-AF65-F5344CB8AC3E}">
        <p14:creationId xmlns:p14="http://schemas.microsoft.com/office/powerpoint/2010/main" val="382690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ontenu - rappel thématique">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73C386CC-AF44-0843-9E05-07616391300D}"/>
              </a:ext>
            </a:extLst>
          </p:cNvPr>
          <p:cNvSpPr>
            <a:spLocks noGrp="1"/>
          </p:cNvSpPr>
          <p:nvPr>
            <p:ph type="pic" sz="quarter" idx="10"/>
          </p:nvPr>
        </p:nvSpPr>
        <p:spPr>
          <a:xfrm>
            <a:off x="0" y="0"/>
            <a:ext cx="9144000" cy="774700"/>
          </a:xfrm>
          <a:prstGeom prst="rect">
            <a:avLst/>
          </a:prstGeom>
          <a:solidFill>
            <a:schemeClr val="accent4">
              <a:lumMod val="20000"/>
              <a:lumOff val="80000"/>
            </a:schemeClr>
          </a:solidFill>
        </p:spPr>
        <p:txBody>
          <a:bodyPr anchor="ctr" anchorCtr="0"/>
          <a:lstStyle>
            <a:lvl1pPr marL="0" indent="0" algn="ctr">
              <a:buFontTx/>
              <a:buNone/>
              <a:defRPr sz="1200" baseline="0">
                <a:latin typeface="Overpass" pitchFamily="2" charset="77"/>
              </a:defRPr>
            </a:lvl1pPr>
          </a:lstStyle>
          <a:p>
            <a:endParaRPr lang="fr-FR" dirty="0"/>
          </a:p>
        </p:txBody>
      </p:sp>
      <p:sp>
        <p:nvSpPr>
          <p:cNvPr id="6" name="Titre 1">
            <a:extLst>
              <a:ext uri="{FF2B5EF4-FFF2-40B4-BE49-F238E27FC236}">
                <a16:creationId xmlns:a16="http://schemas.microsoft.com/office/drawing/2014/main" id="{2BCE4BE2-AB29-F940-A4DF-32AF180714BA}"/>
              </a:ext>
            </a:extLst>
          </p:cNvPr>
          <p:cNvSpPr>
            <a:spLocks noGrp="1"/>
          </p:cNvSpPr>
          <p:nvPr>
            <p:ph type="title"/>
          </p:nvPr>
        </p:nvSpPr>
        <p:spPr>
          <a:xfrm>
            <a:off x="1041576" y="1234533"/>
            <a:ext cx="7411048" cy="374290"/>
          </a:xfrm>
          <a:prstGeom prst="rect">
            <a:avLst/>
          </a:prstGeom>
        </p:spPr>
        <p:txBody>
          <a:bodyPr lIns="0" tIns="0" rIns="0" bIns="0"/>
          <a:lstStyle>
            <a:lvl1pPr>
              <a:defRPr sz="2600" b="0" i="0" baseline="0">
                <a:solidFill>
                  <a:schemeClr val="accent1"/>
                </a:solidFill>
                <a:latin typeface="Overpass" pitchFamily="2" charset="77"/>
              </a:defRPr>
            </a:lvl1pPr>
          </a:lstStyle>
          <a:p>
            <a:r>
              <a:rPr lang="fr-CA" dirty="0"/>
              <a:t>Modifier le style du titre</a:t>
            </a:r>
            <a:endParaRPr lang="fr-FR" dirty="0"/>
          </a:p>
        </p:txBody>
      </p:sp>
      <p:sp>
        <p:nvSpPr>
          <p:cNvPr id="7" name="Espace réservé du texte 11">
            <a:extLst>
              <a:ext uri="{FF2B5EF4-FFF2-40B4-BE49-F238E27FC236}">
                <a16:creationId xmlns:a16="http://schemas.microsoft.com/office/drawing/2014/main" id="{B2C9C8CD-2CD3-D541-BD65-4B27AF5A8978}"/>
              </a:ext>
            </a:extLst>
          </p:cNvPr>
          <p:cNvSpPr>
            <a:spLocks noGrp="1"/>
          </p:cNvSpPr>
          <p:nvPr>
            <p:ph type="body" sz="quarter" idx="15" hasCustomPrompt="1"/>
          </p:nvPr>
        </p:nvSpPr>
        <p:spPr>
          <a:xfrm>
            <a:off x="1041576" y="1673326"/>
            <a:ext cx="7411048" cy="374290"/>
          </a:xfrm>
          <a:prstGeom prst="rect">
            <a:avLst/>
          </a:prstGeom>
        </p:spPr>
        <p:txBody>
          <a:bodyPr lIns="0" tIns="0" rIns="0" bIns="0"/>
          <a:lstStyle>
            <a:lvl1pPr marL="0" indent="0">
              <a:buFontTx/>
              <a:buNone/>
              <a:defRPr sz="1700" baseline="0">
                <a:solidFill>
                  <a:schemeClr val="accent6"/>
                </a:solidFill>
                <a:latin typeface="Overpass" pitchFamily="2" charset="77"/>
              </a:defRPr>
            </a:lvl1pPr>
            <a:lvl2pPr marL="457200" indent="0">
              <a:buFontTx/>
              <a:buNone/>
              <a:defRPr sz="1800" baseline="0">
                <a:solidFill>
                  <a:schemeClr val="accent6"/>
                </a:solidFill>
                <a:latin typeface="Overpass" pitchFamily="2" charset="77"/>
              </a:defRPr>
            </a:lvl2pPr>
            <a:lvl3pPr marL="914400" indent="0">
              <a:buFontTx/>
              <a:buNone/>
              <a:defRPr sz="1800" baseline="0">
                <a:solidFill>
                  <a:schemeClr val="accent6"/>
                </a:solidFill>
                <a:latin typeface="Overpass" pitchFamily="2" charset="77"/>
              </a:defRPr>
            </a:lvl3pPr>
            <a:lvl4pPr marL="1371600" indent="0">
              <a:buFontTx/>
              <a:buNone/>
              <a:defRPr sz="1800" baseline="0">
                <a:solidFill>
                  <a:schemeClr val="accent6"/>
                </a:solidFill>
                <a:latin typeface="Overpass" pitchFamily="2" charset="77"/>
              </a:defRPr>
            </a:lvl4pPr>
            <a:lvl5pPr marL="1828800" indent="0">
              <a:buFontTx/>
              <a:buNone/>
              <a:defRPr sz="1800" baseline="0">
                <a:solidFill>
                  <a:schemeClr val="accent6"/>
                </a:solidFill>
                <a:latin typeface="Overpass" pitchFamily="2" charset="77"/>
              </a:defRPr>
            </a:lvl5pPr>
          </a:lstStyle>
          <a:p>
            <a:pPr lvl="0"/>
            <a:r>
              <a:rPr lang="fr-CA" dirty="0"/>
              <a:t>Sous-titre (optionnel)</a:t>
            </a:r>
            <a:endParaRPr lang="fr-FR" dirty="0"/>
          </a:p>
        </p:txBody>
      </p:sp>
      <p:sp>
        <p:nvSpPr>
          <p:cNvPr id="8" name="Espace réservé du texte 2">
            <a:extLst>
              <a:ext uri="{FF2B5EF4-FFF2-40B4-BE49-F238E27FC236}">
                <a16:creationId xmlns:a16="http://schemas.microsoft.com/office/drawing/2014/main" id="{E72B7A39-A47D-3244-9059-49472A8594FE}"/>
              </a:ext>
            </a:extLst>
          </p:cNvPr>
          <p:cNvSpPr>
            <a:spLocks noGrp="1"/>
          </p:cNvSpPr>
          <p:nvPr>
            <p:ph type="body" sz="quarter" idx="16" hasCustomPrompt="1"/>
          </p:nvPr>
        </p:nvSpPr>
        <p:spPr>
          <a:xfrm>
            <a:off x="1041400" y="2323069"/>
            <a:ext cx="7410450" cy="1989439"/>
          </a:xfrm>
          <a:prstGeom prst="rect">
            <a:avLst/>
          </a:prstGeom>
        </p:spPr>
        <p:txBody>
          <a:bodyPr lIns="0" tIns="0" rIns="0" bIns="0"/>
          <a:lstStyle>
            <a:lvl1pPr marL="22860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700" b="0" i="0">
                <a:solidFill>
                  <a:schemeClr val="accent6"/>
                </a:solidFill>
                <a:latin typeface="Overpass Light" pitchFamily="2" charset="77"/>
              </a:defRPr>
            </a:lvl1pPr>
            <a:lvl2pPr>
              <a:defRPr sz="1800" b="0" i="0">
                <a:solidFill>
                  <a:schemeClr val="tx1">
                    <a:lumMod val="75000"/>
                    <a:lumOff val="25000"/>
                  </a:schemeClr>
                </a:solidFill>
                <a:latin typeface="Overpass Light" pitchFamily="2" charset="77"/>
              </a:defRPr>
            </a:lvl2pPr>
            <a:lvl3pPr>
              <a:defRPr sz="1800" b="0" i="0">
                <a:solidFill>
                  <a:schemeClr val="tx1">
                    <a:lumMod val="75000"/>
                    <a:lumOff val="25000"/>
                  </a:schemeClr>
                </a:solidFill>
                <a:latin typeface="Overpass Light" pitchFamily="2" charset="77"/>
              </a:defRPr>
            </a:lvl3pPr>
            <a:lvl4pPr>
              <a:defRPr sz="1800" b="0" i="0">
                <a:solidFill>
                  <a:schemeClr val="tx1">
                    <a:lumMod val="75000"/>
                    <a:lumOff val="25000"/>
                  </a:schemeClr>
                </a:solidFill>
                <a:latin typeface="Overpass Light" pitchFamily="2" charset="77"/>
              </a:defRPr>
            </a:lvl4pPr>
            <a:lvl5pPr>
              <a:defRPr sz="1800" b="0" i="0">
                <a:solidFill>
                  <a:schemeClr val="tx1">
                    <a:lumMod val="75000"/>
                    <a:lumOff val="25000"/>
                  </a:schemeClr>
                </a:solidFill>
                <a:latin typeface="Overpass Light" pitchFamily="2" charset="77"/>
              </a:defRPr>
            </a:lvl5pPr>
          </a:lstStyle>
          <a:p>
            <a:pPr lvl="0"/>
            <a:r>
              <a:rPr lang="fr-CA" dirty="0"/>
              <a:t>Liste à puces</a:t>
            </a:r>
          </a:p>
          <a:p>
            <a:pPr lvl="0"/>
            <a:r>
              <a:rPr lang="fr-CA" dirty="0"/>
              <a:t>Liste à puces</a:t>
            </a:r>
          </a:p>
          <a:p>
            <a:pPr lvl="0"/>
            <a:r>
              <a:rPr lang="fr-CA" dirty="0"/>
              <a:t>Liste à puces</a:t>
            </a:r>
          </a:p>
          <a:p>
            <a:pPr lvl="0"/>
            <a:r>
              <a:rPr lang="fr-CA" dirty="0"/>
              <a:t>Liste à puces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r-CA" dirty="0"/>
              <a:t>Liste à puces</a:t>
            </a:r>
          </a:p>
          <a:p>
            <a:pPr lvl="0"/>
            <a:endParaRPr lang="fr-CA" dirty="0"/>
          </a:p>
        </p:txBody>
      </p:sp>
    </p:spTree>
    <p:extLst>
      <p:ext uri="{BB962C8B-B14F-4D97-AF65-F5344CB8AC3E}">
        <p14:creationId xmlns:p14="http://schemas.microsoft.com/office/powerpoint/2010/main" val="2396209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nd rouge">
    <p:bg>
      <p:bgPr>
        <a:solidFill>
          <a:schemeClr val="accent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4486B5C-A7B8-A94D-B61D-71A73E789411}"/>
              </a:ext>
            </a:extLst>
          </p:cNvPr>
          <p:cNvSpPr>
            <a:spLocks noGrp="1"/>
          </p:cNvSpPr>
          <p:nvPr>
            <p:ph type="ctrTitle" hasCustomPrompt="1"/>
          </p:nvPr>
        </p:nvSpPr>
        <p:spPr>
          <a:xfrm>
            <a:off x="1143000" y="304800"/>
            <a:ext cx="6858000" cy="4521200"/>
          </a:xfrm>
          <a:prstGeom prst="rect">
            <a:avLst/>
          </a:prstGeom>
        </p:spPr>
        <p:txBody>
          <a:bodyPr lIns="0" tIns="0" rIns="0" bIns="0" anchor="ctr" anchorCtr="0"/>
          <a:lstStyle>
            <a:lvl1pPr algn="l">
              <a:lnSpc>
                <a:spcPts val="5000"/>
              </a:lnSpc>
              <a:defRPr sz="5000" b="0" i="0" cap="all" baseline="0">
                <a:solidFill>
                  <a:schemeClr val="bg1"/>
                </a:solidFill>
                <a:latin typeface="Overpass" pitchFamily="2" charset="77"/>
              </a:defRPr>
            </a:lvl1pPr>
          </a:lstStyle>
          <a:p>
            <a:r>
              <a:rPr lang="fr-CA" dirty="0"/>
              <a:t>AJOUTER LE Titre </a:t>
            </a:r>
            <a:br>
              <a:rPr lang="fr-CA" dirty="0"/>
            </a:br>
            <a:r>
              <a:rPr lang="fr-CA" dirty="0"/>
              <a:t>de la section</a:t>
            </a:r>
            <a:endParaRPr lang="en-US" dirty="0"/>
          </a:p>
        </p:txBody>
      </p:sp>
    </p:spTree>
    <p:extLst>
      <p:ext uri="{BB962C8B-B14F-4D97-AF65-F5344CB8AC3E}">
        <p14:creationId xmlns:p14="http://schemas.microsoft.com/office/powerpoint/2010/main" val="1004548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nd gris">
    <p:bg>
      <p:bgPr>
        <a:solidFill>
          <a:schemeClr val="accent6"/>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A5BDF88-640B-9945-80CA-AB7922D65B3D}"/>
              </a:ext>
            </a:extLst>
          </p:cNvPr>
          <p:cNvSpPr>
            <a:spLocks noGrp="1"/>
          </p:cNvSpPr>
          <p:nvPr>
            <p:ph type="ctrTitle" hasCustomPrompt="1"/>
          </p:nvPr>
        </p:nvSpPr>
        <p:spPr>
          <a:xfrm>
            <a:off x="1143000" y="304800"/>
            <a:ext cx="6858000" cy="4521200"/>
          </a:xfrm>
          <a:prstGeom prst="rect">
            <a:avLst/>
          </a:prstGeom>
        </p:spPr>
        <p:txBody>
          <a:bodyPr lIns="0" tIns="0" rIns="0" bIns="0" anchor="ctr" anchorCtr="0"/>
          <a:lstStyle>
            <a:lvl1pPr algn="l">
              <a:lnSpc>
                <a:spcPts val="5000"/>
              </a:lnSpc>
              <a:defRPr sz="5000" b="0" i="0" cap="all" baseline="0">
                <a:solidFill>
                  <a:schemeClr val="bg1"/>
                </a:solidFill>
                <a:latin typeface="Overpass" pitchFamily="2" charset="77"/>
              </a:defRPr>
            </a:lvl1pPr>
          </a:lstStyle>
          <a:p>
            <a:r>
              <a:rPr lang="fr-CA" dirty="0"/>
              <a:t>AJOUTER LE Titre </a:t>
            </a:r>
            <a:br>
              <a:rPr lang="fr-CA" dirty="0"/>
            </a:br>
            <a:r>
              <a:rPr lang="fr-CA" dirty="0"/>
              <a:t>de la section</a:t>
            </a:r>
            <a:endParaRPr lang="en-US" dirty="0"/>
          </a:p>
        </p:txBody>
      </p:sp>
    </p:spTree>
    <p:extLst>
      <p:ext uri="{BB962C8B-B14F-4D97-AF65-F5344CB8AC3E}">
        <p14:creationId xmlns:p14="http://schemas.microsoft.com/office/powerpoint/2010/main" val="2073018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nd jaune">
    <p:bg>
      <p:bgPr>
        <a:solidFill>
          <a:schemeClr val="accent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90D6D94-1DBD-A946-A489-E670A1A3E2D5}"/>
              </a:ext>
            </a:extLst>
          </p:cNvPr>
          <p:cNvSpPr>
            <a:spLocks noGrp="1"/>
          </p:cNvSpPr>
          <p:nvPr>
            <p:ph type="ctrTitle" hasCustomPrompt="1"/>
          </p:nvPr>
        </p:nvSpPr>
        <p:spPr>
          <a:xfrm>
            <a:off x="1143000" y="304800"/>
            <a:ext cx="6858000" cy="4521200"/>
          </a:xfrm>
          <a:prstGeom prst="rect">
            <a:avLst/>
          </a:prstGeom>
        </p:spPr>
        <p:txBody>
          <a:bodyPr lIns="0" tIns="0" rIns="0" bIns="0" anchor="ctr" anchorCtr="0"/>
          <a:lstStyle>
            <a:lvl1pPr algn="l">
              <a:lnSpc>
                <a:spcPts val="5000"/>
              </a:lnSpc>
              <a:defRPr sz="5000" b="0" i="0" cap="all" baseline="0">
                <a:solidFill>
                  <a:schemeClr val="bg1"/>
                </a:solidFill>
                <a:latin typeface="Overpass" pitchFamily="2" charset="77"/>
              </a:defRPr>
            </a:lvl1pPr>
          </a:lstStyle>
          <a:p>
            <a:r>
              <a:rPr lang="fr-CA" dirty="0"/>
              <a:t>AJOUTER LE Titre </a:t>
            </a:r>
            <a:br>
              <a:rPr lang="fr-CA" dirty="0"/>
            </a:br>
            <a:r>
              <a:rPr lang="fr-CA" dirty="0"/>
              <a:t>de la section</a:t>
            </a:r>
            <a:endParaRPr lang="en-US" dirty="0"/>
          </a:p>
        </p:txBody>
      </p:sp>
    </p:spTree>
    <p:extLst>
      <p:ext uri="{BB962C8B-B14F-4D97-AF65-F5344CB8AC3E}">
        <p14:creationId xmlns:p14="http://schemas.microsoft.com/office/powerpoint/2010/main" val="202877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nd blanc">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8928B9E-E18F-5243-865D-D08488133E4B}"/>
              </a:ext>
            </a:extLst>
          </p:cNvPr>
          <p:cNvSpPr>
            <a:spLocks noGrp="1"/>
          </p:cNvSpPr>
          <p:nvPr>
            <p:ph type="ctrTitle" hasCustomPrompt="1"/>
          </p:nvPr>
        </p:nvSpPr>
        <p:spPr>
          <a:xfrm>
            <a:off x="1143000" y="304800"/>
            <a:ext cx="6858000" cy="4521200"/>
          </a:xfrm>
          <a:prstGeom prst="rect">
            <a:avLst/>
          </a:prstGeom>
        </p:spPr>
        <p:txBody>
          <a:bodyPr lIns="0" tIns="0" rIns="0" bIns="0" anchor="ctr" anchorCtr="0"/>
          <a:lstStyle>
            <a:lvl1pPr algn="l">
              <a:lnSpc>
                <a:spcPts val="5000"/>
              </a:lnSpc>
              <a:defRPr sz="5000" b="0" i="0" kern="1000" cap="all" baseline="0">
                <a:solidFill>
                  <a:schemeClr val="accent6"/>
                </a:solidFill>
                <a:latin typeface="Overpass" pitchFamily="2" charset="77"/>
              </a:defRPr>
            </a:lvl1pPr>
          </a:lstStyle>
          <a:p>
            <a:r>
              <a:rPr lang="fr-CA" dirty="0"/>
              <a:t>AJOUTER LE Titre </a:t>
            </a:r>
            <a:br>
              <a:rPr lang="fr-CA" dirty="0"/>
            </a:br>
            <a:r>
              <a:rPr lang="fr-CA" dirty="0"/>
              <a:t>de la section</a:t>
            </a:r>
            <a:endParaRPr lang="en-US" dirty="0"/>
          </a:p>
        </p:txBody>
      </p:sp>
    </p:spTree>
    <p:extLst>
      <p:ext uri="{BB962C8B-B14F-4D97-AF65-F5344CB8AC3E}">
        <p14:creationId xmlns:p14="http://schemas.microsoft.com/office/powerpoint/2010/main" val="2451207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u - 3 colonnes">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AE169AAD-ADCF-7244-B5B9-5A69DDA13866}"/>
              </a:ext>
            </a:extLst>
          </p:cNvPr>
          <p:cNvSpPr>
            <a:spLocks noGrp="1"/>
          </p:cNvSpPr>
          <p:nvPr>
            <p:ph type="title"/>
          </p:nvPr>
        </p:nvSpPr>
        <p:spPr>
          <a:xfrm>
            <a:off x="1041576" y="630000"/>
            <a:ext cx="7333744" cy="374290"/>
          </a:xfrm>
          <a:prstGeom prst="rect">
            <a:avLst/>
          </a:prstGeom>
        </p:spPr>
        <p:txBody>
          <a:bodyPr lIns="0" tIns="0" rIns="0" bIns="0"/>
          <a:lstStyle>
            <a:lvl1pPr>
              <a:defRPr sz="2600" b="0" i="0" baseline="0">
                <a:solidFill>
                  <a:schemeClr val="accent1"/>
                </a:solidFill>
                <a:latin typeface="Overpass" pitchFamily="2" charset="77"/>
              </a:defRPr>
            </a:lvl1pPr>
          </a:lstStyle>
          <a:p>
            <a:r>
              <a:rPr lang="fr-CA" dirty="0"/>
              <a:t>Modifier le style du titre</a:t>
            </a:r>
            <a:endParaRPr lang="fr-FR" dirty="0"/>
          </a:p>
        </p:txBody>
      </p:sp>
      <p:sp>
        <p:nvSpPr>
          <p:cNvPr id="4" name="Espace réservé du texte 11">
            <a:extLst>
              <a:ext uri="{FF2B5EF4-FFF2-40B4-BE49-F238E27FC236}">
                <a16:creationId xmlns:a16="http://schemas.microsoft.com/office/drawing/2014/main" id="{84438B0B-710D-AD46-AC88-B42C2D436673}"/>
              </a:ext>
            </a:extLst>
          </p:cNvPr>
          <p:cNvSpPr>
            <a:spLocks noGrp="1"/>
          </p:cNvSpPr>
          <p:nvPr>
            <p:ph type="body" sz="quarter" idx="14" hasCustomPrompt="1"/>
          </p:nvPr>
        </p:nvSpPr>
        <p:spPr>
          <a:xfrm>
            <a:off x="1040400" y="1069200"/>
            <a:ext cx="7333744" cy="374290"/>
          </a:xfrm>
          <a:prstGeom prst="rect">
            <a:avLst/>
          </a:prstGeom>
        </p:spPr>
        <p:txBody>
          <a:bodyPr lIns="0" tIns="0" rIns="0" bIns="0"/>
          <a:lstStyle>
            <a:lvl1pPr marL="0" indent="0">
              <a:buFontTx/>
              <a:buNone/>
              <a:defRPr sz="1700" baseline="0">
                <a:solidFill>
                  <a:schemeClr val="accent6"/>
                </a:solidFill>
                <a:latin typeface="Overpass" pitchFamily="2" charset="77"/>
              </a:defRPr>
            </a:lvl1pPr>
            <a:lvl2pPr marL="457200" indent="0">
              <a:buFontTx/>
              <a:buNone/>
              <a:defRPr sz="1800" baseline="0">
                <a:solidFill>
                  <a:schemeClr val="accent6"/>
                </a:solidFill>
                <a:latin typeface="Overpass" pitchFamily="2" charset="77"/>
              </a:defRPr>
            </a:lvl2pPr>
            <a:lvl3pPr marL="914400" indent="0">
              <a:buFontTx/>
              <a:buNone/>
              <a:defRPr sz="1800" baseline="0">
                <a:solidFill>
                  <a:schemeClr val="accent6"/>
                </a:solidFill>
                <a:latin typeface="Overpass" pitchFamily="2" charset="77"/>
              </a:defRPr>
            </a:lvl3pPr>
            <a:lvl4pPr marL="1371600" indent="0">
              <a:buFontTx/>
              <a:buNone/>
              <a:defRPr sz="1800" baseline="0">
                <a:solidFill>
                  <a:schemeClr val="accent6"/>
                </a:solidFill>
                <a:latin typeface="Overpass" pitchFamily="2" charset="77"/>
              </a:defRPr>
            </a:lvl4pPr>
            <a:lvl5pPr marL="1828800" indent="0">
              <a:buFontTx/>
              <a:buNone/>
              <a:defRPr sz="1800" baseline="0">
                <a:solidFill>
                  <a:schemeClr val="accent6"/>
                </a:solidFill>
                <a:latin typeface="Overpass" pitchFamily="2" charset="77"/>
              </a:defRPr>
            </a:lvl5pPr>
          </a:lstStyle>
          <a:p>
            <a:pPr lvl="0"/>
            <a:r>
              <a:rPr lang="fr-CA" dirty="0"/>
              <a:t>Sous-titre (optionnel)</a:t>
            </a:r>
            <a:endParaRPr lang="fr-FR" dirty="0"/>
          </a:p>
        </p:txBody>
      </p:sp>
      <p:sp>
        <p:nvSpPr>
          <p:cNvPr id="5" name="Espace réservé du texte 7">
            <a:extLst>
              <a:ext uri="{FF2B5EF4-FFF2-40B4-BE49-F238E27FC236}">
                <a16:creationId xmlns:a16="http://schemas.microsoft.com/office/drawing/2014/main" id="{B6D61975-162C-3449-A872-C0F1D5BA91AC}"/>
              </a:ext>
            </a:extLst>
          </p:cNvPr>
          <p:cNvSpPr>
            <a:spLocks noGrp="1"/>
          </p:cNvSpPr>
          <p:nvPr>
            <p:ph type="body" sz="quarter" idx="11" hasCustomPrompt="1"/>
          </p:nvPr>
        </p:nvSpPr>
        <p:spPr>
          <a:xfrm>
            <a:off x="1040400" y="1843200"/>
            <a:ext cx="2192337" cy="270000"/>
          </a:xfrm>
          <a:prstGeom prst="rect">
            <a:avLst/>
          </a:prstGeom>
        </p:spPr>
        <p:txBody>
          <a:bodyPr lIns="0" tIns="0" rIns="0" bIns="0"/>
          <a:lstStyle>
            <a:lvl1pPr marL="0" indent="0">
              <a:buFontTx/>
              <a:buNone/>
              <a:defRPr sz="1700" b="1" i="0" baseline="0">
                <a:solidFill>
                  <a:schemeClr val="accent6"/>
                </a:solidFill>
                <a:latin typeface="Overpass" pitchFamily="2" charset="77"/>
              </a:defRPr>
            </a:lvl1pPr>
            <a:lvl2pPr marL="0" indent="0">
              <a:spcBef>
                <a:spcPts val="4"/>
              </a:spcBef>
              <a:buFontTx/>
              <a:buNone/>
              <a:defRPr sz="1600" baseline="0">
                <a:latin typeface="Overpass Light" pitchFamily="2" charset="77"/>
              </a:defRPr>
            </a:lvl2pPr>
            <a:lvl3pPr marL="914400" indent="0">
              <a:buFontTx/>
              <a:buNone/>
              <a:defRPr sz="1600" baseline="0">
                <a:latin typeface="Overpass" pitchFamily="2" charset="77"/>
              </a:defRPr>
            </a:lvl3pPr>
            <a:lvl4pPr marL="1371600" indent="0">
              <a:buFontTx/>
              <a:buNone/>
              <a:defRPr sz="1600" baseline="0">
                <a:latin typeface="Overpass" pitchFamily="2" charset="77"/>
              </a:defRPr>
            </a:lvl4pPr>
            <a:lvl5pPr marL="1828800" indent="0">
              <a:buFontTx/>
              <a:buNone/>
              <a:defRPr sz="1600" baseline="0">
                <a:latin typeface="Overpass" pitchFamily="2" charset="77"/>
              </a:defRPr>
            </a:lvl5pPr>
          </a:lstStyle>
          <a:p>
            <a:pPr lvl="0"/>
            <a:r>
              <a:rPr lang="fr-CA" dirty="0"/>
              <a:t>Sous-titre</a:t>
            </a:r>
          </a:p>
        </p:txBody>
      </p:sp>
      <p:sp>
        <p:nvSpPr>
          <p:cNvPr id="6" name="Espace réservé du texte 7">
            <a:extLst>
              <a:ext uri="{FF2B5EF4-FFF2-40B4-BE49-F238E27FC236}">
                <a16:creationId xmlns:a16="http://schemas.microsoft.com/office/drawing/2014/main" id="{A6F53904-FF21-DD42-B056-630BD2EF8971}"/>
              </a:ext>
            </a:extLst>
          </p:cNvPr>
          <p:cNvSpPr>
            <a:spLocks noGrp="1"/>
          </p:cNvSpPr>
          <p:nvPr>
            <p:ph type="body" sz="quarter" idx="12" hasCustomPrompt="1"/>
          </p:nvPr>
        </p:nvSpPr>
        <p:spPr>
          <a:xfrm>
            <a:off x="3628800" y="1843089"/>
            <a:ext cx="2192337" cy="270000"/>
          </a:xfrm>
          <a:prstGeom prst="rect">
            <a:avLst/>
          </a:prstGeom>
        </p:spPr>
        <p:txBody>
          <a:bodyPr lIns="0" tIns="0" rIns="0" bIns="0"/>
          <a:lstStyle>
            <a:lvl1pPr marL="0" indent="0">
              <a:buFontTx/>
              <a:buNone/>
              <a:defRPr sz="1700" b="1" i="0" baseline="0">
                <a:solidFill>
                  <a:schemeClr val="accent6"/>
                </a:solidFill>
                <a:latin typeface="Overpass" pitchFamily="2" charset="77"/>
              </a:defRPr>
            </a:lvl1pPr>
            <a:lvl2pPr marL="0" indent="0">
              <a:spcBef>
                <a:spcPts val="4"/>
              </a:spcBef>
              <a:buFontTx/>
              <a:buNone/>
              <a:defRPr sz="1600" baseline="0">
                <a:latin typeface="Overpass Light" pitchFamily="2" charset="77"/>
              </a:defRPr>
            </a:lvl2pPr>
            <a:lvl3pPr marL="914400" indent="0">
              <a:buFontTx/>
              <a:buNone/>
              <a:defRPr sz="1600" baseline="0">
                <a:latin typeface="Overpass" pitchFamily="2" charset="77"/>
              </a:defRPr>
            </a:lvl3pPr>
            <a:lvl4pPr marL="1371600" indent="0">
              <a:buFontTx/>
              <a:buNone/>
              <a:defRPr sz="1600" baseline="0">
                <a:latin typeface="Overpass" pitchFamily="2" charset="77"/>
              </a:defRPr>
            </a:lvl4pPr>
            <a:lvl5pPr marL="1828800" indent="0">
              <a:buFontTx/>
              <a:buNone/>
              <a:defRPr sz="1600" baseline="0">
                <a:latin typeface="Overpass" pitchFamily="2" charset="77"/>
              </a:defRPr>
            </a:lvl5pPr>
          </a:lstStyle>
          <a:p>
            <a:pPr lvl="0"/>
            <a:r>
              <a:rPr lang="fr-CA" dirty="0"/>
              <a:t>Sous-titre</a:t>
            </a:r>
          </a:p>
        </p:txBody>
      </p:sp>
      <p:sp>
        <p:nvSpPr>
          <p:cNvPr id="7" name="Espace réservé du texte 7">
            <a:extLst>
              <a:ext uri="{FF2B5EF4-FFF2-40B4-BE49-F238E27FC236}">
                <a16:creationId xmlns:a16="http://schemas.microsoft.com/office/drawing/2014/main" id="{2B6130CA-8068-F943-A72F-AE39D1F0AC46}"/>
              </a:ext>
            </a:extLst>
          </p:cNvPr>
          <p:cNvSpPr>
            <a:spLocks noGrp="1"/>
          </p:cNvSpPr>
          <p:nvPr>
            <p:ph type="body" sz="quarter" idx="13" hasCustomPrompt="1"/>
          </p:nvPr>
        </p:nvSpPr>
        <p:spPr>
          <a:xfrm>
            <a:off x="6181200" y="1843088"/>
            <a:ext cx="2192337" cy="270000"/>
          </a:xfrm>
          <a:prstGeom prst="rect">
            <a:avLst/>
          </a:prstGeom>
        </p:spPr>
        <p:txBody>
          <a:bodyPr lIns="0" tIns="0" rIns="0" bIns="0"/>
          <a:lstStyle>
            <a:lvl1pPr marL="0" indent="0">
              <a:buFontTx/>
              <a:buNone/>
              <a:defRPr sz="1700" b="1" i="0" baseline="0">
                <a:solidFill>
                  <a:schemeClr val="accent6"/>
                </a:solidFill>
                <a:latin typeface="Overpass" pitchFamily="2" charset="77"/>
              </a:defRPr>
            </a:lvl1pPr>
            <a:lvl2pPr marL="0" indent="0">
              <a:spcBef>
                <a:spcPts val="4"/>
              </a:spcBef>
              <a:buFontTx/>
              <a:buNone/>
              <a:defRPr sz="1600" baseline="0">
                <a:latin typeface="Overpass Light" pitchFamily="2" charset="77"/>
              </a:defRPr>
            </a:lvl2pPr>
            <a:lvl3pPr marL="914400" indent="0">
              <a:buFontTx/>
              <a:buNone/>
              <a:defRPr sz="1600" baseline="0">
                <a:latin typeface="Overpass" pitchFamily="2" charset="77"/>
              </a:defRPr>
            </a:lvl3pPr>
            <a:lvl4pPr marL="1371600" indent="0">
              <a:buFontTx/>
              <a:buNone/>
              <a:defRPr sz="1600" baseline="0">
                <a:latin typeface="Overpass" pitchFamily="2" charset="77"/>
              </a:defRPr>
            </a:lvl4pPr>
            <a:lvl5pPr marL="1828800" indent="0">
              <a:buFontTx/>
              <a:buNone/>
              <a:defRPr sz="1600" baseline="0">
                <a:latin typeface="Overpass" pitchFamily="2" charset="77"/>
              </a:defRPr>
            </a:lvl5pPr>
          </a:lstStyle>
          <a:p>
            <a:pPr lvl="0"/>
            <a:r>
              <a:rPr lang="fr-CA" dirty="0"/>
              <a:t>Sous-titre</a:t>
            </a:r>
          </a:p>
        </p:txBody>
      </p:sp>
      <p:sp>
        <p:nvSpPr>
          <p:cNvPr id="9" name="Espace réservé du texte 8">
            <a:extLst>
              <a:ext uri="{FF2B5EF4-FFF2-40B4-BE49-F238E27FC236}">
                <a16:creationId xmlns:a16="http://schemas.microsoft.com/office/drawing/2014/main" id="{3219111F-23A7-8F44-964B-D37D4709DD74}"/>
              </a:ext>
            </a:extLst>
          </p:cNvPr>
          <p:cNvSpPr>
            <a:spLocks noGrp="1"/>
          </p:cNvSpPr>
          <p:nvPr>
            <p:ph type="body" sz="quarter" idx="15" hasCustomPrompt="1"/>
          </p:nvPr>
        </p:nvSpPr>
        <p:spPr>
          <a:xfrm>
            <a:off x="1040400" y="2112963"/>
            <a:ext cx="2192337" cy="2162475"/>
          </a:xfrm>
          <a:prstGeom prst="rect">
            <a:avLst/>
          </a:prstGeom>
        </p:spPr>
        <p:txBody>
          <a:bodyPr lIns="0" tIns="0" rIns="0"/>
          <a:lstStyle>
            <a:lvl1pPr marL="0" indent="0">
              <a:lnSpc>
                <a:spcPct val="100000"/>
              </a:lnSpc>
              <a:buNone/>
              <a:defRPr sz="1700" b="0" i="0">
                <a:solidFill>
                  <a:schemeClr val="accent6"/>
                </a:solidFill>
                <a:latin typeface="Overpass Light" pitchFamily="2" charset="77"/>
              </a:defRPr>
            </a:lvl1pPr>
            <a:lvl2pPr marL="457200" indent="0">
              <a:buNone/>
              <a:defRPr sz="1700" b="0" i="0">
                <a:solidFill>
                  <a:schemeClr val="tx1">
                    <a:lumMod val="75000"/>
                    <a:lumOff val="25000"/>
                  </a:schemeClr>
                </a:solidFill>
                <a:latin typeface="Overpass Light" pitchFamily="2" charset="77"/>
              </a:defRPr>
            </a:lvl2pPr>
            <a:lvl3pPr marL="914400" indent="0">
              <a:buNone/>
              <a:defRPr sz="1700" b="0" i="0">
                <a:solidFill>
                  <a:schemeClr val="tx1">
                    <a:lumMod val="75000"/>
                    <a:lumOff val="25000"/>
                  </a:schemeClr>
                </a:solidFill>
                <a:latin typeface="Overpass Light" pitchFamily="2" charset="77"/>
              </a:defRPr>
            </a:lvl3pPr>
            <a:lvl4pPr marL="1371600" indent="0">
              <a:buNone/>
              <a:defRPr sz="1700" b="0" i="0">
                <a:solidFill>
                  <a:schemeClr val="tx1">
                    <a:lumMod val="75000"/>
                    <a:lumOff val="25000"/>
                  </a:schemeClr>
                </a:solidFill>
                <a:latin typeface="Overpass Light" pitchFamily="2" charset="77"/>
              </a:defRPr>
            </a:lvl4pPr>
            <a:lvl5pPr marL="1828800" indent="0">
              <a:buNone/>
              <a:defRPr sz="1700" b="0" i="0">
                <a:solidFill>
                  <a:schemeClr val="tx1">
                    <a:lumMod val="75000"/>
                    <a:lumOff val="25000"/>
                  </a:schemeClr>
                </a:solidFill>
                <a:latin typeface="Overpass Light" pitchFamily="2" charset="77"/>
              </a:defRPr>
            </a:lvl5pPr>
          </a:lstStyle>
          <a:p>
            <a:pPr lvl="0"/>
            <a:r>
              <a:rPr lang="fr-CA" dirty="0" err="1"/>
              <a:t>Sit</a:t>
            </a:r>
            <a:r>
              <a:rPr lang="fr-CA" dirty="0"/>
              <a:t> </a:t>
            </a:r>
            <a:r>
              <a:rPr lang="fr-CA" dirty="0" err="1"/>
              <a:t>amet</a:t>
            </a:r>
            <a:r>
              <a:rPr lang="fr-CA" dirty="0"/>
              <a:t>, </a:t>
            </a:r>
            <a:r>
              <a:rPr lang="fr-CA" dirty="0" err="1"/>
              <a:t>consectetur</a:t>
            </a:r>
            <a:r>
              <a:rPr lang="fr-CA" dirty="0"/>
              <a:t> </a:t>
            </a:r>
            <a:r>
              <a:rPr lang="fr-CA" dirty="0" err="1"/>
              <a:t>adipiscing</a:t>
            </a:r>
            <a:r>
              <a:rPr lang="fr-CA" dirty="0"/>
              <a:t> </a:t>
            </a:r>
            <a:r>
              <a:rPr lang="fr-CA" dirty="0" err="1"/>
              <a:t>elit</a:t>
            </a:r>
            <a:r>
              <a:rPr lang="fr-CA" dirty="0"/>
              <a:t>, </a:t>
            </a:r>
            <a:r>
              <a:rPr lang="fr-CA" dirty="0" err="1"/>
              <a:t>sed</a:t>
            </a:r>
            <a:r>
              <a:rPr lang="fr-CA" dirty="0"/>
              <a:t> do </a:t>
            </a:r>
            <a:r>
              <a:rPr lang="fr-CA" dirty="0" err="1"/>
              <a:t>eiusmod</a:t>
            </a:r>
            <a:r>
              <a:rPr lang="fr-CA" dirty="0"/>
              <a:t> </a:t>
            </a:r>
            <a:r>
              <a:rPr lang="fr-CA" dirty="0" err="1"/>
              <a:t>tempor</a:t>
            </a:r>
            <a:r>
              <a:rPr lang="fr-CA" dirty="0"/>
              <a:t> </a:t>
            </a:r>
            <a:r>
              <a:rPr lang="fr-CA" dirty="0" err="1"/>
              <a:t>incididunt</a:t>
            </a:r>
            <a:r>
              <a:rPr lang="fr-CA" dirty="0"/>
              <a:t> ut </a:t>
            </a:r>
            <a:r>
              <a:rPr lang="fr-CA" dirty="0" err="1"/>
              <a:t>labore</a:t>
            </a:r>
            <a:r>
              <a:rPr lang="fr-CA" dirty="0"/>
              <a:t> et </a:t>
            </a:r>
            <a:r>
              <a:rPr lang="fr-CA" dirty="0" err="1"/>
              <a:t>dolore</a:t>
            </a:r>
            <a:r>
              <a:rPr lang="fr-CA" dirty="0"/>
              <a:t> magna </a:t>
            </a:r>
            <a:r>
              <a:rPr lang="fr-CA" dirty="0" err="1"/>
              <a:t>allaqua</a:t>
            </a:r>
            <a:r>
              <a:rPr lang="fr-CA" dirty="0"/>
              <a:t>. Ut </a:t>
            </a:r>
            <a:r>
              <a:rPr lang="fr-CA" dirty="0" err="1"/>
              <a:t>enim</a:t>
            </a:r>
            <a:r>
              <a:rPr lang="fr-CA" dirty="0"/>
              <a:t> ad </a:t>
            </a:r>
            <a:r>
              <a:rPr lang="fr-CA" dirty="0" err="1"/>
              <a:t>minim</a:t>
            </a:r>
            <a:r>
              <a:rPr lang="fr-CA" dirty="0"/>
              <a:t> </a:t>
            </a:r>
            <a:r>
              <a:rPr lang="fr-CA" dirty="0" err="1"/>
              <a:t>veniam</a:t>
            </a:r>
            <a:r>
              <a:rPr lang="fr-CA" dirty="0"/>
              <a:t>, </a:t>
            </a:r>
            <a:r>
              <a:rPr lang="fr-CA" dirty="0" err="1"/>
              <a:t>quis</a:t>
            </a:r>
            <a:r>
              <a:rPr lang="fr-CA" dirty="0"/>
              <a:t> </a:t>
            </a:r>
            <a:r>
              <a:rPr lang="fr-CA" dirty="0" err="1"/>
              <a:t>nostrud</a:t>
            </a:r>
            <a:r>
              <a:rPr lang="fr-CA" dirty="0"/>
              <a:t> </a:t>
            </a:r>
            <a:r>
              <a:rPr lang="fr-CA" dirty="0" err="1"/>
              <a:t>exercitation</a:t>
            </a:r>
            <a:r>
              <a:rPr lang="fr-CA" dirty="0"/>
              <a:t> </a:t>
            </a:r>
            <a:r>
              <a:rPr lang="fr-CA" dirty="0" err="1"/>
              <a:t>ullamco</a:t>
            </a:r>
            <a:r>
              <a:rPr lang="fr-CA" dirty="0"/>
              <a:t>.</a:t>
            </a:r>
          </a:p>
        </p:txBody>
      </p:sp>
      <p:sp>
        <p:nvSpPr>
          <p:cNvPr id="10" name="Espace réservé du texte 8">
            <a:extLst>
              <a:ext uri="{FF2B5EF4-FFF2-40B4-BE49-F238E27FC236}">
                <a16:creationId xmlns:a16="http://schemas.microsoft.com/office/drawing/2014/main" id="{94094D36-7818-F740-ADF3-A006C133EDA3}"/>
              </a:ext>
            </a:extLst>
          </p:cNvPr>
          <p:cNvSpPr>
            <a:spLocks noGrp="1"/>
          </p:cNvSpPr>
          <p:nvPr>
            <p:ph type="body" sz="quarter" idx="16" hasCustomPrompt="1"/>
          </p:nvPr>
        </p:nvSpPr>
        <p:spPr>
          <a:xfrm>
            <a:off x="3628800" y="2112963"/>
            <a:ext cx="2192337" cy="2162475"/>
          </a:xfrm>
          <a:prstGeom prst="rect">
            <a:avLst/>
          </a:prstGeom>
        </p:spPr>
        <p:txBody>
          <a:bodyPr lIns="0" tIns="0" rIns="0"/>
          <a:lstStyle>
            <a:lvl1pPr marL="0" indent="0">
              <a:lnSpc>
                <a:spcPct val="100000"/>
              </a:lnSpc>
              <a:buNone/>
              <a:defRPr sz="1700" b="0" i="0">
                <a:solidFill>
                  <a:schemeClr val="accent6"/>
                </a:solidFill>
                <a:latin typeface="Overpass Light" pitchFamily="2" charset="77"/>
              </a:defRPr>
            </a:lvl1pPr>
            <a:lvl2pPr marL="457200" indent="0">
              <a:buNone/>
              <a:defRPr sz="1700" b="0" i="0">
                <a:solidFill>
                  <a:schemeClr val="tx1">
                    <a:lumMod val="75000"/>
                    <a:lumOff val="25000"/>
                  </a:schemeClr>
                </a:solidFill>
                <a:latin typeface="Overpass Light" pitchFamily="2" charset="77"/>
              </a:defRPr>
            </a:lvl2pPr>
            <a:lvl3pPr marL="914400" indent="0">
              <a:buNone/>
              <a:defRPr sz="1700" b="0" i="0">
                <a:solidFill>
                  <a:schemeClr val="tx1">
                    <a:lumMod val="75000"/>
                    <a:lumOff val="25000"/>
                  </a:schemeClr>
                </a:solidFill>
                <a:latin typeface="Overpass Light" pitchFamily="2" charset="77"/>
              </a:defRPr>
            </a:lvl3pPr>
            <a:lvl4pPr marL="1371600" indent="0">
              <a:buNone/>
              <a:defRPr sz="1700" b="0" i="0">
                <a:solidFill>
                  <a:schemeClr val="tx1">
                    <a:lumMod val="75000"/>
                    <a:lumOff val="25000"/>
                  </a:schemeClr>
                </a:solidFill>
                <a:latin typeface="Overpass Light" pitchFamily="2" charset="77"/>
              </a:defRPr>
            </a:lvl4pPr>
            <a:lvl5pPr marL="1828800" indent="0">
              <a:buNone/>
              <a:defRPr sz="1700" b="0" i="0">
                <a:solidFill>
                  <a:schemeClr val="tx1">
                    <a:lumMod val="75000"/>
                    <a:lumOff val="25000"/>
                  </a:schemeClr>
                </a:solidFill>
                <a:latin typeface="Overpass Light" pitchFamily="2" charset="77"/>
              </a:defRPr>
            </a:lvl5pPr>
          </a:lstStyle>
          <a:p>
            <a:pPr lvl="0"/>
            <a:r>
              <a:rPr lang="fr-CA" dirty="0" err="1"/>
              <a:t>Sit</a:t>
            </a:r>
            <a:r>
              <a:rPr lang="fr-CA" dirty="0"/>
              <a:t> </a:t>
            </a:r>
            <a:r>
              <a:rPr lang="fr-CA" dirty="0" err="1"/>
              <a:t>amet</a:t>
            </a:r>
            <a:r>
              <a:rPr lang="fr-CA" dirty="0"/>
              <a:t>, </a:t>
            </a:r>
            <a:r>
              <a:rPr lang="fr-CA" dirty="0" err="1"/>
              <a:t>consectetur</a:t>
            </a:r>
            <a:r>
              <a:rPr lang="fr-CA" dirty="0"/>
              <a:t> </a:t>
            </a:r>
            <a:r>
              <a:rPr lang="fr-CA" dirty="0" err="1"/>
              <a:t>adipiscing</a:t>
            </a:r>
            <a:r>
              <a:rPr lang="fr-CA" dirty="0"/>
              <a:t> </a:t>
            </a:r>
            <a:r>
              <a:rPr lang="fr-CA" dirty="0" err="1"/>
              <a:t>elit</a:t>
            </a:r>
            <a:r>
              <a:rPr lang="fr-CA" dirty="0"/>
              <a:t>, </a:t>
            </a:r>
            <a:r>
              <a:rPr lang="fr-CA" dirty="0" err="1"/>
              <a:t>sed</a:t>
            </a:r>
            <a:r>
              <a:rPr lang="fr-CA" dirty="0"/>
              <a:t> do </a:t>
            </a:r>
            <a:r>
              <a:rPr lang="fr-CA" dirty="0" err="1"/>
              <a:t>eiusmod</a:t>
            </a:r>
            <a:r>
              <a:rPr lang="fr-CA" dirty="0"/>
              <a:t> </a:t>
            </a:r>
            <a:r>
              <a:rPr lang="fr-CA" dirty="0" err="1"/>
              <a:t>tempor</a:t>
            </a:r>
            <a:r>
              <a:rPr lang="fr-CA" dirty="0"/>
              <a:t> </a:t>
            </a:r>
            <a:r>
              <a:rPr lang="fr-CA" dirty="0" err="1"/>
              <a:t>incididunt</a:t>
            </a:r>
            <a:r>
              <a:rPr lang="fr-CA" dirty="0"/>
              <a:t> ut </a:t>
            </a:r>
            <a:r>
              <a:rPr lang="fr-CA" dirty="0" err="1"/>
              <a:t>labore</a:t>
            </a:r>
            <a:r>
              <a:rPr lang="fr-CA" dirty="0"/>
              <a:t> et </a:t>
            </a:r>
            <a:r>
              <a:rPr lang="fr-CA" dirty="0" err="1"/>
              <a:t>dolore</a:t>
            </a:r>
            <a:r>
              <a:rPr lang="fr-CA" dirty="0"/>
              <a:t> magna </a:t>
            </a:r>
            <a:r>
              <a:rPr lang="fr-CA" dirty="0" err="1"/>
              <a:t>allaqua</a:t>
            </a:r>
            <a:r>
              <a:rPr lang="fr-CA" dirty="0"/>
              <a:t>. Ut </a:t>
            </a:r>
            <a:r>
              <a:rPr lang="fr-CA" dirty="0" err="1"/>
              <a:t>enim</a:t>
            </a:r>
            <a:r>
              <a:rPr lang="fr-CA" dirty="0"/>
              <a:t> ad </a:t>
            </a:r>
            <a:r>
              <a:rPr lang="fr-CA" dirty="0" err="1"/>
              <a:t>minim</a:t>
            </a:r>
            <a:r>
              <a:rPr lang="fr-CA" dirty="0"/>
              <a:t> </a:t>
            </a:r>
            <a:r>
              <a:rPr lang="fr-CA" dirty="0" err="1"/>
              <a:t>veniam</a:t>
            </a:r>
            <a:r>
              <a:rPr lang="fr-CA" dirty="0"/>
              <a:t>, </a:t>
            </a:r>
            <a:r>
              <a:rPr lang="fr-CA" dirty="0" err="1"/>
              <a:t>quis</a:t>
            </a:r>
            <a:r>
              <a:rPr lang="fr-CA" dirty="0"/>
              <a:t> </a:t>
            </a:r>
            <a:r>
              <a:rPr lang="fr-CA" dirty="0" err="1"/>
              <a:t>nostrud</a:t>
            </a:r>
            <a:r>
              <a:rPr lang="fr-CA" dirty="0"/>
              <a:t> </a:t>
            </a:r>
            <a:r>
              <a:rPr lang="fr-CA" dirty="0" err="1"/>
              <a:t>exercitation</a:t>
            </a:r>
            <a:r>
              <a:rPr lang="fr-CA" dirty="0"/>
              <a:t> </a:t>
            </a:r>
            <a:r>
              <a:rPr lang="fr-CA" dirty="0" err="1"/>
              <a:t>ullamco</a:t>
            </a:r>
            <a:r>
              <a:rPr lang="fr-CA" dirty="0"/>
              <a:t>.</a:t>
            </a:r>
          </a:p>
        </p:txBody>
      </p:sp>
      <p:sp>
        <p:nvSpPr>
          <p:cNvPr id="11" name="Espace réservé du texte 8">
            <a:extLst>
              <a:ext uri="{FF2B5EF4-FFF2-40B4-BE49-F238E27FC236}">
                <a16:creationId xmlns:a16="http://schemas.microsoft.com/office/drawing/2014/main" id="{36BCDF6F-E1E7-6143-8FE4-D311B90FCBF9}"/>
              </a:ext>
            </a:extLst>
          </p:cNvPr>
          <p:cNvSpPr>
            <a:spLocks noGrp="1"/>
          </p:cNvSpPr>
          <p:nvPr>
            <p:ph type="body" sz="quarter" idx="17" hasCustomPrompt="1"/>
          </p:nvPr>
        </p:nvSpPr>
        <p:spPr>
          <a:xfrm>
            <a:off x="6181200" y="2112963"/>
            <a:ext cx="2192337" cy="2162475"/>
          </a:xfrm>
          <a:prstGeom prst="rect">
            <a:avLst/>
          </a:prstGeom>
        </p:spPr>
        <p:txBody>
          <a:bodyPr lIns="0" tIns="0" rIns="0"/>
          <a:lstStyle>
            <a:lvl1pPr marL="0" indent="0">
              <a:lnSpc>
                <a:spcPct val="100000"/>
              </a:lnSpc>
              <a:buNone/>
              <a:defRPr sz="1700" b="0" i="0">
                <a:solidFill>
                  <a:schemeClr val="accent6"/>
                </a:solidFill>
                <a:latin typeface="Overpass Light" pitchFamily="2" charset="77"/>
              </a:defRPr>
            </a:lvl1pPr>
            <a:lvl2pPr marL="457200" indent="0">
              <a:buNone/>
              <a:defRPr sz="1700" b="0" i="0">
                <a:solidFill>
                  <a:schemeClr val="tx1">
                    <a:lumMod val="75000"/>
                    <a:lumOff val="25000"/>
                  </a:schemeClr>
                </a:solidFill>
                <a:latin typeface="Overpass Light" pitchFamily="2" charset="77"/>
              </a:defRPr>
            </a:lvl2pPr>
            <a:lvl3pPr marL="914400" indent="0">
              <a:buNone/>
              <a:defRPr sz="1700" b="0" i="0">
                <a:solidFill>
                  <a:schemeClr val="tx1">
                    <a:lumMod val="75000"/>
                    <a:lumOff val="25000"/>
                  </a:schemeClr>
                </a:solidFill>
                <a:latin typeface="Overpass Light" pitchFamily="2" charset="77"/>
              </a:defRPr>
            </a:lvl3pPr>
            <a:lvl4pPr marL="1371600" indent="0">
              <a:buNone/>
              <a:defRPr sz="1700" b="0" i="0">
                <a:solidFill>
                  <a:schemeClr val="tx1">
                    <a:lumMod val="75000"/>
                    <a:lumOff val="25000"/>
                  </a:schemeClr>
                </a:solidFill>
                <a:latin typeface="Overpass Light" pitchFamily="2" charset="77"/>
              </a:defRPr>
            </a:lvl4pPr>
            <a:lvl5pPr marL="1828800" indent="0">
              <a:buNone/>
              <a:defRPr sz="1700" b="0" i="0">
                <a:solidFill>
                  <a:schemeClr val="tx1">
                    <a:lumMod val="75000"/>
                    <a:lumOff val="25000"/>
                  </a:schemeClr>
                </a:solidFill>
                <a:latin typeface="Overpass Light" pitchFamily="2" charset="77"/>
              </a:defRPr>
            </a:lvl5pPr>
          </a:lstStyle>
          <a:p>
            <a:pPr lvl="0"/>
            <a:r>
              <a:rPr lang="fr-CA" dirty="0" err="1"/>
              <a:t>Sit</a:t>
            </a:r>
            <a:r>
              <a:rPr lang="fr-CA" dirty="0"/>
              <a:t> </a:t>
            </a:r>
            <a:r>
              <a:rPr lang="fr-CA" dirty="0" err="1"/>
              <a:t>amet</a:t>
            </a:r>
            <a:r>
              <a:rPr lang="fr-CA" dirty="0"/>
              <a:t>, </a:t>
            </a:r>
            <a:r>
              <a:rPr lang="fr-CA" dirty="0" err="1"/>
              <a:t>consectetur</a:t>
            </a:r>
            <a:r>
              <a:rPr lang="fr-CA" dirty="0"/>
              <a:t> </a:t>
            </a:r>
            <a:r>
              <a:rPr lang="fr-CA" dirty="0" err="1"/>
              <a:t>adipiscing</a:t>
            </a:r>
            <a:r>
              <a:rPr lang="fr-CA" dirty="0"/>
              <a:t> </a:t>
            </a:r>
            <a:r>
              <a:rPr lang="fr-CA" dirty="0" err="1"/>
              <a:t>elit</a:t>
            </a:r>
            <a:r>
              <a:rPr lang="fr-CA" dirty="0"/>
              <a:t>, </a:t>
            </a:r>
            <a:r>
              <a:rPr lang="fr-CA" dirty="0" err="1"/>
              <a:t>sed</a:t>
            </a:r>
            <a:r>
              <a:rPr lang="fr-CA" dirty="0"/>
              <a:t> do </a:t>
            </a:r>
            <a:r>
              <a:rPr lang="fr-CA" dirty="0" err="1"/>
              <a:t>eiusmod</a:t>
            </a:r>
            <a:r>
              <a:rPr lang="fr-CA" dirty="0"/>
              <a:t> </a:t>
            </a:r>
            <a:r>
              <a:rPr lang="fr-CA" dirty="0" err="1"/>
              <a:t>tempor</a:t>
            </a:r>
            <a:r>
              <a:rPr lang="fr-CA" dirty="0"/>
              <a:t> </a:t>
            </a:r>
            <a:r>
              <a:rPr lang="fr-CA" dirty="0" err="1"/>
              <a:t>incididunt</a:t>
            </a:r>
            <a:r>
              <a:rPr lang="fr-CA" dirty="0"/>
              <a:t> ut </a:t>
            </a:r>
            <a:r>
              <a:rPr lang="fr-CA" dirty="0" err="1"/>
              <a:t>labore</a:t>
            </a:r>
            <a:r>
              <a:rPr lang="fr-CA" dirty="0"/>
              <a:t> et </a:t>
            </a:r>
            <a:r>
              <a:rPr lang="fr-CA" dirty="0" err="1"/>
              <a:t>dolore</a:t>
            </a:r>
            <a:r>
              <a:rPr lang="fr-CA" dirty="0"/>
              <a:t> magna </a:t>
            </a:r>
            <a:r>
              <a:rPr lang="fr-CA" dirty="0" err="1"/>
              <a:t>allaqua</a:t>
            </a:r>
            <a:r>
              <a:rPr lang="fr-CA" dirty="0"/>
              <a:t>. Ut </a:t>
            </a:r>
            <a:r>
              <a:rPr lang="fr-CA" dirty="0" err="1"/>
              <a:t>enim</a:t>
            </a:r>
            <a:r>
              <a:rPr lang="fr-CA" dirty="0"/>
              <a:t> ad </a:t>
            </a:r>
            <a:r>
              <a:rPr lang="fr-CA" dirty="0" err="1"/>
              <a:t>minim</a:t>
            </a:r>
            <a:r>
              <a:rPr lang="fr-CA" dirty="0"/>
              <a:t> </a:t>
            </a:r>
            <a:r>
              <a:rPr lang="fr-CA" dirty="0" err="1"/>
              <a:t>veniam</a:t>
            </a:r>
            <a:r>
              <a:rPr lang="fr-CA" dirty="0"/>
              <a:t>, </a:t>
            </a:r>
            <a:r>
              <a:rPr lang="fr-CA" dirty="0" err="1"/>
              <a:t>quis</a:t>
            </a:r>
            <a:r>
              <a:rPr lang="fr-CA" dirty="0"/>
              <a:t> </a:t>
            </a:r>
            <a:r>
              <a:rPr lang="fr-CA" dirty="0" err="1"/>
              <a:t>nostrud</a:t>
            </a:r>
            <a:r>
              <a:rPr lang="fr-CA" dirty="0"/>
              <a:t> </a:t>
            </a:r>
            <a:r>
              <a:rPr lang="fr-CA" dirty="0" err="1"/>
              <a:t>exercitation</a:t>
            </a:r>
            <a:r>
              <a:rPr lang="fr-CA" dirty="0"/>
              <a:t> </a:t>
            </a:r>
            <a:r>
              <a:rPr lang="fr-CA" dirty="0" err="1"/>
              <a:t>ullamco</a:t>
            </a:r>
            <a:r>
              <a:rPr lang="fr-CA" dirty="0"/>
              <a:t>.</a:t>
            </a:r>
          </a:p>
        </p:txBody>
      </p:sp>
    </p:spTree>
    <p:extLst>
      <p:ext uri="{BB962C8B-B14F-4D97-AF65-F5344CB8AC3E}">
        <p14:creationId xmlns:p14="http://schemas.microsoft.com/office/powerpoint/2010/main" val="26435836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3.xml"/><Relationship Id="rId4"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image" Target="../media/image3.emf"/></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4.emf"/></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image" Target="../media/image3.emf"/></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image" Target="../media/image3.emf"/><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image" Target="../media/image1.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CBBB9BF-5A45-F643-8A56-965819380073}"/>
              </a:ext>
            </a:extLst>
          </p:cNvPr>
          <p:cNvPicPr>
            <a:picLocks noChangeAspect="1"/>
          </p:cNvPicPr>
          <p:nvPr userDrawn="1"/>
        </p:nvPicPr>
        <p:blipFill>
          <a:blip r:embed="rId5"/>
          <a:stretch>
            <a:fillRect/>
          </a:stretch>
        </p:blipFill>
        <p:spPr>
          <a:xfrm>
            <a:off x="0" y="4195762"/>
            <a:ext cx="9144000" cy="947738"/>
          </a:xfrm>
          <a:prstGeom prst="rect">
            <a:avLst/>
          </a:prstGeom>
        </p:spPr>
      </p:pic>
    </p:spTree>
    <p:extLst>
      <p:ext uri="{BB962C8B-B14F-4D97-AF65-F5344CB8AC3E}">
        <p14:creationId xmlns:p14="http://schemas.microsoft.com/office/powerpoint/2010/main" val="2525583813"/>
      </p:ext>
    </p:extLst>
  </p:cSld>
  <p:clrMap bg1="lt1" tx1="dk1" bg2="lt2" tx2="dk2" accent1="accent1" accent2="accent2" accent3="accent3" accent4="accent4" accent5="accent5" accent6="accent6" hlink="hlink" folHlink="folHlink"/>
  <p:sldLayoutIdLst>
    <p:sldLayoutId id="2147483673" r:id="rId1"/>
    <p:sldLayoutId id="2147483726" r:id="rId2"/>
    <p:sldLayoutId id="2147483730"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7756875"/>
      </p:ext>
    </p:extLst>
  </p:cSld>
  <p:clrMap bg1="lt1" tx1="dk1" bg2="lt2" tx2="dk2" accent1="accent1" accent2="accent2" accent3="accent3" accent4="accent4" accent5="accent5" accent6="accent6" hlink="hlink" folHlink="folHlink"/>
  <p:sldLayoutIdLst>
    <p:sldLayoutId id="2147483671"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‹n°›</a:t>
            </a:fld>
            <a:endParaRPr lang="en-US" dirty="0"/>
          </a:p>
        </p:txBody>
      </p:sp>
    </p:spTree>
    <p:extLst>
      <p:ext uri="{BB962C8B-B14F-4D97-AF65-F5344CB8AC3E}">
        <p14:creationId xmlns:p14="http://schemas.microsoft.com/office/powerpoint/2010/main" val="3498993047"/>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72" r:id="rId12"/>
    <p:sldLayoutId id="2147483773" r:id="rId13"/>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E684F69-4C44-3C4C-B1AF-4AEE6FC3A5F2}"/>
              </a:ext>
            </a:extLst>
          </p:cNvPr>
          <p:cNvPicPr>
            <a:picLocks noChangeAspect="1"/>
          </p:cNvPicPr>
          <p:nvPr userDrawn="1"/>
        </p:nvPicPr>
        <p:blipFill>
          <a:blip r:embed="rId3"/>
          <a:stretch>
            <a:fillRect/>
          </a:stretch>
        </p:blipFill>
        <p:spPr>
          <a:xfrm>
            <a:off x="7853664" y="4550568"/>
            <a:ext cx="1023854" cy="421024"/>
          </a:xfrm>
          <a:prstGeom prst="rect">
            <a:avLst/>
          </a:prstGeom>
        </p:spPr>
      </p:pic>
    </p:spTree>
    <p:extLst>
      <p:ext uri="{BB962C8B-B14F-4D97-AF65-F5344CB8AC3E}">
        <p14:creationId xmlns:p14="http://schemas.microsoft.com/office/powerpoint/2010/main" val="3332489091"/>
      </p:ext>
    </p:extLst>
  </p:cSld>
  <p:clrMap bg1="lt1" tx1="dk1" bg2="lt2" tx2="dk2" accent1="accent1" accent2="accent2" accent3="accent3" accent4="accent4" accent5="accent5" accent6="accent6" hlink="hlink" folHlink="folHlink"/>
  <p:sldLayoutIdLst>
    <p:sldLayoutId id="2147483724"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233348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C5BDC02-56D1-464C-91DF-C4AD15324635}"/>
              </a:ext>
            </a:extLst>
          </p:cNvPr>
          <p:cNvPicPr>
            <a:picLocks noChangeAspect="1"/>
          </p:cNvPicPr>
          <p:nvPr userDrawn="1"/>
        </p:nvPicPr>
        <p:blipFill>
          <a:blip r:embed="rId9"/>
          <a:stretch>
            <a:fillRect/>
          </a:stretch>
        </p:blipFill>
        <p:spPr>
          <a:xfrm>
            <a:off x="7853664" y="4550568"/>
            <a:ext cx="1023854" cy="421024"/>
          </a:xfrm>
          <a:prstGeom prst="rect">
            <a:avLst/>
          </a:prstGeom>
        </p:spPr>
      </p:pic>
    </p:spTree>
    <p:extLst>
      <p:ext uri="{BB962C8B-B14F-4D97-AF65-F5344CB8AC3E}">
        <p14:creationId xmlns:p14="http://schemas.microsoft.com/office/powerpoint/2010/main" val="533234918"/>
      </p:ext>
    </p:extLst>
  </p:cSld>
  <p:clrMap bg1="lt1" tx1="dk1" bg2="lt2" tx2="dk2" accent1="accent1" accent2="accent2" accent3="accent3" accent4="accent4" accent5="accent5" accent6="accent6" hlink="hlink" folHlink="folHlink"/>
  <p:sldLayoutIdLst>
    <p:sldLayoutId id="2147483734" r:id="rId1"/>
    <p:sldLayoutId id="2147483731" r:id="rId2"/>
    <p:sldLayoutId id="2147483732" r:id="rId3"/>
    <p:sldLayoutId id="2147483733" r:id="rId4"/>
    <p:sldLayoutId id="2147483728" r:id="rId5"/>
    <p:sldLayoutId id="2147483729" r:id="rId6"/>
    <p:sldLayoutId id="2147483774"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4BCEBAA-5D4B-A349-A779-FFB07C5EB6B0}"/>
              </a:ext>
            </a:extLst>
          </p:cNvPr>
          <p:cNvPicPr>
            <a:picLocks noChangeAspect="1"/>
          </p:cNvPicPr>
          <p:nvPr userDrawn="1"/>
        </p:nvPicPr>
        <p:blipFill>
          <a:blip r:embed="rId4"/>
          <a:stretch>
            <a:fillRect/>
          </a:stretch>
        </p:blipFill>
        <p:spPr>
          <a:xfrm>
            <a:off x="7848599" y="4548957"/>
            <a:ext cx="1032934" cy="424758"/>
          </a:xfrm>
          <a:prstGeom prst="rect">
            <a:avLst/>
          </a:prstGeom>
        </p:spPr>
      </p:pic>
    </p:spTree>
    <p:extLst>
      <p:ext uri="{BB962C8B-B14F-4D97-AF65-F5344CB8AC3E}">
        <p14:creationId xmlns:p14="http://schemas.microsoft.com/office/powerpoint/2010/main" val="2868873193"/>
      </p:ext>
    </p:extLst>
  </p:cSld>
  <p:clrMap bg1="lt1" tx1="dk1" bg2="lt2" tx2="dk2" accent1="accent1" accent2="accent2" accent3="accent3" accent4="accent4" accent5="accent5" accent6="accent6" hlink="hlink" folHlink="folHlink"/>
  <p:sldLayoutIdLst>
    <p:sldLayoutId id="2147483701" r:id="rId1"/>
    <p:sldLayoutId id="2147483702"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60C3DDD-971B-7340-822F-06C07A978D26}"/>
              </a:ext>
            </a:extLst>
          </p:cNvPr>
          <p:cNvPicPr>
            <a:picLocks noChangeAspect="1"/>
          </p:cNvPicPr>
          <p:nvPr userDrawn="1"/>
        </p:nvPicPr>
        <p:blipFill>
          <a:blip r:embed="rId4"/>
          <a:stretch>
            <a:fillRect/>
          </a:stretch>
        </p:blipFill>
        <p:spPr>
          <a:xfrm>
            <a:off x="7853664" y="4550568"/>
            <a:ext cx="1023854" cy="421024"/>
          </a:xfrm>
          <a:prstGeom prst="rect">
            <a:avLst/>
          </a:prstGeom>
        </p:spPr>
      </p:pic>
    </p:spTree>
    <p:extLst>
      <p:ext uri="{BB962C8B-B14F-4D97-AF65-F5344CB8AC3E}">
        <p14:creationId xmlns:p14="http://schemas.microsoft.com/office/powerpoint/2010/main" val="1052206369"/>
      </p:ext>
    </p:extLst>
  </p:cSld>
  <p:clrMap bg1="lt1" tx1="dk1" bg2="lt2" tx2="dk2" accent1="accent1" accent2="accent2" accent3="accent3" accent4="accent4" accent5="accent5" accent6="accent6" hlink="hlink" folHlink="folHlink"/>
  <p:sldLayoutIdLst>
    <p:sldLayoutId id="2147483735" r:id="rId1"/>
    <p:sldLayoutId id="2147483725"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FFD1499-EC6F-D348-9192-DFBE9C485918}"/>
              </a:ext>
            </a:extLst>
          </p:cNvPr>
          <p:cNvPicPr>
            <a:picLocks noChangeAspect="1"/>
          </p:cNvPicPr>
          <p:nvPr userDrawn="1"/>
        </p:nvPicPr>
        <p:blipFill>
          <a:blip r:embed="rId5"/>
          <a:stretch>
            <a:fillRect/>
          </a:stretch>
        </p:blipFill>
        <p:spPr>
          <a:xfrm>
            <a:off x="7853664" y="4550568"/>
            <a:ext cx="1023854" cy="421024"/>
          </a:xfrm>
          <a:prstGeom prst="rect">
            <a:avLst/>
          </a:prstGeom>
        </p:spPr>
      </p:pic>
    </p:spTree>
    <p:extLst>
      <p:ext uri="{BB962C8B-B14F-4D97-AF65-F5344CB8AC3E}">
        <p14:creationId xmlns:p14="http://schemas.microsoft.com/office/powerpoint/2010/main" val="80410675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27"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2913651"/>
      </p:ext>
    </p:extLst>
  </p:cSld>
  <p:clrMap bg1="lt1" tx1="dk1" bg2="lt2" tx2="dk2" accent1="accent1" accent2="accent2" accent3="accent3" accent4="accent4" accent5="accent5" accent6="accent6" hlink="hlink" folHlink="folHlink"/>
  <p:sldLayoutIdLst>
    <p:sldLayoutId id="2147483738" r:id="rId1"/>
    <p:sldLayoutId id="2147483694" r:id="rId2"/>
    <p:sldLayoutId id="2147483680"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6EC8250-ECE1-6841-8CAB-A730E73D14E0}"/>
              </a:ext>
            </a:extLst>
          </p:cNvPr>
          <p:cNvPicPr>
            <a:picLocks noChangeAspect="1"/>
          </p:cNvPicPr>
          <p:nvPr userDrawn="1"/>
        </p:nvPicPr>
        <p:blipFill>
          <a:blip r:embed="rId5"/>
          <a:stretch>
            <a:fillRect/>
          </a:stretch>
        </p:blipFill>
        <p:spPr>
          <a:xfrm>
            <a:off x="0" y="4195762"/>
            <a:ext cx="9144000" cy="947738"/>
          </a:xfrm>
          <a:prstGeom prst="rect">
            <a:avLst/>
          </a:prstGeom>
        </p:spPr>
      </p:pic>
    </p:spTree>
    <p:extLst>
      <p:ext uri="{BB962C8B-B14F-4D97-AF65-F5344CB8AC3E}">
        <p14:creationId xmlns:p14="http://schemas.microsoft.com/office/powerpoint/2010/main" val="427875128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778"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eg"/><Relationship Id="rId7" Type="http://schemas.openxmlformats.org/officeDocument/2006/relationships/image" Target="../media/image21.jpg"/><Relationship Id="rId12"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66.sv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65.png"/><Relationship Id="rId5" Type="http://schemas.openxmlformats.org/officeDocument/2006/relationships/slide" Target="slide26.xml"/><Relationship Id="rId4" Type="http://schemas.openxmlformats.org/officeDocument/2006/relationships/image" Target="../media/image70.png"/></Relationships>
</file>

<file path=ppt/slides/_rels/slide1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73.gif"/><Relationship Id="rId5" Type="http://schemas.openxmlformats.org/officeDocument/2006/relationships/image" Target="../media/image72.png"/><Relationship Id="rId4" Type="http://schemas.openxmlformats.org/officeDocument/2006/relationships/image" Target="../media/image71.png"/></Relationships>
</file>

<file path=ppt/slides/_rels/slide1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74.jpeg"/></Relationships>
</file>

<file path=ppt/slides/_rels/slide1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76.gif"/><Relationship Id="rId4" Type="http://schemas.openxmlformats.org/officeDocument/2006/relationships/image" Target="../media/image53.jpg"/></Relationships>
</file>

<file path=ppt/slides/_rels/slide1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77.PNG"/></Relationships>
</file>

<file path=ppt/slides/_rels/slide15.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28.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7.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gif"/><Relationship Id="rId3" Type="http://schemas.openxmlformats.org/officeDocument/2006/relationships/slideLayout" Target="../slideLayouts/slideLayout12.xml"/><Relationship Id="rId7" Type="http://schemas.openxmlformats.org/officeDocument/2006/relationships/image" Target="../media/image29.png"/><Relationship Id="rId12" Type="http://schemas.openxmlformats.org/officeDocument/2006/relationships/image" Target="../media/image34.gi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gif"/><Relationship Id="rId11" Type="http://schemas.openxmlformats.org/officeDocument/2006/relationships/image" Target="../media/image33.gif"/><Relationship Id="rId5" Type="http://schemas.openxmlformats.org/officeDocument/2006/relationships/image" Target="../media/image27.gif"/><Relationship Id="rId10" Type="http://schemas.openxmlformats.org/officeDocument/2006/relationships/image" Target="../media/image32.png"/><Relationship Id="rId4" Type="http://schemas.openxmlformats.org/officeDocument/2006/relationships/notesSlide" Target="../notesSlides/notesSlide2.xml"/><Relationship Id="rId9" Type="http://schemas.openxmlformats.org/officeDocument/2006/relationships/image" Target="../media/image31.png"/><Relationship Id="rId14" Type="http://schemas.openxmlformats.org/officeDocument/2006/relationships/image" Target="../media/image36.gif"/></Relationships>
</file>

<file path=ppt/slides/_rels/slide2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9.jpg"/><Relationship Id="rId7" Type="http://schemas.openxmlformats.org/officeDocument/2006/relationships/slide" Target="slide8.xml"/><Relationship Id="rId2" Type="http://schemas.openxmlformats.org/officeDocument/2006/relationships/notesSlide" Target="../notesSlides/notesSlide18.xml"/><Relationship Id="rId1" Type="http://schemas.openxmlformats.org/officeDocument/2006/relationships/slideLayout" Target="../slideLayouts/slideLayout31.xml"/><Relationship Id="rId6" Type="http://schemas.openxmlformats.org/officeDocument/2006/relationships/image" Target="../media/image53.jpg"/><Relationship Id="rId5" Type="http://schemas.openxmlformats.org/officeDocument/2006/relationships/image" Target="../media/image81.svg"/><Relationship Id="rId4" Type="http://schemas.openxmlformats.org/officeDocument/2006/relationships/image" Target="../media/image80.png"/><Relationship Id="rId9" Type="http://schemas.openxmlformats.org/officeDocument/2006/relationships/image" Target="../media/image83.svg"/></Relationships>
</file>

<file path=ppt/slides/_rels/slide21.xml.rels><?xml version="1.0" encoding="UTF-8" standalone="yes"?>
<Relationships xmlns="http://schemas.openxmlformats.org/package/2006/relationships"><Relationship Id="rId8" Type="http://schemas.openxmlformats.org/officeDocument/2006/relationships/hyperlink" Target="https://www.wikidoc.org/index.php/Hyperkalemia_electrocardiogram" TargetMode="External"/><Relationship Id="rId3" Type="http://schemas.openxmlformats.org/officeDocument/2006/relationships/image" Target="../media/image37.jpeg"/><Relationship Id="rId7" Type="http://schemas.openxmlformats.org/officeDocument/2006/relationships/image" Target="../media/image86.gif"/><Relationship Id="rId2" Type="http://schemas.openxmlformats.org/officeDocument/2006/relationships/notesSlide" Target="../notesSlides/notesSlide19.xml"/><Relationship Id="rId1" Type="http://schemas.openxmlformats.org/officeDocument/2006/relationships/slideLayout" Target="../slideLayouts/slideLayout42.xml"/><Relationship Id="rId6" Type="http://schemas.openxmlformats.org/officeDocument/2006/relationships/image" Target="../media/image28.gif"/><Relationship Id="rId5" Type="http://schemas.openxmlformats.org/officeDocument/2006/relationships/image" Target="../media/image85.png"/><Relationship Id="rId4" Type="http://schemas.openxmlformats.org/officeDocument/2006/relationships/image" Target="../media/image84.JP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90.gif"/><Relationship Id="rId2" Type="http://schemas.openxmlformats.org/officeDocument/2006/relationships/notesSlide" Target="../notesSlides/notesSlide20.xml"/><Relationship Id="rId1" Type="http://schemas.openxmlformats.org/officeDocument/2006/relationships/slideLayout" Target="../slideLayouts/slideLayout42.xml"/><Relationship Id="rId6" Type="http://schemas.openxmlformats.org/officeDocument/2006/relationships/image" Target="../media/image89.gif"/><Relationship Id="rId5" Type="http://schemas.openxmlformats.org/officeDocument/2006/relationships/image" Target="../media/image88.jpeg"/><Relationship Id="rId4" Type="http://schemas.openxmlformats.org/officeDocument/2006/relationships/image" Target="../media/image87.jpg"/></Relationships>
</file>

<file path=ppt/slides/_rels/slide2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37.jpeg"/><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2.jpg"/><Relationship Id="rId7" Type="http://schemas.openxmlformats.org/officeDocument/2006/relationships/image" Target="../media/image95.jp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53.jpg"/></Relationships>
</file>

<file path=ppt/slides/_rels/slide2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97.jpg"/><Relationship Id="rId5" Type="http://schemas.openxmlformats.org/officeDocument/2006/relationships/image" Target="../media/image66.sv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98.jpeg"/></Relationships>
</file>

<file path=ppt/slides/_rels/slide27.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53.jpg"/><Relationship Id="rId7" Type="http://schemas.openxmlformats.org/officeDocument/2006/relationships/image" Target="../media/image100.JPG"/><Relationship Id="rId2" Type="http://schemas.openxmlformats.org/officeDocument/2006/relationships/notesSlide" Target="../notesSlides/notesSlide24.xml"/><Relationship Id="rId1" Type="http://schemas.openxmlformats.org/officeDocument/2006/relationships/slideLayout" Target="../slideLayouts/slideLayout42.xml"/><Relationship Id="rId6" Type="http://schemas.openxmlformats.org/officeDocument/2006/relationships/image" Target="../media/image99.JPG"/><Relationship Id="rId5" Type="http://schemas.openxmlformats.org/officeDocument/2006/relationships/image" Target="../media/image66.sv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7.jpeg"/><Relationship Id="rId7" Type="http://schemas.openxmlformats.org/officeDocument/2006/relationships/image" Target="../media/image41.jp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 Id="rId9" Type="http://schemas.openxmlformats.org/officeDocument/2006/relationships/image" Target="../media/image43.jpg"/></Relationships>
</file>

<file path=ppt/slides/_rels/slide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37.jpe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48.jpeg"/></Relationships>
</file>

<file path=ppt/slides/_rels/slide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50.jpg"/></Relationships>
</file>

<file path=ppt/slides/_rels/slide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52.gif"/><Relationship Id="rId4" Type="http://schemas.openxmlformats.org/officeDocument/2006/relationships/image" Target="../media/image51.gif"/></Relationships>
</file>

<file path=ppt/slides/_rels/slide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55.jpg"/><Relationship Id="rId4" Type="http://schemas.openxmlformats.org/officeDocument/2006/relationships/image" Target="../media/image54.jpeg"/></Relationships>
</file>

<file path=ppt/slides/_rels/slide8.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gif"/><Relationship Id="rId18" Type="http://schemas.openxmlformats.org/officeDocument/2006/relationships/image" Target="../media/image67.png"/><Relationship Id="rId3" Type="http://schemas.openxmlformats.org/officeDocument/2006/relationships/image" Target="../media/image55.jpg"/><Relationship Id="rId7" Type="http://schemas.openxmlformats.org/officeDocument/2006/relationships/image" Target="../media/image58.png"/><Relationship Id="rId12" Type="http://schemas.openxmlformats.org/officeDocument/2006/relationships/image" Target="../media/image63.gif"/><Relationship Id="rId17" Type="http://schemas.openxmlformats.org/officeDocument/2006/relationships/image" Target="../media/image26.png"/><Relationship Id="rId2" Type="http://schemas.openxmlformats.org/officeDocument/2006/relationships/notesSlide" Target="../notesSlides/notesSlide8.xml"/><Relationship Id="rId16" Type="http://schemas.openxmlformats.org/officeDocument/2006/relationships/image" Target="../media/image66.svg"/><Relationship Id="rId1" Type="http://schemas.openxmlformats.org/officeDocument/2006/relationships/slideLayout" Target="../slideLayouts/slideLayout14.xml"/><Relationship Id="rId6" Type="http://schemas.openxmlformats.org/officeDocument/2006/relationships/image" Target="../media/image57.png"/><Relationship Id="rId11" Type="http://schemas.openxmlformats.org/officeDocument/2006/relationships/image" Target="../media/image62.gif"/><Relationship Id="rId5" Type="http://schemas.openxmlformats.org/officeDocument/2006/relationships/image" Target="../media/image56.gif"/><Relationship Id="rId15" Type="http://schemas.openxmlformats.org/officeDocument/2006/relationships/image" Target="../media/image65.png"/><Relationship Id="rId10" Type="http://schemas.openxmlformats.org/officeDocument/2006/relationships/image" Target="../media/image61.gif"/><Relationship Id="rId4" Type="http://schemas.openxmlformats.org/officeDocument/2006/relationships/image" Target="../media/image53.jpg"/><Relationship Id="rId9" Type="http://schemas.openxmlformats.org/officeDocument/2006/relationships/image" Target="../media/image60.gif"/><Relationship Id="rId14" Type="http://schemas.openxmlformats.org/officeDocument/2006/relationships/slide" Target="slide20.xml"/></Relationships>
</file>

<file path=ppt/slides/_rels/slide9.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8.jpg"/><Relationship Id="rId7"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slide" Target="slide25.xml"/><Relationship Id="rId5" Type="http://schemas.openxmlformats.org/officeDocument/2006/relationships/image" Target="../media/image69.gif"/><Relationship Id="rId4" Type="http://schemas.openxmlformats.org/officeDocument/2006/relationships/image" Target="../media/image5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7">
            <a:extLst>
              <a:ext uri="{FF2B5EF4-FFF2-40B4-BE49-F238E27FC236}">
                <a16:creationId xmlns:a16="http://schemas.microsoft.com/office/drawing/2014/main" id="{4878130D-8C59-5D41-939D-41B5F794F33E}"/>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0" y="0"/>
            <a:ext cx="9144000" cy="4191000"/>
          </a:xfrm>
        </p:spPr>
      </p:pic>
      <p:pic>
        <p:nvPicPr>
          <p:cNvPr id="14" name="Picture 13">
            <a:extLst>
              <a:ext uri="{FF2B5EF4-FFF2-40B4-BE49-F238E27FC236}">
                <a16:creationId xmlns:a16="http://schemas.microsoft.com/office/drawing/2014/main" id="{499FC875-2BD0-4B66-9789-3FA3DD8B9C51}"/>
              </a:ext>
            </a:extLst>
          </p:cNvPr>
          <p:cNvPicPr>
            <a:picLocks noChangeAspect="1"/>
          </p:cNvPicPr>
          <p:nvPr/>
        </p:nvPicPr>
        <p:blipFill>
          <a:blip r:embed="rId4"/>
          <a:stretch>
            <a:fillRect/>
          </a:stretch>
        </p:blipFill>
        <p:spPr>
          <a:xfrm>
            <a:off x="0" y="-8606"/>
            <a:ext cx="9144000" cy="4199606"/>
          </a:xfrm>
          <a:prstGeom prst="rect">
            <a:avLst/>
          </a:prstGeom>
        </p:spPr>
      </p:pic>
      <p:pic>
        <p:nvPicPr>
          <p:cNvPr id="16" name="Picture 15">
            <a:extLst>
              <a:ext uri="{FF2B5EF4-FFF2-40B4-BE49-F238E27FC236}">
                <a16:creationId xmlns:a16="http://schemas.microsoft.com/office/drawing/2014/main" id="{3E8404DB-F815-4093-87B4-B750DE5814CA}"/>
              </a:ext>
            </a:extLst>
          </p:cNvPr>
          <p:cNvPicPr>
            <a:picLocks noChangeAspect="1"/>
          </p:cNvPicPr>
          <p:nvPr/>
        </p:nvPicPr>
        <p:blipFill>
          <a:blip r:embed="rId5"/>
          <a:stretch>
            <a:fillRect/>
          </a:stretch>
        </p:blipFill>
        <p:spPr>
          <a:xfrm>
            <a:off x="0" y="-8605"/>
            <a:ext cx="9144000" cy="4211022"/>
          </a:xfrm>
          <a:prstGeom prst="rect">
            <a:avLst/>
          </a:prstGeom>
        </p:spPr>
      </p:pic>
      <p:pic>
        <p:nvPicPr>
          <p:cNvPr id="18" name="Picture 17">
            <a:extLst>
              <a:ext uri="{FF2B5EF4-FFF2-40B4-BE49-F238E27FC236}">
                <a16:creationId xmlns:a16="http://schemas.microsoft.com/office/drawing/2014/main" id="{5196BBB4-280B-4634-BA69-9F674A696616}"/>
              </a:ext>
            </a:extLst>
          </p:cNvPr>
          <p:cNvPicPr>
            <a:picLocks noChangeAspect="1"/>
          </p:cNvPicPr>
          <p:nvPr/>
        </p:nvPicPr>
        <p:blipFill>
          <a:blip r:embed="rId6"/>
          <a:stretch>
            <a:fillRect/>
          </a:stretch>
        </p:blipFill>
        <p:spPr>
          <a:xfrm>
            <a:off x="0" y="686"/>
            <a:ext cx="9144000" cy="4190314"/>
          </a:xfrm>
          <a:prstGeom prst="rect">
            <a:avLst/>
          </a:prstGeom>
        </p:spPr>
      </p:pic>
      <p:sp>
        <p:nvSpPr>
          <p:cNvPr id="3" name="Rectangle 2">
            <a:extLst>
              <a:ext uri="{FF2B5EF4-FFF2-40B4-BE49-F238E27FC236}">
                <a16:creationId xmlns:a16="http://schemas.microsoft.com/office/drawing/2014/main" id="{D80CBE6F-C843-1942-9A9C-07D70A4A2ED3}"/>
              </a:ext>
            </a:extLst>
          </p:cNvPr>
          <p:cNvSpPr/>
          <p:nvPr/>
        </p:nvSpPr>
        <p:spPr>
          <a:xfrm>
            <a:off x="0" y="198120"/>
            <a:ext cx="4332849" cy="3764280"/>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Subtitle 2">
            <a:extLst>
              <a:ext uri="{FF2B5EF4-FFF2-40B4-BE49-F238E27FC236}">
                <a16:creationId xmlns:a16="http://schemas.microsoft.com/office/drawing/2014/main" id="{BA2E6CA5-78D1-0E41-8CAE-F70498037BCB}"/>
              </a:ext>
            </a:extLst>
          </p:cNvPr>
          <p:cNvSpPr txBox="1">
            <a:spLocks/>
          </p:cNvSpPr>
          <p:nvPr/>
        </p:nvSpPr>
        <p:spPr>
          <a:xfrm>
            <a:off x="51203" y="2662077"/>
            <a:ext cx="4281646" cy="1224257"/>
          </a:xfrm>
          <a:prstGeom prst="rect">
            <a:avLst/>
          </a:prstGeom>
        </p:spPr>
        <p:txBody>
          <a:bodyPr lIns="0" tIns="0" rIns="0" bIns="0" anchor="b" anchorCtr="0"/>
          <a:lstStyle>
            <a:lvl1pPr marL="0" indent="0" algn="l" defTabSz="685800" rtl="0" eaLnBrk="1" latinLnBrk="0" hangingPunct="1">
              <a:lnSpc>
                <a:spcPct val="90000"/>
              </a:lnSpc>
              <a:spcBef>
                <a:spcPts val="750"/>
              </a:spcBef>
              <a:buFont typeface="Arial" panose="020B0604020202020204" pitchFamily="34" charset="0"/>
              <a:buNone/>
              <a:defRPr sz="2000" kern="1200" baseline="0">
                <a:solidFill>
                  <a:schemeClr val="bg1"/>
                </a:solidFill>
                <a:latin typeface="Overpass" pitchFamily="2" charset="77"/>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1100" dirty="0"/>
              <a:t>Par Amirhossein Salimi</a:t>
            </a:r>
          </a:p>
          <a:p>
            <a:r>
              <a:rPr lang="en-US" sz="1100" dirty="0" err="1"/>
              <a:t>Directeurs</a:t>
            </a:r>
            <a:r>
              <a:rPr lang="en-US" sz="1100" dirty="0"/>
              <a:t> de recherche: </a:t>
            </a:r>
          </a:p>
          <a:p>
            <a:r>
              <a:rPr lang="en-US" sz="1100" dirty="0" err="1"/>
              <a:t>Tadros</a:t>
            </a:r>
            <a:r>
              <a:rPr lang="en-US" sz="1100" dirty="0"/>
              <a:t> Ghobrial</a:t>
            </a:r>
            <a:r>
              <a:rPr lang="en-US" sz="1100" baseline="30000" dirty="0"/>
              <a:t>1</a:t>
            </a:r>
            <a:r>
              <a:rPr lang="en-US" sz="1100" dirty="0"/>
              <a:t>, Hossein Bonakdari</a:t>
            </a:r>
            <a:r>
              <a:rPr lang="en-US" sz="1100" baseline="30000" dirty="0"/>
              <a:t>2</a:t>
            </a:r>
            <a:endParaRPr lang="en-US" sz="1100" dirty="0"/>
          </a:p>
          <a:p>
            <a:r>
              <a:rPr lang="fr-CA" sz="1100" dirty="0"/>
              <a:t>1</a:t>
            </a:r>
            <a:r>
              <a:rPr lang="fr-CA" sz="1100" baseline="30000" dirty="0"/>
              <a:t>er </a:t>
            </a:r>
            <a:r>
              <a:rPr lang="fr-CA" sz="1100" dirty="0"/>
              <a:t>Forum étudiant du RIISQ sur les risques d’inondation au Québec</a:t>
            </a:r>
          </a:p>
          <a:p>
            <a:r>
              <a:rPr lang="en-US" sz="1100" dirty="0"/>
              <a:t>UQAM, Montreal, CA</a:t>
            </a:r>
          </a:p>
        </p:txBody>
      </p:sp>
      <p:sp>
        <p:nvSpPr>
          <p:cNvPr id="4" name="Title 1">
            <a:extLst>
              <a:ext uri="{FF2B5EF4-FFF2-40B4-BE49-F238E27FC236}">
                <a16:creationId xmlns:a16="http://schemas.microsoft.com/office/drawing/2014/main" id="{23E89AC7-1205-F140-8B56-06207790FA99}"/>
              </a:ext>
            </a:extLst>
          </p:cNvPr>
          <p:cNvSpPr txBox="1">
            <a:spLocks/>
          </p:cNvSpPr>
          <p:nvPr/>
        </p:nvSpPr>
        <p:spPr>
          <a:xfrm>
            <a:off x="51521" y="705826"/>
            <a:ext cx="4281328" cy="1758933"/>
          </a:xfrm>
          <a:prstGeom prst="rect">
            <a:avLst/>
          </a:prstGeom>
        </p:spPr>
        <p:txBody>
          <a:bodyPr lIns="0" tIns="0" rIns="0" bIns="0" anchor="b"/>
          <a:lstStyle>
            <a:lvl1pPr algn="l" defTabSz="914400" rtl="0" eaLnBrk="1" latinLnBrk="0" hangingPunct="1">
              <a:lnSpc>
                <a:spcPts val="3000"/>
              </a:lnSpc>
              <a:spcBef>
                <a:spcPct val="0"/>
              </a:spcBef>
              <a:buNone/>
              <a:defRPr sz="3000" b="1" i="0" kern="1200" cap="all" baseline="0">
                <a:solidFill>
                  <a:schemeClr val="bg1"/>
                </a:solidFill>
                <a:latin typeface="Overpass" pitchFamily="2" charset="77"/>
                <a:ea typeface="+mj-ea"/>
                <a:cs typeface="+mj-cs"/>
              </a:defRPr>
            </a:lvl1pPr>
          </a:lstStyle>
          <a:p>
            <a:pPr algn="just"/>
            <a:r>
              <a:rPr lang="fr-CA" sz="1800" b="0" dirty="0"/>
              <a:t>Une approche intégrée pour la prévision des embâcles et des inondations à l’aide de modèles fondés sur les données</a:t>
            </a:r>
          </a:p>
        </p:txBody>
      </p:sp>
      <p:sp>
        <p:nvSpPr>
          <p:cNvPr id="9" name="TextBox 8">
            <a:extLst>
              <a:ext uri="{FF2B5EF4-FFF2-40B4-BE49-F238E27FC236}">
                <a16:creationId xmlns:a16="http://schemas.microsoft.com/office/drawing/2014/main" id="{8B5B9B42-DE3B-43C6-96E8-96F820047A35}"/>
              </a:ext>
            </a:extLst>
          </p:cNvPr>
          <p:cNvSpPr txBox="1"/>
          <p:nvPr/>
        </p:nvSpPr>
        <p:spPr>
          <a:xfrm>
            <a:off x="-43593" y="4807726"/>
            <a:ext cx="2749471" cy="523220"/>
          </a:xfrm>
          <a:prstGeom prst="rect">
            <a:avLst/>
          </a:prstGeom>
          <a:noFill/>
        </p:spPr>
        <p:txBody>
          <a:bodyPr wrap="none" rtlCol="0">
            <a:spAutoFit/>
          </a:bodyPr>
          <a:lstStyle/>
          <a:p>
            <a:r>
              <a:rPr lang="en-US" sz="800" i="1" baseline="30000" dirty="0"/>
              <a:t>1</a:t>
            </a:r>
            <a:r>
              <a:rPr lang="en-US" sz="800" i="1" dirty="0"/>
              <a:t>Department of Civil and Water Engineering, </a:t>
            </a:r>
            <a:r>
              <a:rPr lang="en-US" sz="800" i="1" dirty="0" err="1"/>
              <a:t>Université</a:t>
            </a:r>
            <a:r>
              <a:rPr lang="en-US" sz="800" i="1" dirty="0"/>
              <a:t> Laval,</a:t>
            </a:r>
            <a:endParaRPr lang="fr-CA" sz="800" dirty="0"/>
          </a:p>
          <a:p>
            <a:r>
              <a:rPr lang="en-US" sz="800" i="1" baseline="30000" dirty="0"/>
              <a:t>2</a:t>
            </a:r>
            <a:r>
              <a:rPr lang="en-US" sz="800" i="1" dirty="0"/>
              <a:t>Department of Civil Engineering, University of Ottawa</a:t>
            </a:r>
            <a:endParaRPr lang="fr-CA" sz="800" dirty="0"/>
          </a:p>
          <a:p>
            <a:endParaRPr lang="fr-CA" sz="1100" dirty="0"/>
          </a:p>
        </p:txBody>
      </p:sp>
      <p:pic>
        <p:nvPicPr>
          <p:cNvPr id="12" name="Picture 11">
            <a:extLst>
              <a:ext uri="{FF2B5EF4-FFF2-40B4-BE49-F238E27FC236}">
                <a16:creationId xmlns:a16="http://schemas.microsoft.com/office/drawing/2014/main" id="{570FD713-EFD0-4323-B8E2-8101C708C4A8}"/>
              </a:ext>
            </a:extLst>
          </p:cNvPr>
          <p:cNvPicPr>
            <a:picLocks noChangeAspect="1"/>
          </p:cNvPicPr>
          <p:nvPr/>
        </p:nvPicPr>
        <p:blipFill rotWithShape="1">
          <a:blip r:embed="rId7"/>
          <a:srcRect t="23415" b="26660"/>
          <a:stretch/>
        </p:blipFill>
        <p:spPr>
          <a:xfrm>
            <a:off x="3995075" y="4655900"/>
            <a:ext cx="792078" cy="478994"/>
          </a:xfrm>
          <a:prstGeom prst="rect">
            <a:avLst/>
          </a:prstGeom>
        </p:spPr>
      </p:pic>
      <p:pic>
        <p:nvPicPr>
          <p:cNvPr id="13" name="Picture 12">
            <a:extLst>
              <a:ext uri="{FF2B5EF4-FFF2-40B4-BE49-F238E27FC236}">
                <a16:creationId xmlns:a16="http://schemas.microsoft.com/office/drawing/2014/main" id="{F641019A-C02A-4B55-83D6-851862C3FCB9}"/>
              </a:ext>
            </a:extLst>
          </p:cNvPr>
          <p:cNvPicPr>
            <a:picLocks noChangeAspect="1"/>
          </p:cNvPicPr>
          <p:nvPr/>
        </p:nvPicPr>
        <p:blipFill rotWithShape="1">
          <a:blip r:embed="rId8"/>
          <a:srcRect t="17090" b="23129"/>
          <a:stretch/>
        </p:blipFill>
        <p:spPr>
          <a:xfrm>
            <a:off x="2579567" y="4667316"/>
            <a:ext cx="1415508" cy="476184"/>
          </a:xfrm>
          <a:prstGeom prst="rect">
            <a:avLst/>
          </a:prstGeom>
        </p:spPr>
      </p:pic>
      <p:pic>
        <p:nvPicPr>
          <p:cNvPr id="5" name="Picture 4">
            <a:extLst>
              <a:ext uri="{FF2B5EF4-FFF2-40B4-BE49-F238E27FC236}">
                <a16:creationId xmlns:a16="http://schemas.microsoft.com/office/drawing/2014/main" id="{697A4FBD-9867-4DAA-A10E-99B291F323C0}"/>
              </a:ext>
            </a:extLst>
          </p:cNvPr>
          <p:cNvPicPr>
            <a:picLocks noChangeAspect="1"/>
          </p:cNvPicPr>
          <p:nvPr/>
        </p:nvPicPr>
        <p:blipFill>
          <a:blip r:embed="rId9"/>
          <a:stretch>
            <a:fillRect/>
          </a:stretch>
        </p:blipFill>
        <p:spPr>
          <a:xfrm>
            <a:off x="4816509" y="4659706"/>
            <a:ext cx="1107405" cy="476184"/>
          </a:xfrm>
          <a:prstGeom prst="rect">
            <a:avLst/>
          </a:prstGeom>
        </p:spPr>
      </p:pic>
      <p:sp>
        <p:nvSpPr>
          <p:cNvPr id="2" name="Rectangle 1">
            <a:extLst>
              <a:ext uri="{FF2B5EF4-FFF2-40B4-BE49-F238E27FC236}">
                <a16:creationId xmlns:a16="http://schemas.microsoft.com/office/drawing/2014/main" id="{7C20733C-5A0C-4600-BFCF-C096DDFA8363}"/>
              </a:ext>
            </a:extLst>
          </p:cNvPr>
          <p:cNvSpPr/>
          <p:nvPr/>
        </p:nvSpPr>
        <p:spPr>
          <a:xfrm>
            <a:off x="-43593" y="168442"/>
            <a:ext cx="1476686" cy="338554"/>
          </a:xfrm>
          <a:prstGeom prst="rect">
            <a:avLst/>
          </a:prstGeom>
        </p:spPr>
        <p:txBody>
          <a:bodyPr wrap="none">
            <a:spAutoFit/>
          </a:bodyPr>
          <a:lstStyle/>
          <a:p>
            <a:pPr>
              <a:lnSpc>
                <a:spcPct val="100000"/>
              </a:lnSpc>
              <a:spcBef>
                <a:spcPts val="0"/>
              </a:spcBef>
            </a:pPr>
            <a:r>
              <a:rPr lang="fr-CA" sz="1600" dirty="0">
                <a:solidFill>
                  <a:schemeClr val="bg1"/>
                </a:solidFill>
                <a:latin typeface="Overpass Light" pitchFamily="2" charset="77"/>
              </a:rPr>
              <a:t>2025-Nov-20</a:t>
            </a:r>
          </a:p>
        </p:txBody>
      </p:sp>
      <p:pic>
        <p:nvPicPr>
          <p:cNvPr id="1026" name="Picture 2" descr="Frequently asked questions – RIISQ">
            <a:extLst>
              <a:ext uri="{FF2B5EF4-FFF2-40B4-BE49-F238E27FC236}">
                <a16:creationId xmlns:a16="http://schemas.microsoft.com/office/drawing/2014/main" id="{2F2381F8-1F5F-4408-A6F0-4AE3182BADA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09360" y="4410706"/>
            <a:ext cx="588406" cy="5884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rtenaires – ARRIMÉ">
            <a:extLst>
              <a:ext uri="{FF2B5EF4-FFF2-40B4-BE49-F238E27FC236}">
                <a16:creationId xmlns:a16="http://schemas.microsoft.com/office/drawing/2014/main" id="{04639AA1-3241-4919-A094-4F304C24208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30572" y="4410705"/>
            <a:ext cx="792078" cy="5287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8FD502CD-003D-4AAA-B02A-9E88E30AFBDE}"/>
              </a:ext>
            </a:extLst>
          </p:cNvPr>
          <p:cNvPicPr>
            <a:picLocks noChangeAspect="1"/>
          </p:cNvPicPr>
          <p:nvPr/>
        </p:nvPicPr>
        <p:blipFill>
          <a:blip r:embed="rId12"/>
          <a:stretch>
            <a:fillRect/>
          </a:stretch>
        </p:blipFill>
        <p:spPr>
          <a:xfrm>
            <a:off x="8170504" y="14156"/>
            <a:ext cx="925408" cy="938344"/>
          </a:xfrm>
          <a:prstGeom prst="rect">
            <a:avLst/>
          </a:prstGeom>
        </p:spPr>
      </p:pic>
    </p:spTree>
    <p:extLst>
      <p:ext uri="{BB962C8B-B14F-4D97-AF65-F5344CB8AC3E}">
        <p14:creationId xmlns:p14="http://schemas.microsoft.com/office/powerpoint/2010/main" val="191742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2BF86D-5CEB-4971-BF98-05F99374A1DE}"/>
              </a:ext>
            </a:extLst>
          </p:cNvPr>
          <p:cNvPicPr>
            <a:picLocks noChangeAspect="1"/>
          </p:cNvPicPr>
          <p:nvPr/>
        </p:nvPicPr>
        <p:blipFill>
          <a:blip r:embed="rId3"/>
          <a:stretch>
            <a:fillRect/>
          </a:stretch>
        </p:blipFill>
        <p:spPr>
          <a:xfrm>
            <a:off x="0" y="-7089"/>
            <a:ext cx="774702" cy="5143500"/>
          </a:xfrm>
          <a:prstGeom prst="rect">
            <a:avLst/>
          </a:prstGeom>
        </p:spPr>
      </p:pic>
      <p:sp>
        <p:nvSpPr>
          <p:cNvPr id="7" name="Titre 2">
            <a:extLst>
              <a:ext uri="{FF2B5EF4-FFF2-40B4-BE49-F238E27FC236}">
                <a16:creationId xmlns:a16="http://schemas.microsoft.com/office/drawing/2014/main" id="{E3316A47-31DF-418A-AD1D-1440EB2A5969}"/>
              </a:ext>
            </a:extLst>
          </p:cNvPr>
          <p:cNvSpPr txBox="1">
            <a:spLocks/>
          </p:cNvSpPr>
          <p:nvPr/>
        </p:nvSpPr>
        <p:spPr>
          <a:xfrm>
            <a:off x="787401" y="33649"/>
            <a:ext cx="7411048" cy="374290"/>
          </a:xfrm>
          <a:prstGeom prst="rect">
            <a:avLst/>
          </a:prstGeom>
        </p:spPr>
        <p:txBody>
          <a:bodyPr lIns="0" tIns="0" rIns="0" bIns="0"/>
          <a:lstStyle>
            <a:lvl1pPr algn="l" defTabSz="914400" rtl="0" eaLnBrk="1" latinLnBrk="0" hangingPunct="1">
              <a:lnSpc>
                <a:spcPct val="90000"/>
              </a:lnSpc>
              <a:spcBef>
                <a:spcPct val="0"/>
              </a:spcBef>
              <a:buNone/>
              <a:defRPr sz="2600" b="0" i="0" kern="1200" baseline="0">
                <a:solidFill>
                  <a:schemeClr val="accent1"/>
                </a:solidFill>
                <a:latin typeface="Overpass" pitchFamily="2" charset="77"/>
                <a:ea typeface="+mj-ea"/>
                <a:cs typeface="+mj-cs"/>
              </a:defRPr>
            </a:lvl1pPr>
          </a:lstStyle>
          <a:p>
            <a:r>
              <a:rPr lang="fr-FR" dirty="0"/>
              <a:t>Résultats</a:t>
            </a:r>
          </a:p>
        </p:txBody>
      </p:sp>
      <p:sp>
        <p:nvSpPr>
          <p:cNvPr id="8" name="Espace réservé du texte 3">
            <a:extLst>
              <a:ext uri="{FF2B5EF4-FFF2-40B4-BE49-F238E27FC236}">
                <a16:creationId xmlns:a16="http://schemas.microsoft.com/office/drawing/2014/main" id="{161B4D3F-D303-4684-B050-2BE2FC31BA9D}"/>
              </a:ext>
            </a:extLst>
          </p:cNvPr>
          <p:cNvSpPr txBox="1">
            <a:spLocks/>
          </p:cNvSpPr>
          <p:nvPr/>
        </p:nvSpPr>
        <p:spPr>
          <a:xfrm>
            <a:off x="787402" y="377207"/>
            <a:ext cx="7411048" cy="374290"/>
          </a:xfrm>
          <a:prstGeom prst="rect">
            <a:avLst/>
          </a:prstGeom>
        </p:spPr>
        <p:txBody>
          <a:bodyPr lIns="0" tIns="0" rIns="0" bIns="0"/>
          <a:lstStyle>
            <a:lvl1pPr marL="0" indent="0" algn="l" defTabSz="914400" rtl="0" eaLnBrk="1" latinLnBrk="0" hangingPunct="1">
              <a:lnSpc>
                <a:spcPct val="90000"/>
              </a:lnSpc>
              <a:spcBef>
                <a:spcPts val="1000"/>
              </a:spcBef>
              <a:buFontTx/>
              <a:buNone/>
              <a:defRPr sz="1700" kern="1200" baseline="0">
                <a:solidFill>
                  <a:schemeClr val="accent6"/>
                </a:solidFill>
                <a:latin typeface="Overpass" pitchFamily="2" charset="77"/>
                <a:ea typeface="+mn-ea"/>
                <a:cs typeface="+mn-cs"/>
              </a:defRPr>
            </a:lvl1pPr>
            <a:lvl2pPr marL="457200" indent="0" algn="l" defTabSz="914400" rtl="0" eaLnBrk="1" latinLnBrk="0" hangingPunct="1">
              <a:lnSpc>
                <a:spcPct val="90000"/>
              </a:lnSpc>
              <a:spcBef>
                <a:spcPts val="500"/>
              </a:spcBef>
              <a:buFontTx/>
              <a:buNone/>
              <a:defRPr sz="1800" kern="1200" baseline="0">
                <a:solidFill>
                  <a:schemeClr val="accent6"/>
                </a:solidFill>
                <a:latin typeface="Overpass" pitchFamily="2" charset="77"/>
                <a:ea typeface="+mn-ea"/>
                <a:cs typeface="+mn-cs"/>
              </a:defRPr>
            </a:lvl2pPr>
            <a:lvl3pPr marL="914400" indent="0" algn="l" defTabSz="914400" rtl="0" eaLnBrk="1" latinLnBrk="0" hangingPunct="1">
              <a:lnSpc>
                <a:spcPct val="90000"/>
              </a:lnSpc>
              <a:spcBef>
                <a:spcPts val="500"/>
              </a:spcBef>
              <a:buFontTx/>
              <a:buNone/>
              <a:defRPr sz="1800" kern="1200" baseline="0">
                <a:solidFill>
                  <a:schemeClr val="accent6"/>
                </a:solidFill>
                <a:latin typeface="Overpass" pitchFamily="2" charset="77"/>
                <a:ea typeface="+mn-ea"/>
                <a:cs typeface="+mn-cs"/>
              </a:defRPr>
            </a:lvl3pPr>
            <a:lvl4pPr marL="1371600" indent="0" algn="l" defTabSz="914400" rtl="0" eaLnBrk="1" latinLnBrk="0" hangingPunct="1">
              <a:lnSpc>
                <a:spcPct val="90000"/>
              </a:lnSpc>
              <a:spcBef>
                <a:spcPts val="500"/>
              </a:spcBef>
              <a:buFontTx/>
              <a:buNone/>
              <a:defRPr sz="1800" kern="1200" baseline="0">
                <a:solidFill>
                  <a:schemeClr val="accent6"/>
                </a:solidFill>
                <a:latin typeface="Overpass" pitchFamily="2" charset="77"/>
                <a:ea typeface="+mn-ea"/>
                <a:cs typeface="+mn-cs"/>
              </a:defRPr>
            </a:lvl4pPr>
            <a:lvl5pPr marL="1828800" indent="0" algn="l" defTabSz="914400" rtl="0" eaLnBrk="1" latinLnBrk="0" hangingPunct="1">
              <a:lnSpc>
                <a:spcPct val="90000"/>
              </a:lnSpc>
              <a:spcBef>
                <a:spcPts val="500"/>
              </a:spcBef>
              <a:buFontTx/>
              <a:buNone/>
              <a:defRPr sz="1800" kern="1200" baseline="0">
                <a:solidFill>
                  <a:schemeClr val="accent6"/>
                </a:solidFill>
                <a:latin typeface="Overpas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Performance par model</a:t>
            </a:r>
          </a:p>
        </p:txBody>
      </p:sp>
      <p:sp>
        <p:nvSpPr>
          <p:cNvPr id="12" name="TextBox 11">
            <a:extLst>
              <a:ext uri="{FF2B5EF4-FFF2-40B4-BE49-F238E27FC236}">
                <a16:creationId xmlns:a16="http://schemas.microsoft.com/office/drawing/2014/main" id="{FB2161AA-456F-4CF2-9911-D9EA87299D88}"/>
              </a:ext>
            </a:extLst>
          </p:cNvPr>
          <p:cNvSpPr txBox="1"/>
          <p:nvPr/>
        </p:nvSpPr>
        <p:spPr>
          <a:xfrm>
            <a:off x="8763000" y="106374"/>
            <a:ext cx="418704" cy="369332"/>
          </a:xfrm>
          <a:prstGeom prst="rect">
            <a:avLst/>
          </a:prstGeom>
          <a:noFill/>
        </p:spPr>
        <p:txBody>
          <a:bodyPr wrap="none" rtlCol="0">
            <a:spAutoFit/>
          </a:bodyPr>
          <a:lstStyle/>
          <a:p>
            <a:r>
              <a:rPr lang="en-US" dirty="0"/>
              <a:t>10</a:t>
            </a:r>
          </a:p>
        </p:txBody>
      </p:sp>
      <p:pic>
        <p:nvPicPr>
          <p:cNvPr id="10" name="Picture 9">
            <a:extLst>
              <a:ext uri="{FF2B5EF4-FFF2-40B4-BE49-F238E27FC236}">
                <a16:creationId xmlns:a16="http://schemas.microsoft.com/office/drawing/2014/main" id="{28577637-E785-45A2-9802-632A014B95C5}"/>
              </a:ext>
            </a:extLst>
          </p:cNvPr>
          <p:cNvPicPr/>
          <p:nvPr/>
        </p:nvPicPr>
        <p:blipFill rotWithShape="1">
          <a:blip r:embed="rId4" cstate="print">
            <a:extLst>
              <a:ext uri="{28A0092B-C50C-407E-A947-70E740481C1C}">
                <a14:useLocalDpi xmlns:a14="http://schemas.microsoft.com/office/drawing/2010/main" val="0"/>
              </a:ext>
            </a:extLst>
          </a:blip>
          <a:srcRect l="3922" t="5769" r="6612" b="1864"/>
          <a:stretch/>
        </p:blipFill>
        <p:spPr bwMode="auto">
          <a:xfrm>
            <a:off x="792253" y="870645"/>
            <a:ext cx="4864080" cy="3456028"/>
          </a:xfrm>
          <a:prstGeom prst="rect">
            <a:avLst/>
          </a:prstGeom>
          <a:noFill/>
        </p:spPr>
      </p:pic>
      <p:sp>
        <p:nvSpPr>
          <p:cNvPr id="9" name="Rectangle 8">
            <a:extLst>
              <a:ext uri="{FF2B5EF4-FFF2-40B4-BE49-F238E27FC236}">
                <a16:creationId xmlns:a16="http://schemas.microsoft.com/office/drawing/2014/main" id="{7915FDF2-D1A5-47FD-B38C-F79618B31075}"/>
              </a:ext>
            </a:extLst>
          </p:cNvPr>
          <p:cNvSpPr>
            <a:spLocks noChangeArrowheads="1"/>
          </p:cNvSpPr>
          <p:nvPr/>
        </p:nvSpPr>
        <p:spPr bwMode="auto">
          <a:xfrm>
            <a:off x="771723" y="4459510"/>
            <a:ext cx="5399521" cy="613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defTabSz="914400" eaLnBrk="0" fontAlgn="base" hangingPunct="0">
              <a:lnSpc>
                <a:spcPct val="150000"/>
              </a:lnSpc>
              <a:spcBef>
                <a:spcPct val="0"/>
              </a:spcBef>
              <a:spcAft>
                <a:spcPct val="0"/>
              </a:spcAft>
              <a:buFont typeface="Wingdings" panose="05000000000000000000" pitchFamily="2" charset="2"/>
              <a:buChar char="ü"/>
            </a:pPr>
            <a:r>
              <a:rPr lang="fr-CA" altLang="fr-FR" sz="1200" dirty="0">
                <a:latin typeface="Overpass Light" panose="020B0604020202020204" charset="0"/>
              </a:rPr>
              <a:t>Performance générale </a:t>
            </a:r>
            <a:r>
              <a:rPr lang="fr-CA" sz="1200" dirty="0">
                <a:latin typeface="Overpass Light" panose="020B0604020202020204" charset="0"/>
              </a:rPr>
              <a:t>→ ELM et RF,</a:t>
            </a:r>
          </a:p>
          <a:p>
            <a:pPr marL="285750" indent="-285750" defTabSz="914400" eaLnBrk="0" fontAlgn="base" hangingPunct="0">
              <a:lnSpc>
                <a:spcPct val="150000"/>
              </a:lnSpc>
              <a:spcBef>
                <a:spcPct val="0"/>
              </a:spcBef>
              <a:spcAft>
                <a:spcPct val="0"/>
              </a:spcAft>
              <a:buFont typeface="Wingdings" panose="05000000000000000000" pitchFamily="2" charset="2"/>
              <a:buChar char="ü"/>
            </a:pPr>
            <a:r>
              <a:rPr lang="fr-CA" sz="1200" dirty="0">
                <a:latin typeface="Overpass Light" panose="020B0604020202020204" charset="0"/>
              </a:rPr>
              <a:t>En considérant les métriques des classes minoritaires → ELM.</a:t>
            </a:r>
            <a:endParaRPr lang="en-US" altLang="fr-FR" sz="1200" dirty="0">
              <a:latin typeface="Overpass Light" panose="020B0604020202020204" charset="0"/>
            </a:endParaRPr>
          </a:p>
        </p:txBody>
      </p:sp>
      <p:sp>
        <p:nvSpPr>
          <p:cNvPr id="13" name="Rectangle 12">
            <a:extLst>
              <a:ext uri="{FF2B5EF4-FFF2-40B4-BE49-F238E27FC236}">
                <a16:creationId xmlns:a16="http://schemas.microsoft.com/office/drawing/2014/main" id="{FA742679-6252-4F80-A9A5-7C3F4AFEEB74}"/>
              </a:ext>
            </a:extLst>
          </p:cNvPr>
          <p:cNvSpPr>
            <a:spLocks noChangeArrowheads="1"/>
          </p:cNvSpPr>
          <p:nvPr/>
        </p:nvSpPr>
        <p:spPr bwMode="auto">
          <a:xfrm>
            <a:off x="5243408" y="1533921"/>
            <a:ext cx="3957235" cy="2275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defTabSz="914400" eaLnBrk="0" fontAlgn="base" hangingPunct="0">
              <a:lnSpc>
                <a:spcPct val="150000"/>
              </a:lnSpc>
              <a:spcBef>
                <a:spcPct val="0"/>
              </a:spcBef>
              <a:spcAft>
                <a:spcPct val="0"/>
              </a:spcAft>
              <a:buFont typeface="Wingdings" panose="05000000000000000000" pitchFamily="2" charset="2"/>
              <a:buChar char="ü"/>
            </a:pPr>
            <a:r>
              <a:rPr lang="fr-CA" altLang="fr-FR" sz="1200" dirty="0">
                <a:latin typeface="Overpass Light" panose="020B0604020202020204" charset="0"/>
              </a:rPr>
              <a:t>Métriques pour comparer les modèles :</a:t>
            </a:r>
          </a:p>
          <a:p>
            <a:pPr marL="742950" lvl="1" indent="-285750" defTabSz="914400" eaLnBrk="0" fontAlgn="base" hangingPunct="0">
              <a:lnSpc>
                <a:spcPct val="150000"/>
              </a:lnSpc>
              <a:spcBef>
                <a:spcPct val="0"/>
              </a:spcBef>
              <a:spcAft>
                <a:spcPct val="0"/>
              </a:spcAft>
              <a:buFont typeface="Wingdings" panose="05000000000000000000" pitchFamily="2" charset="2"/>
              <a:buChar char="§"/>
            </a:pPr>
            <a:r>
              <a:rPr lang="fr-CA" altLang="fr-FR" sz="1200" dirty="0">
                <a:latin typeface="Overpass Light" panose="020B0604020202020204" charset="0"/>
              </a:rPr>
              <a:t>Performance générale : </a:t>
            </a:r>
          </a:p>
          <a:p>
            <a:pPr marL="1085850" lvl="2" indent="-171450" defTabSz="914400" eaLnBrk="0" fontAlgn="base" hangingPunct="0">
              <a:lnSpc>
                <a:spcPct val="150000"/>
              </a:lnSpc>
              <a:spcBef>
                <a:spcPct val="0"/>
              </a:spcBef>
              <a:spcAft>
                <a:spcPct val="0"/>
              </a:spcAft>
              <a:buFont typeface="Wingdings" panose="05000000000000000000" pitchFamily="2" charset="2"/>
              <a:buChar char="ü"/>
            </a:pPr>
            <a:r>
              <a:rPr lang="fr-CA" altLang="fr-FR" sz="1200" dirty="0" err="1">
                <a:latin typeface="Overpass Light" panose="020B0604020202020204" charset="0"/>
              </a:rPr>
              <a:t>Balanced</a:t>
            </a:r>
            <a:r>
              <a:rPr lang="fr-CA" altLang="fr-FR" sz="1200" dirty="0">
                <a:latin typeface="Overpass Light" panose="020B0604020202020204" charset="0"/>
              </a:rPr>
              <a:t> </a:t>
            </a:r>
            <a:r>
              <a:rPr lang="fr-CA" altLang="fr-FR" sz="1200" dirty="0" err="1">
                <a:latin typeface="Overpass Light" panose="020B0604020202020204" charset="0"/>
              </a:rPr>
              <a:t>Accuracy</a:t>
            </a:r>
            <a:r>
              <a:rPr lang="fr-CA" altLang="fr-FR" sz="1200" dirty="0">
                <a:latin typeface="Overpass Light" panose="020B0604020202020204" charset="0"/>
              </a:rPr>
              <a:t> </a:t>
            </a:r>
          </a:p>
          <a:p>
            <a:pPr marL="1085850" lvl="2" indent="-171450" defTabSz="914400" eaLnBrk="0" fontAlgn="base" hangingPunct="0">
              <a:lnSpc>
                <a:spcPct val="150000"/>
              </a:lnSpc>
              <a:spcBef>
                <a:spcPct val="0"/>
              </a:spcBef>
              <a:spcAft>
                <a:spcPct val="0"/>
              </a:spcAft>
              <a:buFont typeface="Wingdings" panose="05000000000000000000" pitchFamily="2" charset="2"/>
              <a:buChar char="ü"/>
            </a:pPr>
            <a:r>
              <a:rPr lang="fr-CA" altLang="fr-FR" sz="1200" dirty="0">
                <a:latin typeface="Overpass Light" panose="020B0604020202020204" charset="0"/>
              </a:rPr>
              <a:t>Matthews </a:t>
            </a:r>
            <a:r>
              <a:rPr lang="fr-CA" altLang="fr-FR" sz="1200" dirty="0" err="1">
                <a:latin typeface="Overpass Light" panose="020B0604020202020204" charset="0"/>
              </a:rPr>
              <a:t>Correlation</a:t>
            </a:r>
            <a:r>
              <a:rPr lang="fr-CA" altLang="fr-FR" sz="1200" dirty="0">
                <a:latin typeface="Overpass Light" panose="020B0604020202020204" charset="0"/>
              </a:rPr>
              <a:t> Coefficient (MCC)</a:t>
            </a:r>
          </a:p>
          <a:p>
            <a:pPr marL="742950" lvl="1" indent="-285750" defTabSz="914400" eaLnBrk="0" fontAlgn="base" hangingPunct="0">
              <a:lnSpc>
                <a:spcPct val="150000"/>
              </a:lnSpc>
              <a:spcBef>
                <a:spcPct val="0"/>
              </a:spcBef>
              <a:spcAft>
                <a:spcPct val="0"/>
              </a:spcAft>
              <a:buFont typeface="Wingdings" panose="05000000000000000000" pitchFamily="2" charset="2"/>
              <a:buChar char="§"/>
            </a:pPr>
            <a:r>
              <a:rPr lang="fr-CA" altLang="fr-FR" sz="1200" dirty="0">
                <a:latin typeface="Overpass Light" panose="020B0604020202020204" charset="0"/>
              </a:rPr>
              <a:t>Classes minoritaires IJP : </a:t>
            </a:r>
          </a:p>
          <a:p>
            <a:pPr marL="1085850" lvl="2" indent="-171450" defTabSz="914400" eaLnBrk="0" fontAlgn="base" hangingPunct="0">
              <a:lnSpc>
                <a:spcPct val="150000"/>
              </a:lnSpc>
              <a:spcBef>
                <a:spcPct val="0"/>
              </a:spcBef>
              <a:spcAft>
                <a:spcPct val="0"/>
              </a:spcAft>
              <a:buFont typeface="Wingdings" panose="05000000000000000000" pitchFamily="2" charset="2"/>
              <a:buChar char="ü"/>
            </a:pPr>
            <a:r>
              <a:rPr lang="fr-CA" altLang="fr-FR" sz="1200" dirty="0">
                <a:latin typeface="Overpass Light" panose="020B0604020202020204" charset="0"/>
              </a:rPr>
              <a:t>Précision</a:t>
            </a:r>
          </a:p>
          <a:p>
            <a:pPr marL="1085850" lvl="2" indent="-171450" defTabSz="914400" eaLnBrk="0" fontAlgn="base" hangingPunct="0">
              <a:lnSpc>
                <a:spcPct val="150000"/>
              </a:lnSpc>
              <a:spcBef>
                <a:spcPct val="0"/>
              </a:spcBef>
              <a:spcAft>
                <a:spcPct val="0"/>
              </a:spcAft>
              <a:buFont typeface="Wingdings" panose="05000000000000000000" pitchFamily="2" charset="2"/>
              <a:buChar char="ü"/>
            </a:pPr>
            <a:r>
              <a:rPr lang="fr-CA" altLang="fr-FR" sz="1200" dirty="0">
                <a:latin typeface="Overpass Light" panose="020B0604020202020204" charset="0"/>
              </a:rPr>
              <a:t> </a:t>
            </a:r>
            <a:r>
              <a:rPr lang="fr-CA" altLang="fr-FR" sz="1200" dirty="0" err="1">
                <a:latin typeface="Overpass Light" panose="020B0604020202020204" charset="0"/>
              </a:rPr>
              <a:t>Recall</a:t>
            </a:r>
            <a:endParaRPr lang="fr-CA" altLang="fr-FR" sz="1200" dirty="0">
              <a:latin typeface="Overpass Light" panose="020B0604020202020204" charset="0"/>
            </a:endParaRPr>
          </a:p>
          <a:p>
            <a:pPr marL="1085850" lvl="2" indent="-171450" defTabSz="914400" eaLnBrk="0" fontAlgn="base" hangingPunct="0">
              <a:lnSpc>
                <a:spcPct val="150000"/>
              </a:lnSpc>
              <a:spcBef>
                <a:spcPct val="0"/>
              </a:spcBef>
              <a:spcAft>
                <a:spcPct val="0"/>
              </a:spcAft>
              <a:buFont typeface="Wingdings" panose="05000000000000000000" pitchFamily="2" charset="2"/>
              <a:buChar char="ü"/>
            </a:pPr>
            <a:r>
              <a:rPr lang="fr-CA" altLang="fr-FR" sz="1200" dirty="0">
                <a:latin typeface="Overpass Light" panose="020B0604020202020204" charset="0"/>
              </a:rPr>
              <a:t> F1-Score</a:t>
            </a:r>
            <a:endParaRPr lang="en-US" sz="1200" dirty="0">
              <a:latin typeface="Overpass Light" panose="020B0604020202020204" charset="0"/>
            </a:endParaRPr>
          </a:p>
        </p:txBody>
      </p:sp>
      <p:sp>
        <p:nvSpPr>
          <p:cNvPr id="2" name="Rectangle 1">
            <a:extLst>
              <a:ext uri="{FF2B5EF4-FFF2-40B4-BE49-F238E27FC236}">
                <a16:creationId xmlns:a16="http://schemas.microsoft.com/office/drawing/2014/main" id="{50297113-DC02-4391-B49A-B50E1584A1DF}"/>
              </a:ext>
            </a:extLst>
          </p:cNvPr>
          <p:cNvSpPr/>
          <p:nvPr/>
        </p:nvSpPr>
        <p:spPr>
          <a:xfrm>
            <a:off x="2651430" y="2477492"/>
            <a:ext cx="4202523" cy="1162113"/>
          </a:xfrm>
          <a:prstGeom prst="rect">
            <a:avLst/>
          </a:prstGeom>
        </p:spPr>
        <p:txBody>
          <a:bodyPr wrap="square">
            <a:spAutoFit/>
          </a:bodyPr>
          <a:lstStyle/>
          <a:p>
            <a:pPr marL="626364" lvl="1" indent="-342900" algn="just">
              <a:lnSpc>
                <a:spcPct val="150000"/>
              </a:lnSpc>
              <a:buFont typeface="Wingdings" panose="05000000000000000000" pitchFamily="2" charset="2"/>
              <a:buChar char="v"/>
            </a:pPr>
            <a:r>
              <a:rPr lang="fr-CA" sz="1600" dirty="0">
                <a:solidFill>
                  <a:srgbClr val="231F20"/>
                </a:solidFill>
                <a:cs typeface="Segoe UI"/>
              </a:rPr>
              <a:t>L’IA peut-elle vraiment prévoir les embâcles, et quels algorithmes sont les plus efficaces ?</a:t>
            </a:r>
          </a:p>
        </p:txBody>
      </p:sp>
      <p:sp>
        <p:nvSpPr>
          <p:cNvPr id="4" name="Rectangle 3">
            <a:extLst>
              <a:ext uri="{FF2B5EF4-FFF2-40B4-BE49-F238E27FC236}">
                <a16:creationId xmlns:a16="http://schemas.microsoft.com/office/drawing/2014/main" id="{67B1C843-3B4A-4610-9B6D-37414D128DC3}"/>
              </a:ext>
            </a:extLst>
          </p:cNvPr>
          <p:cNvSpPr/>
          <p:nvPr/>
        </p:nvSpPr>
        <p:spPr>
          <a:xfrm>
            <a:off x="2795517" y="901556"/>
            <a:ext cx="978461" cy="1564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Rectangle 13">
            <a:extLst>
              <a:ext uri="{FF2B5EF4-FFF2-40B4-BE49-F238E27FC236}">
                <a16:creationId xmlns:a16="http://schemas.microsoft.com/office/drawing/2014/main" id="{E8095152-EC04-431A-8D8D-1A65329F6306}"/>
              </a:ext>
            </a:extLst>
          </p:cNvPr>
          <p:cNvSpPr/>
          <p:nvPr/>
        </p:nvSpPr>
        <p:spPr>
          <a:xfrm>
            <a:off x="4596115" y="1943535"/>
            <a:ext cx="984496" cy="2621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Rectangle 14">
            <a:extLst>
              <a:ext uri="{FF2B5EF4-FFF2-40B4-BE49-F238E27FC236}">
                <a16:creationId xmlns:a16="http://schemas.microsoft.com/office/drawing/2014/main" id="{EB9F9130-A32B-4E0C-834F-D521C7CA7FDC}"/>
              </a:ext>
            </a:extLst>
          </p:cNvPr>
          <p:cNvSpPr/>
          <p:nvPr/>
        </p:nvSpPr>
        <p:spPr>
          <a:xfrm>
            <a:off x="822515" y="1979393"/>
            <a:ext cx="1178081" cy="22627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Rectangle 15">
            <a:extLst>
              <a:ext uri="{FF2B5EF4-FFF2-40B4-BE49-F238E27FC236}">
                <a16:creationId xmlns:a16="http://schemas.microsoft.com/office/drawing/2014/main" id="{BE542C71-487F-4F5C-BE56-D249410EE5FC}"/>
              </a:ext>
            </a:extLst>
          </p:cNvPr>
          <p:cNvSpPr/>
          <p:nvPr/>
        </p:nvSpPr>
        <p:spPr>
          <a:xfrm>
            <a:off x="1399869" y="3681271"/>
            <a:ext cx="1138284" cy="184075"/>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Rectangle 16">
            <a:extLst>
              <a:ext uri="{FF2B5EF4-FFF2-40B4-BE49-F238E27FC236}">
                <a16:creationId xmlns:a16="http://schemas.microsoft.com/office/drawing/2014/main" id="{958C5C68-7E92-48C4-8ED7-C859EC38CC70}"/>
              </a:ext>
            </a:extLst>
          </p:cNvPr>
          <p:cNvSpPr/>
          <p:nvPr/>
        </p:nvSpPr>
        <p:spPr>
          <a:xfrm>
            <a:off x="4105870" y="3681271"/>
            <a:ext cx="1197650" cy="22627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24" name="Straight Connector 23">
            <a:extLst>
              <a:ext uri="{FF2B5EF4-FFF2-40B4-BE49-F238E27FC236}">
                <a16:creationId xmlns:a16="http://schemas.microsoft.com/office/drawing/2014/main" id="{26C00DC5-A5B1-48EE-AACB-FC302E557904}"/>
              </a:ext>
            </a:extLst>
          </p:cNvPr>
          <p:cNvCxnSpPr/>
          <p:nvPr/>
        </p:nvCxnSpPr>
        <p:spPr>
          <a:xfrm>
            <a:off x="3297382" y="1313411"/>
            <a:ext cx="1174865" cy="814647"/>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3A505FE-B953-4C1A-BC4F-FFAA5EC49B61}"/>
              </a:ext>
            </a:extLst>
          </p:cNvPr>
          <p:cNvCxnSpPr>
            <a:cxnSpLocks/>
          </p:cNvCxnSpPr>
          <p:nvPr/>
        </p:nvCxnSpPr>
        <p:spPr>
          <a:xfrm flipH="1">
            <a:off x="4061028" y="2111581"/>
            <a:ext cx="426460" cy="156969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60E171A-5CA4-4DB9-AE44-525A31A8BB88}"/>
              </a:ext>
            </a:extLst>
          </p:cNvPr>
          <p:cNvCxnSpPr>
            <a:cxnSpLocks/>
          </p:cNvCxnSpPr>
          <p:nvPr/>
        </p:nvCxnSpPr>
        <p:spPr>
          <a:xfrm flipH="1" flipV="1">
            <a:off x="2633880" y="3548434"/>
            <a:ext cx="1427148" cy="132837"/>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018054E-FFC7-44C3-AFE0-2EB9EE460978}"/>
              </a:ext>
            </a:extLst>
          </p:cNvPr>
          <p:cNvCxnSpPr>
            <a:cxnSpLocks/>
          </p:cNvCxnSpPr>
          <p:nvPr/>
        </p:nvCxnSpPr>
        <p:spPr>
          <a:xfrm flipH="1" flipV="1">
            <a:off x="2141221" y="2143121"/>
            <a:ext cx="506668" cy="1419002"/>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BB528CF-7D5D-49F1-A3A1-784C83E2CC15}"/>
              </a:ext>
            </a:extLst>
          </p:cNvPr>
          <p:cNvCxnSpPr>
            <a:cxnSpLocks/>
          </p:cNvCxnSpPr>
          <p:nvPr/>
        </p:nvCxnSpPr>
        <p:spPr>
          <a:xfrm flipV="1">
            <a:off x="2137680" y="1313411"/>
            <a:ext cx="1167428" cy="82971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20" name="Graphic 19" descr="Information">
            <a:hlinkClick r:id="rId5" action="ppaction://hlinksldjump"/>
            <a:extLst>
              <a:ext uri="{FF2B5EF4-FFF2-40B4-BE49-F238E27FC236}">
                <a16:creationId xmlns:a16="http://schemas.microsoft.com/office/drawing/2014/main" id="{6D17CD35-2D20-4FF6-96C9-F0ACE31DE7C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73638" y="4684354"/>
            <a:ext cx="504013" cy="504013"/>
          </a:xfrm>
          <a:prstGeom prst="rect">
            <a:avLst/>
          </a:prstGeom>
        </p:spPr>
      </p:pic>
    </p:spTree>
    <p:extLst>
      <p:ext uri="{BB962C8B-B14F-4D97-AF65-F5344CB8AC3E}">
        <p14:creationId xmlns:p14="http://schemas.microsoft.com/office/powerpoint/2010/main" val="233451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1.94444E-6 -3.08642E-6 L 0.12239 -3.08642E-6 C 0.17726 -3.08642E-6 0.24496 -0.10802 0.24496 -0.19475 L 0.24496 -0.38858 " pathEditMode="relative" rAng="0" ptsTypes="AAAA">
                                      <p:cBhvr>
                                        <p:cTn id="6" dur="2000" fill="hold"/>
                                        <p:tgtEl>
                                          <p:spTgt spid="2"/>
                                        </p:tgtEl>
                                        <p:attrNameLst>
                                          <p:attrName>ppt_x</p:attrName>
                                          <p:attrName>ppt_y</p:attrName>
                                        </p:attrNameLst>
                                      </p:cBhvr>
                                      <p:rCtr x="12240" y="-19444"/>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fade">
                                      <p:cBhvr>
                                        <p:cTn id="20" dur="500"/>
                                        <p:tgtEl>
                                          <p:spTgt spid="9">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fade">
                                      <p:cBhvr>
                                        <p:cTn id="23" dur="500"/>
                                        <p:tgtEl>
                                          <p:spTgt spid="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9" presetClass="emph" presetSubtype="0" fill="hold" nodeType="clickEffect">
                                  <p:stCondLst>
                                    <p:cond delay="0"/>
                                  </p:stCondLst>
                                  <p:childTnLst>
                                    <p:animClr clrSpc="rgb" dir="cw">
                                      <p:cBhvr override="childStyle">
                                        <p:cTn id="35" dur="500" fill="hold"/>
                                        <p:tgtEl>
                                          <p:spTgt spid="9">
                                            <p:txEl>
                                              <p:pRg st="0" end="0"/>
                                            </p:txEl>
                                          </p:spTgt>
                                        </p:tgtEl>
                                        <p:attrNameLst>
                                          <p:attrName>style.color</p:attrName>
                                        </p:attrNameLst>
                                      </p:cBhvr>
                                      <p:to>
                                        <a:srgbClr val="00B050"/>
                                      </p:to>
                                    </p:animClr>
                                    <p:animClr clrSpc="rgb" dir="cw">
                                      <p:cBhvr>
                                        <p:cTn id="36" dur="500" fill="hold"/>
                                        <p:tgtEl>
                                          <p:spTgt spid="9">
                                            <p:txEl>
                                              <p:pRg st="0" end="0"/>
                                            </p:txEl>
                                          </p:spTgt>
                                        </p:tgtEl>
                                        <p:attrNameLst>
                                          <p:attrName>fillcolor</p:attrName>
                                        </p:attrNameLst>
                                      </p:cBhvr>
                                      <p:to>
                                        <a:srgbClr val="00B050"/>
                                      </p:to>
                                    </p:animClr>
                                    <p:set>
                                      <p:cBhvr>
                                        <p:cTn id="37" dur="500" fill="hold"/>
                                        <p:tgtEl>
                                          <p:spTgt spid="9">
                                            <p:txEl>
                                              <p:pRg st="0" end="0"/>
                                            </p:txEl>
                                          </p:spTgt>
                                        </p:tgtEl>
                                        <p:attrNameLst>
                                          <p:attrName>fill.type</p:attrName>
                                        </p:attrNameLst>
                                      </p:cBhvr>
                                      <p:to>
                                        <p:strVal val="solid"/>
                                      </p:to>
                                    </p:set>
                                    <p:set>
                                      <p:cBhvr>
                                        <p:cTn id="38" dur="500" fill="hold"/>
                                        <p:tgtEl>
                                          <p:spTgt spid="9">
                                            <p:txEl>
                                              <p:pRg st="0" end="0"/>
                                            </p:txEl>
                                          </p:spTgt>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24"/>
                                        </p:tgtEl>
                                      </p:cBhvr>
                                    </p:animEffect>
                                    <p:animScale>
                                      <p:cBhvr>
                                        <p:cTn id="49" dur="250" autoRev="1" fill="hold"/>
                                        <p:tgtEl>
                                          <p:spTgt spid="24"/>
                                        </p:tgtEl>
                                      </p:cBhvr>
                                      <p:by x="105000" y="105000"/>
                                    </p:animScale>
                                  </p:childTnLst>
                                </p:cTn>
                              </p:par>
                              <p:par>
                                <p:cTn id="50" presetID="26" presetClass="emph" presetSubtype="0" fill="hold" nodeType="withEffect">
                                  <p:stCondLst>
                                    <p:cond delay="0"/>
                                  </p:stCondLst>
                                  <p:childTnLst>
                                    <p:animEffect transition="out" filter="fade">
                                      <p:cBhvr>
                                        <p:cTn id="51" dur="500" tmFilter="0, 0; .2, .5; .8, .5; 1, 0"/>
                                        <p:tgtEl>
                                          <p:spTgt spid="25"/>
                                        </p:tgtEl>
                                      </p:cBhvr>
                                    </p:animEffect>
                                    <p:animScale>
                                      <p:cBhvr>
                                        <p:cTn id="52" dur="250" autoRev="1" fill="hold"/>
                                        <p:tgtEl>
                                          <p:spTgt spid="25"/>
                                        </p:tgtEl>
                                      </p:cBhvr>
                                      <p:by x="105000" y="105000"/>
                                    </p:animScale>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4"/>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5" presetClass="emph" presetSubtype="0" fill="hold" grpId="0" nodeType="clickEffect">
                                  <p:stCondLst>
                                    <p:cond delay="0"/>
                                  </p:stCondLst>
                                  <p:childTnLst>
                                    <p:animClr clrSpc="hsl" dir="cw">
                                      <p:cBhvr override="childStyle">
                                        <p:cTn id="62" dur="500" fill="hold"/>
                                        <p:tgtEl>
                                          <p:spTgt spid="9">
                                            <p:txEl>
                                              <p:pRg st="0" end="0"/>
                                            </p:txEl>
                                          </p:spTgt>
                                        </p:tgtEl>
                                        <p:attrNameLst>
                                          <p:attrName>style.color</p:attrName>
                                        </p:attrNameLst>
                                      </p:cBhvr>
                                      <p:by>
                                        <p:hsl h="0" s="-70588" l="0"/>
                                      </p:by>
                                    </p:animClr>
                                    <p:animClr clrSpc="hsl" dir="cw">
                                      <p:cBhvr>
                                        <p:cTn id="63" dur="500" fill="hold"/>
                                        <p:tgtEl>
                                          <p:spTgt spid="9">
                                            <p:txEl>
                                              <p:pRg st="0" end="0"/>
                                            </p:txEl>
                                          </p:spTgt>
                                        </p:tgtEl>
                                        <p:attrNameLst>
                                          <p:attrName>fillcolor</p:attrName>
                                        </p:attrNameLst>
                                      </p:cBhvr>
                                      <p:by>
                                        <p:hsl h="0" s="-70588" l="0"/>
                                      </p:by>
                                    </p:animClr>
                                    <p:animClr clrSpc="hsl" dir="cw">
                                      <p:cBhvr>
                                        <p:cTn id="64" dur="500" fill="hold"/>
                                        <p:tgtEl>
                                          <p:spTgt spid="9">
                                            <p:txEl>
                                              <p:pRg st="0" end="0"/>
                                            </p:txEl>
                                          </p:spTgt>
                                        </p:tgtEl>
                                        <p:attrNameLst>
                                          <p:attrName>stroke.color</p:attrName>
                                        </p:attrNameLst>
                                      </p:cBhvr>
                                      <p:by>
                                        <p:hsl h="0" s="-70588" l="0"/>
                                      </p:by>
                                    </p:animClr>
                                    <p:set>
                                      <p:cBhvr>
                                        <p:cTn id="65" dur="500" fill="hold"/>
                                        <p:tgtEl>
                                          <p:spTgt spid="9">
                                            <p:txEl>
                                              <p:pRg st="0" end="0"/>
                                            </p:txEl>
                                          </p:spTgt>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barn(inVertical)">
                                      <p:cBhvr>
                                        <p:cTn id="70" dur="500"/>
                                        <p:tgtEl>
                                          <p:spTgt spid="16"/>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barn(inVertical)">
                                      <p:cBhvr>
                                        <p:cTn id="73" dur="500"/>
                                        <p:tgtEl>
                                          <p:spTgt spid="15"/>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barn(inVertical)">
                                      <p:cBhvr>
                                        <p:cTn id="76" dur="500"/>
                                        <p:tgtEl>
                                          <p:spTgt spid="17"/>
                                        </p:tgtEl>
                                      </p:cBhvr>
                                    </p:animEffect>
                                  </p:childTnLst>
                                </p:cTn>
                              </p:par>
                            </p:childTnLst>
                          </p:cTn>
                        </p:par>
                      </p:childTnLst>
                    </p:cTn>
                  </p:par>
                  <p:par>
                    <p:cTn id="77" fill="hold">
                      <p:stCondLst>
                        <p:cond delay="indefinite"/>
                      </p:stCondLst>
                      <p:childTnLst>
                        <p:par>
                          <p:cTn id="78" fill="hold">
                            <p:stCondLst>
                              <p:cond delay="0"/>
                            </p:stCondLst>
                            <p:childTnLst>
                              <p:par>
                                <p:cTn id="79" presetID="19" presetClass="emph" presetSubtype="0" fill="hold" nodeType="clickEffect">
                                  <p:stCondLst>
                                    <p:cond delay="0"/>
                                  </p:stCondLst>
                                  <p:childTnLst>
                                    <p:animClr clrSpc="rgb" dir="cw">
                                      <p:cBhvr override="childStyle">
                                        <p:cTn id="80" dur="500" fill="hold"/>
                                        <p:tgtEl>
                                          <p:spTgt spid="9">
                                            <p:txEl>
                                              <p:pRg st="1" end="1"/>
                                            </p:txEl>
                                          </p:spTgt>
                                        </p:tgtEl>
                                        <p:attrNameLst>
                                          <p:attrName>style.color</p:attrName>
                                        </p:attrNameLst>
                                      </p:cBhvr>
                                      <p:to>
                                        <a:srgbClr val="00B050"/>
                                      </p:to>
                                    </p:animClr>
                                    <p:animClr clrSpc="rgb" dir="cw">
                                      <p:cBhvr>
                                        <p:cTn id="81" dur="500" fill="hold"/>
                                        <p:tgtEl>
                                          <p:spTgt spid="9">
                                            <p:txEl>
                                              <p:pRg st="1" end="1"/>
                                            </p:txEl>
                                          </p:spTgt>
                                        </p:tgtEl>
                                        <p:attrNameLst>
                                          <p:attrName>fillcolor</p:attrName>
                                        </p:attrNameLst>
                                      </p:cBhvr>
                                      <p:to>
                                        <a:srgbClr val="00B050"/>
                                      </p:to>
                                    </p:animClr>
                                    <p:set>
                                      <p:cBhvr>
                                        <p:cTn id="82" dur="500" fill="hold"/>
                                        <p:tgtEl>
                                          <p:spTgt spid="9">
                                            <p:txEl>
                                              <p:pRg st="1" end="1"/>
                                            </p:txEl>
                                          </p:spTgt>
                                        </p:tgtEl>
                                        <p:attrNameLst>
                                          <p:attrName>fill.type</p:attrName>
                                        </p:attrNameLst>
                                      </p:cBhvr>
                                      <p:to>
                                        <p:strVal val="solid"/>
                                      </p:to>
                                    </p:set>
                                    <p:set>
                                      <p:cBhvr>
                                        <p:cTn id="83" dur="500" fill="hold"/>
                                        <p:tgtEl>
                                          <p:spTgt spid="9">
                                            <p:txEl>
                                              <p:pRg st="1" end="1"/>
                                            </p:txEl>
                                          </p:spTgt>
                                        </p:tgtEl>
                                        <p:attrNameLst>
                                          <p:attrName>fill.on</p:attrName>
                                        </p:attrNameLst>
                                      </p:cBhvr>
                                      <p:to>
                                        <p:strVal val="tru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29"/>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33"/>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36"/>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26" presetClass="emph" presetSubtype="0" fill="hold" nodeType="clickEffect">
                                  <p:stCondLst>
                                    <p:cond delay="0"/>
                                  </p:stCondLst>
                                  <p:childTnLst>
                                    <p:animEffect transition="out" filter="fade">
                                      <p:cBhvr>
                                        <p:cTn id="95" dur="500" tmFilter="0, 0; .2, .5; .8, .5; 1, 0"/>
                                        <p:tgtEl>
                                          <p:spTgt spid="29"/>
                                        </p:tgtEl>
                                      </p:cBhvr>
                                    </p:animEffect>
                                    <p:animScale>
                                      <p:cBhvr>
                                        <p:cTn id="96" dur="250" autoRev="1" fill="hold"/>
                                        <p:tgtEl>
                                          <p:spTgt spid="29"/>
                                        </p:tgtEl>
                                      </p:cBhvr>
                                      <p:by x="105000" y="105000"/>
                                    </p:animScale>
                                  </p:childTnLst>
                                </p:cTn>
                              </p:par>
                              <p:par>
                                <p:cTn id="97" presetID="26" presetClass="emph" presetSubtype="0" fill="hold" nodeType="withEffect">
                                  <p:stCondLst>
                                    <p:cond delay="0"/>
                                  </p:stCondLst>
                                  <p:childTnLst>
                                    <p:animEffect transition="out" filter="fade">
                                      <p:cBhvr>
                                        <p:cTn id="98" dur="500" tmFilter="0, 0; .2, .5; .8, .5; 1, 0"/>
                                        <p:tgtEl>
                                          <p:spTgt spid="33"/>
                                        </p:tgtEl>
                                      </p:cBhvr>
                                    </p:animEffect>
                                    <p:animScale>
                                      <p:cBhvr>
                                        <p:cTn id="99" dur="250" autoRev="1" fill="hold"/>
                                        <p:tgtEl>
                                          <p:spTgt spid="33"/>
                                        </p:tgtEl>
                                      </p:cBhvr>
                                      <p:by x="105000" y="105000"/>
                                    </p:animScale>
                                  </p:childTnLst>
                                </p:cTn>
                              </p:par>
                              <p:par>
                                <p:cTn id="100" presetID="26" presetClass="emph" presetSubtype="0" fill="hold" nodeType="withEffect">
                                  <p:stCondLst>
                                    <p:cond delay="0"/>
                                  </p:stCondLst>
                                  <p:childTnLst>
                                    <p:animEffect transition="out" filter="fade">
                                      <p:cBhvr>
                                        <p:cTn id="101" dur="500" tmFilter="0, 0; .2, .5; .8, .5; 1, 0"/>
                                        <p:tgtEl>
                                          <p:spTgt spid="36"/>
                                        </p:tgtEl>
                                      </p:cBhvr>
                                    </p:animEffect>
                                    <p:animScale>
                                      <p:cBhvr>
                                        <p:cTn id="102" dur="250" autoRev="1" fill="hold"/>
                                        <p:tgtEl>
                                          <p:spTgt spid="3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allAtOnce"/>
      <p:bldP spid="13" grpId="0"/>
      <p:bldP spid="2" grpId="0"/>
      <p:bldP spid="4" grpId="0" animBg="1"/>
      <p:bldP spid="4" grpId="1" animBg="1"/>
      <p:bldP spid="14" grpId="0" animBg="1"/>
      <p:bldP spid="14" grpId="1"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2BF86D-5CEB-4971-BF98-05F99374A1DE}"/>
              </a:ext>
            </a:extLst>
          </p:cNvPr>
          <p:cNvPicPr>
            <a:picLocks noChangeAspect="1"/>
          </p:cNvPicPr>
          <p:nvPr/>
        </p:nvPicPr>
        <p:blipFill>
          <a:blip r:embed="rId3"/>
          <a:stretch>
            <a:fillRect/>
          </a:stretch>
        </p:blipFill>
        <p:spPr>
          <a:xfrm>
            <a:off x="0" y="-7089"/>
            <a:ext cx="774702" cy="5143500"/>
          </a:xfrm>
          <a:prstGeom prst="rect">
            <a:avLst/>
          </a:prstGeom>
        </p:spPr>
      </p:pic>
      <p:sp>
        <p:nvSpPr>
          <p:cNvPr id="7" name="Titre 2">
            <a:extLst>
              <a:ext uri="{FF2B5EF4-FFF2-40B4-BE49-F238E27FC236}">
                <a16:creationId xmlns:a16="http://schemas.microsoft.com/office/drawing/2014/main" id="{E3316A47-31DF-418A-AD1D-1440EB2A5969}"/>
              </a:ext>
            </a:extLst>
          </p:cNvPr>
          <p:cNvSpPr txBox="1">
            <a:spLocks/>
          </p:cNvSpPr>
          <p:nvPr/>
        </p:nvSpPr>
        <p:spPr>
          <a:xfrm>
            <a:off x="787401" y="33649"/>
            <a:ext cx="7411048" cy="374290"/>
          </a:xfrm>
          <a:prstGeom prst="rect">
            <a:avLst/>
          </a:prstGeom>
        </p:spPr>
        <p:txBody>
          <a:bodyPr lIns="0" tIns="0" rIns="0" bIns="0"/>
          <a:lstStyle>
            <a:lvl1pPr algn="l" defTabSz="914400" rtl="0" eaLnBrk="1" latinLnBrk="0" hangingPunct="1">
              <a:lnSpc>
                <a:spcPct val="90000"/>
              </a:lnSpc>
              <a:spcBef>
                <a:spcPct val="0"/>
              </a:spcBef>
              <a:buNone/>
              <a:defRPr sz="2600" b="0" i="0" kern="1200" baseline="0">
                <a:solidFill>
                  <a:schemeClr val="accent1"/>
                </a:solidFill>
                <a:latin typeface="Overpass" pitchFamily="2" charset="77"/>
                <a:ea typeface="+mj-ea"/>
                <a:cs typeface="+mj-cs"/>
              </a:defRPr>
            </a:lvl1pPr>
          </a:lstStyle>
          <a:p>
            <a:r>
              <a:rPr lang="fr-FR" dirty="0"/>
              <a:t>Résultats</a:t>
            </a:r>
          </a:p>
        </p:txBody>
      </p:sp>
      <p:sp>
        <p:nvSpPr>
          <p:cNvPr id="8" name="Espace réservé du texte 3">
            <a:extLst>
              <a:ext uri="{FF2B5EF4-FFF2-40B4-BE49-F238E27FC236}">
                <a16:creationId xmlns:a16="http://schemas.microsoft.com/office/drawing/2014/main" id="{161B4D3F-D303-4684-B050-2BE2FC31BA9D}"/>
              </a:ext>
            </a:extLst>
          </p:cNvPr>
          <p:cNvSpPr txBox="1">
            <a:spLocks/>
          </p:cNvSpPr>
          <p:nvPr/>
        </p:nvSpPr>
        <p:spPr>
          <a:xfrm>
            <a:off x="787402" y="377207"/>
            <a:ext cx="7411048" cy="374290"/>
          </a:xfrm>
          <a:prstGeom prst="rect">
            <a:avLst/>
          </a:prstGeom>
        </p:spPr>
        <p:txBody>
          <a:bodyPr lIns="0" tIns="0" rIns="0" bIns="0"/>
          <a:lstStyle>
            <a:lvl1pPr marL="0" indent="0" algn="l" defTabSz="914400" rtl="0" eaLnBrk="1" latinLnBrk="0" hangingPunct="1">
              <a:lnSpc>
                <a:spcPct val="90000"/>
              </a:lnSpc>
              <a:spcBef>
                <a:spcPts val="1000"/>
              </a:spcBef>
              <a:buFontTx/>
              <a:buNone/>
              <a:defRPr sz="1700" kern="1200" baseline="0">
                <a:solidFill>
                  <a:schemeClr val="accent6"/>
                </a:solidFill>
                <a:latin typeface="Overpass" pitchFamily="2" charset="77"/>
                <a:ea typeface="+mn-ea"/>
                <a:cs typeface="+mn-cs"/>
              </a:defRPr>
            </a:lvl1pPr>
            <a:lvl2pPr marL="457200" indent="0" algn="l" defTabSz="914400" rtl="0" eaLnBrk="1" latinLnBrk="0" hangingPunct="1">
              <a:lnSpc>
                <a:spcPct val="90000"/>
              </a:lnSpc>
              <a:spcBef>
                <a:spcPts val="500"/>
              </a:spcBef>
              <a:buFontTx/>
              <a:buNone/>
              <a:defRPr sz="1800" kern="1200" baseline="0">
                <a:solidFill>
                  <a:schemeClr val="accent6"/>
                </a:solidFill>
                <a:latin typeface="Overpass" pitchFamily="2" charset="77"/>
                <a:ea typeface="+mn-ea"/>
                <a:cs typeface="+mn-cs"/>
              </a:defRPr>
            </a:lvl2pPr>
            <a:lvl3pPr marL="914400" indent="0" algn="l" defTabSz="914400" rtl="0" eaLnBrk="1" latinLnBrk="0" hangingPunct="1">
              <a:lnSpc>
                <a:spcPct val="90000"/>
              </a:lnSpc>
              <a:spcBef>
                <a:spcPts val="500"/>
              </a:spcBef>
              <a:buFontTx/>
              <a:buNone/>
              <a:defRPr sz="1800" kern="1200" baseline="0">
                <a:solidFill>
                  <a:schemeClr val="accent6"/>
                </a:solidFill>
                <a:latin typeface="Overpass" pitchFamily="2" charset="77"/>
                <a:ea typeface="+mn-ea"/>
                <a:cs typeface="+mn-cs"/>
              </a:defRPr>
            </a:lvl3pPr>
            <a:lvl4pPr marL="1371600" indent="0" algn="l" defTabSz="914400" rtl="0" eaLnBrk="1" latinLnBrk="0" hangingPunct="1">
              <a:lnSpc>
                <a:spcPct val="90000"/>
              </a:lnSpc>
              <a:spcBef>
                <a:spcPts val="500"/>
              </a:spcBef>
              <a:buFontTx/>
              <a:buNone/>
              <a:defRPr sz="1800" kern="1200" baseline="0">
                <a:solidFill>
                  <a:schemeClr val="accent6"/>
                </a:solidFill>
                <a:latin typeface="Overpass" pitchFamily="2" charset="77"/>
                <a:ea typeface="+mn-ea"/>
                <a:cs typeface="+mn-cs"/>
              </a:defRPr>
            </a:lvl4pPr>
            <a:lvl5pPr marL="1828800" indent="0" algn="l" defTabSz="914400" rtl="0" eaLnBrk="1" latinLnBrk="0" hangingPunct="1">
              <a:lnSpc>
                <a:spcPct val="90000"/>
              </a:lnSpc>
              <a:spcBef>
                <a:spcPts val="500"/>
              </a:spcBef>
              <a:buFontTx/>
              <a:buNone/>
              <a:defRPr sz="1800" kern="1200" baseline="0">
                <a:solidFill>
                  <a:schemeClr val="accent6"/>
                </a:solidFill>
                <a:latin typeface="Overpas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dirty="0"/>
              <a:t>Effet du prétraitement</a:t>
            </a:r>
            <a:endParaRPr lang="fr-FR" dirty="0"/>
          </a:p>
        </p:txBody>
      </p:sp>
      <p:sp>
        <p:nvSpPr>
          <p:cNvPr id="12" name="TextBox 11">
            <a:extLst>
              <a:ext uri="{FF2B5EF4-FFF2-40B4-BE49-F238E27FC236}">
                <a16:creationId xmlns:a16="http://schemas.microsoft.com/office/drawing/2014/main" id="{FB2161AA-456F-4CF2-9911-D9EA87299D88}"/>
              </a:ext>
            </a:extLst>
          </p:cNvPr>
          <p:cNvSpPr txBox="1"/>
          <p:nvPr/>
        </p:nvSpPr>
        <p:spPr>
          <a:xfrm>
            <a:off x="8763000" y="106374"/>
            <a:ext cx="418704" cy="369332"/>
          </a:xfrm>
          <a:prstGeom prst="rect">
            <a:avLst/>
          </a:prstGeom>
          <a:noFill/>
        </p:spPr>
        <p:txBody>
          <a:bodyPr wrap="none" rtlCol="0">
            <a:spAutoFit/>
          </a:bodyPr>
          <a:lstStyle/>
          <a:p>
            <a:r>
              <a:rPr lang="en-US" dirty="0"/>
              <a:t>11</a:t>
            </a:r>
          </a:p>
        </p:txBody>
      </p:sp>
      <p:pic>
        <p:nvPicPr>
          <p:cNvPr id="9" name="Picture 8">
            <a:extLst>
              <a:ext uri="{FF2B5EF4-FFF2-40B4-BE49-F238E27FC236}">
                <a16:creationId xmlns:a16="http://schemas.microsoft.com/office/drawing/2014/main" id="{8BCF36FF-9572-43D9-A8BF-9DD60AFA38F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702" y="1436169"/>
            <a:ext cx="4090086" cy="2951917"/>
          </a:xfrm>
          <a:prstGeom prst="rect">
            <a:avLst/>
          </a:prstGeom>
          <a:noFill/>
        </p:spPr>
      </p:pic>
      <p:pic>
        <p:nvPicPr>
          <p:cNvPr id="13" name="Picture 12">
            <a:extLst>
              <a:ext uri="{FF2B5EF4-FFF2-40B4-BE49-F238E27FC236}">
                <a16:creationId xmlns:a16="http://schemas.microsoft.com/office/drawing/2014/main" id="{19AC3536-E1F5-4CC7-96AB-246949D8E384}"/>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7763" y="1442594"/>
            <a:ext cx="4152699" cy="2945491"/>
          </a:xfrm>
          <a:prstGeom prst="rect">
            <a:avLst/>
          </a:prstGeom>
          <a:noFill/>
        </p:spPr>
      </p:pic>
      <p:pic>
        <p:nvPicPr>
          <p:cNvPr id="10" name="Picture 9">
            <a:extLst>
              <a:ext uri="{FF2B5EF4-FFF2-40B4-BE49-F238E27FC236}">
                <a16:creationId xmlns:a16="http://schemas.microsoft.com/office/drawing/2014/main" id="{B3E2CA39-F895-4242-B77B-F9F1B35C5595}"/>
              </a:ext>
            </a:extLst>
          </p:cNvPr>
          <p:cNvPicPr>
            <a:picLocks noChangeAspect="1"/>
          </p:cNvPicPr>
          <p:nvPr/>
        </p:nvPicPr>
        <p:blipFill>
          <a:blip r:embed="rId6"/>
          <a:stretch>
            <a:fillRect/>
          </a:stretch>
        </p:blipFill>
        <p:spPr>
          <a:xfrm rot="10800000">
            <a:off x="1321953" y="2149982"/>
            <a:ext cx="438014" cy="762145"/>
          </a:xfrm>
          <a:prstGeom prst="rect">
            <a:avLst/>
          </a:prstGeom>
        </p:spPr>
      </p:pic>
      <p:pic>
        <p:nvPicPr>
          <p:cNvPr id="15" name="Picture 14">
            <a:extLst>
              <a:ext uri="{FF2B5EF4-FFF2-40B4-BE49-F238E27FC236}">
                <a16:creationId xmlns:a16="http://schemas.microsoft.com/office/drawing/2014/main" id="{2884BAE2-E6E5-4DCC-8DE6-8053DE011D80}"/>
              </a:ext>
            </a:extLst>
          </p:cNvPr>
          <p:cNvPicPr>
            <a:picLocks noChangeAspect="1"/>
          </p:cNvPicPr>
          <p:nvPr/>
        </p:nvPicPr>
        <p:blipFill>
          <a:blip r:embed="rId6"/>
          <a:stretch>
            <a:fillRect/>
          </a:stretch>
        </p:blipFill>
        <p:spPr>
          <a:xfrm rot="10800000">
            <a:off x="2262646" y="2603781"/>
            <a:ext cx="438014" cy="762145"/>
          </a:xfrm>
          <a:prstGeom prst="rect">
            <a:avLst/>
          </a:prstGeom>
        </p:spPr>
      </p:pic>
      <p:pic>
        <p:nvPicPr>
          <p:cNvPr id="16" name="Picture 15">
            <a:extLst>
              <a:ext uri="{FF2B5EF4-FFF2-40B4-BE49-F238E27FC236}">
                <a16:creationId xmlns:a16="http://schemas.microsoft.com/office/drawing/2014/main" id="{564A9188-EF86-4D73-BC85-7698BC29A3EB}"/>
              </a:ext>
            </a:extLst>
          </p:cNvPr>
          <p:cNvPicPr>
            <a:picLocks noChangeAspect="1"/>
          </p:cNvPicPr>
          <p:nvPr/>
        </p:nvPicPr>
        <p:blipFill>
          <a:blip r:embed="rId6"/>
          <a:stretch>
            <a:fillRect/>
          </a:stretch>
        </p:blipFill>
        <p:spPr>
          <a:xfrm rot="10800000">
            <a:off x="3203339" y="2537439"/>
            <a:ext cx="438014" cy="762145"/>
          </a:xfrm>
          <a:prstGeom prst="rect">
            <a:avLst/>
          </a:prstGeom>
        </p:spPr>
      </p:pic>
      <p:pic>
        <p:nvPicPr>
          <p:cNvPr id="17" name="Picture 16">
            <a:extLst>
              <a:ext uri="{FF2B5EF4-FFF2-40B4-BE49-F238E27FC236}">
                <a16:creationId xmlns:a16="http://schemas.microsoft.com/office/drawing/2014/main" id="{0AC4D575-78C1-4054-B478-851F263821DB}"/>
              </a:ext>
            </a:extLst>
          </p:cNvPr>
          <p:cNvPicPr>
            <a:picLocks noChangeAspect="1"/>
          </p:cNvPicPr>
          <p:nvPr/>
        </p:nvPicPr>
        <p:blipFill>
          <a:blip r:embed="rId6"/>
          <a:stretch>
            <a:fillRect/>
          </a:stretch>
        </p:blipFill>
        <p:spPr>
          <a:xfrm rot="10800000">
            <a:off x="4133986" y="2410881"/>
            <a:ext cx="438014" cy="762145"/>
          </a:xfrm>
          <a:prstGeom prst="rect">
            <a:avLst/>
          </a:prstGeom>
        </p:spPr>
      </p:pic>
      <p:pic>
        <p:nvPicPr>
          <p:cNvPr id="18" name="Picture 17">
            <a:extLst>
              <a:ext uri="{FF2B5EF4-FFF2-40B4-BE49-F238E27FC236}">
                <a16:creationId xmlns:a16="http://schemas.microsoft.com/office/drawing/2014/main" id="{690066BA-F2D2-4CB6-BB7A-9F437BEA4B57}"/>
              </a:ext>
            </a:extLst>
          </p:cNvPr>
          <p:cNvPicPr>
            <a:picLocks noChangeAspect="1"/>
          </p:cNvPicPr>
          <p:nvPr/>
        </p:nvPicPr>
        <p:blipFill>
          <a:blip r:embed="rId6"/>
          <a:stretch>
            <a:fillRect/>
          </a:stretch>
        </p:blipFill>
        <p:spPr>
          <a:xfrm rot="10800000">
            <a:off x="7131835" y="2289050"/>
            <a:ext cx="361760" cy="629462"/>
          </a:xfrm>
          <a:prstGeom prst="rect">
            <a:avLst/>
          </a:prstGeom>
        </p:spPr>
      </p:pic>
      <p:sp>
        <p:nvSpPr>
          <p:cNvPr id="2" name="Rectangle 1">
            <a:extLst>
              <a:ext uri="{FF2B5EF4-FFF2-40B4-BE49-F238E27FC236}">
                <a16:creationId xmlns:a16="http://schemas.microsoft.com/office/drawing/2014/main" id="{E25BA80E-74EE-4445-BFC5-B6382AC010D4}"/>
              </a:ext>
            </a:extLst>
          </p:cNvPr>
          <p:cNvSpPr/>
          <p:nvPr/>
        </p:nvSpPr>
        <p:spPr>
          <a:xfrm>
            <a:off x="707712" y="4463520"/>
            <a:ext cx="6949652" cy="461665"/>
          </a:xfrm>
          <a:prstGeom prst="rect">
            <a:avLst/>
          </a:prstGeom>
        </p:spPr>
        <p:txBody>
          <a:bodyPr wrap="square">
            <a:spAutoFit/>
          </a:bodyPr>
          <a:lstStyle/>
          <a:p>
            <a:pPr marL="285750" indent="-285750">
              <a:buFont typeface="Wingdings" panose="05000000000000000000" pitchFamily="2" charset="2"/>
              <a:buChar char="Ø"/>
            </a:pPr>
            <a:r>
              <a:rPr lang="fr-CA" sz="1200" dirty="0">
                <a:latin typeface="Overpass Light" panose="020B0604020202020204" charset="0"/>
              </a:rPr>
              <a:t>Le prétraitement améliore la performance pour la prédiction à la fois de la classe générale et de la classe minoritaire. </a:t>
            </a:r>
          </a:p>
        </p:txBody>
      </p:sp>
      <p:sp>
        <p:nvSpPr>
          <p:cNvPr id="3" name="Rectangle 2">
            <a:extLst>
              <a:ext uri="{FF2B5EF4-FFF2-40B4-BE49-F238E27FC236}">
                <a16:creationId xmlns:a16="http://schemas.microsoft.com/office/drawing/2014/main" id="{D6088CC1-C4DB-45DC-8B28-A595F2E1A246}"/>
              </a:ext>
            </a:extLst>
          </p:cNvPr>
          <p:cNvSpPr/>
          <p:nvPr/>
        </p:nvSpPr>
        <p:spPr>
          <a:xfrm>
            <a:off x="3183541" y="244897"/>
            <a:ext cx="5579459" cy="792781"/>
          </a:xfrm>
          <a:prstGeom prst="rect">
            <a:avLst/>
          </a:prstGeom>
        </p:spPr>
        <p:txBody>
          <a:bodyPr wrap="square">
            <a:spAutoFit/>
          </a:bodyPr>
          <a:lstStyle/>
          <a:p>
            <a:pPr marL="626364" lvl="1" indent="-342900" algn="just">
              <a:lnSpc>
                <a:spcPct val="150000"/>
              </a:lnSpc>
              <a:buFont typeface="Wingdings" panose="05000000000000000000" pitchFamily="2" charset="2"/>
              <a:buChar char="v"/>
            </a:pPr>
            <a:r>
              <a:rPr lang="fr-CA" sz="1600" dirty="0">
                <a:solidFill>
                  <a:srgbClr val="231F20"/>
                </a:solidFill>
                <a:cs typeface="Segoe UI"/>
              </a:rPr>
              <a:t>Comment surmonter le manque de données et son impact sur la performance des modèles ?</a:t>
            </a:r>
          </a:p>
        </p:txBody>
      </p:sp>
    </p:spTree>
    <p:extLst>
      <p:ext uri="{BB962C8B-B14F-4D97-AF65-F5344CB8AC3E}">
        <p14:creationId xmlns:p14="http://schemas.microsoft.com/office/powerpoint/2010/main" val="112706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2BF86D-5CEB-4971-BF98-05F99374A1DE}"/>
              </a:ext>
            </a:extLst>
          </p:cNvPr>
          <p:cNvPicPr>
            <a:picLocks noChangeAspect="1"/>
          </p:cNvPicPr>
          <p:nvPr/>
        </p:nvPicPr>
        <p:blipFill>
          <a:blip r:embed="rId3"/>
          <a:stretch>
            <a:fillRect/>
          </a:stretch>
        </p:blipFill>
        <p:spPr>
          <a:xfrm>
            <a:off x="0" y="-7089"/>
            <a:ext cx="774702" cy="5143500"/>
          </a:xfrm>
          <a:prstGeom prst="rect">
            <a:avLst/>
          </a:prstGeom>
        </p:spPr>
      </p:pic>
      <p:sp>
        <p:nvSpPr>
          <p:cNvPr id="7" name="Titre 2">
            <a:extLst>
              <a:ext uri="{FF2B5EF4-FFF2-40B4-BE49-F238E27FC236}">
                <a16:creationId xmlns:a16="http://schemas.microsoft.com/office/drawing/2014/main" id="{E3316A47-31DF-418A-AD1D-1440EB2A5969}"/>
              </a:ext>
            </a:extLst>
          </p:cNvPr>
          <p:cNvSpPr txBox="1">
            <a:spLocks/>
          </p:cNvSpPr>
          <p:nvPr/>
        </p:nvSpPr>
        <p:spPr>
          <a:xfrm>
            <a:off x="787401" y="33649"/>
            <a:ext cx="7411048" cy="374290"/>
          </a:xfrm>
          <a:prstGeom prst="rect">
            <a:avLst/>
          </a:prstGeom>
        </p:spPr>
        <p:txBody>
          <a:bodyPr lIns="0" tIns="0" rIns="0" bIns="0"/>
          <a:lstStyle>
            <a:lvl1pPr algn="l" defTabSz="914400" rtl="0" eaLnBrk="1" latinLnBrk="0" hangingPunct="1">
              <a:lnSpc>
                <a:spcPct val="90000"/>
              </a:lnSpc>
              <a:spcBef>
                <a:spcPct val="0"/>
              </a:spcBef>
              <a:buNone/>
              <a:defRPr sz="2600" b="0" i="0" kern="1200" baseline="0">
                <a:solidFill>
                  <a:schemeClr val="accent1"/>
                </a:solidFill>
                <a:latin typeface="Overpass" pitchFamily="2" charset="77"/>
                <a:ea typeface="+mj-ea"/>
                <a:cs typeface="+mj-cs"/>
              </a:defRPr>
            </a:lvl1pPr>
          </a:lstStyle>
          <a:p>
            <a:r>
              <a:rPr lang="fr-FR" dirty="0"/>
              <a:t>Résultats</a:t>
            </a:r>
          </a:p>
        </p:txBody>
      </p:sp>
      <p:sp>
        <p:nvSpPr>
          <p:cNvPr id="8" name="Espace réservé du texte 3">
            <a:extLst>
              <a:ext uri="{FF2B5EF4-FFF2-40B4-BE49-F238E27FC236}">
                <a16:creationId xmlns:a16="http://schemas.microsoft.com/office/drawing/2014/main" id="{161B4D3F-D303-4684-B050-2BE2FC31BA9D}"/>
              </a:ext>
            </a:extLst>
          </p:cNvPr>
          <p:cNvSpPr txBox="1">
            <a:spLocks/>
          </p:cNvSpPr>
          <p:nvPr/>
        </p:nvSpPr>
        <p:spPr>
          <a:xfrm>
            <a:off x="787402" y="377207"/>
            <a:ext cx="7411048" cy="374290"/>
          </a:xfrm>
          <a:prstGeom prst="rect">
            <a:avLst/>
          </a:prstGeom>
        </p:spPr>
        <p:txBody>
          <a:bodyPr lIns="0" tIns="0" rIns="0" bIns="0"/>
          <a:lstStyle>
            <a:lvl1pPr marL="0" indent="0" algn="l" defTabSz="914400" rtl="0" eaLnBrk="1" latinLnBrk="0" hangingPunct="1">
              <a:lnSpc>
                <a:spcPct val="90000"/>
              </a:lnSpc>
              <a:spcBef>
                <a:spcPts val="1000"/>
              </a:spcBef>
              <a:buFontTx/>
              <a:buNone/>
              <a:defRPr sz="1700" kern="1200" baseline="0">
                <a:solidFill>
                  <a:schemeClr val="accent6"/>
                </a:solidFill>
                <a:latin typeface="Overpass" pitchFamily="2" charset="77"/>
                <a:ea typeface="+mn-ea"/>
                <a:cs typeface="+mn-cs"/>
              </a:defRPr>
            </a:lvl1pPr>
            <a:lvl2pPr marL="457200" indent="0" algn="l" defTabSz="914400" rtl="0" eaLnBrk="1" latinLnBrk="0" hangingPunct="1">
              <a:lnSpc>
                <a:spcPct val="90000"/>
              </a:lnSpc>
              <a:spcBef>
                <a:spcPts val="500"/>
              </a:spcBef>
              <a:buFontTx/>
              <a:buNone/>
              <a:defRPr sz="1800" kern="1200" baseline="0">
                <a:solidFill>
                  <a:schemeClr val="accent6"/>
                </a:solidFill>
                <a:latin typeface="Overpass" pitchFamily="2" charset="77"/>
                <a:ea typeface="+mn-ea"/>
                <a:cs typeface="+mn-cs"/>
              </a:defRPr>
            </a:lvl2pPr>
            <a:lvl3pPr marL="914400" indent="0" algn="l" defTabSz="914400" rtl="0" eaLnBrk="1" latinLnBrk="0" hangingPunct="1">
              <a:lnSpc>
                <a:spcPct val="90000"/>
              </a:lnSpc>
              <a:spcBef>
                <a:spcPts val="500"/>
              </a:spcBef>
              <a:buFontTx/>
              <a:buNone/>
              <a:defRPr sz="1800" kern="1200" baseline="0">
                <a:solidFill>
                  <a:schemeClr val="accent6"/>
                </a:solidFill>
                <a:latin typeface="Overpass" pitchFamily="2" charset="77"/>
                <a:ea typeface="+mn-ea"/>
                <a:cs typeface="+mn-cs"/>
              </a:defRPr>
            </a:lvl3pPr>
            <a:lvl4pPr marL="1371600" indent="0" algn="l" defTabSz="914400" rtl="0" eaLnBrk="1" latinLnBrk="0" hangingPunct="1">
              <a:lnSpc>
                <a:spcPct val="90000"/>
              </a:lnSpc>
              <a:spcBef>
                <a:spcPts val="500"/>
              </a:spcBef>
              <a:buFontTx/>
              <a:buNone/>
              <a:defRPr sz="1800" kern="1200" baseline="0">
                <a:solidFill>
                  <a:schemeClr val="accent6"/>
                </a:solidFill>
                <a:latin typeface="Overpass" pitchFamily="2" charset="77"/>
                <a:ea typeface="+mn-ea"/>
                <a:cs typeface="+mn-cs"/>
              </a:defRPr>
            </a:lvl4pPr>
            <a:lvl5pPr marL="1828800" indent="0" algn="l" defTabSz="914400" rtl="0" eaLnBrk="1" latinLnBrk="0" hangingPunct="1">
              <a:lnSpc>
                <a:spcPct val="90000"/>
              </a:lnSpc>
              <a:spcBef>
                <a:spcPts val="500"/>
              </a:spcBef>
              <a:buFontTx/>
              <a:buNone/>
              <a:defRPr sz="1800" kern="1200" baseline="0">
                <a:solidFill>
                  <a:schemeClr val="accent6"/>
                </a:solidFill>
                <a:latin typeface="Overpas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Longueur des données</a:t>
            </a:r>
          </a:p>
        </p:txBody>
      </p:sp>
      <p:sp>
        <p:nvSpPr>
          <p:cNvPr id="12" name="TextBox 11">
            <a:extLst>
              <a:ext uri="{FF2B5EF4-FFF2-40B4-BE49-F238E27FC236}">
                <a16:creationId xmlns:a16="http://schemas.microsoft.com/office/drawing/2014/main" id="{FB2161AA-456F-4CF2-9911-D9EA87299D88}"/>
              </a:ext>
            </a:extLst>
          </p:cNvPr>
          <p:cNvSpPr txBox="1"/>
          <p:nvPr/>
        </p:nvSpPr>
        <p:spPr>
          <a:xfrm>
            <a:off x="8763000" y="106374"/>
            <a:ext cx="418704" cy="369332"/>
          </a:xfrm>
          <a:prstGeom prst="rect">
            <a:avLst/>
          </a:prstGeom>
          <a:noFill/>
        </p:spPr>
        <p:txBody>
          <a:bodyPr wrap="none" rtlCol="0">
            <a:spAutoFit/>
          </a:bodyPr>
          <a:lstStyle/>
          <a:p>
            <a:r>
              <a:rPr lang="en-US" dirty="0"/>
              <a:t>12</a:t>
            </a:r>
          </a:p>
        </p:txBody>
      </p:sp>
      <p:pic>
        <p:nvPicPr>
          <p:cNvPr id="9" name="Picture 8">
            <a:extLst>
              <a:ext uri="{FF2B5EF4-FFF2-40B4-BE49-F238E27FC236}">
                <a16:creationId xmlns:a16="http://schemas.microsoft.com/office/drawing/2014/main" id="{DBFEC044-5CBA-4B39-A6A1-DA5B16895F83}"/>
              </a:ext>
            </a:extLst>
          </p:cNvPr>
          <p:cNvPicPr/>
          <p:nvPr/>
        </p:nvPicPr>
        <p:blipFill rotWithShape="1">
          <a:blip r:embed="rId4" cstate="print">
            <a:extLst>
              <a:ext uri="{28A0092B-C50C-407E-A947-70E740481C1C}">
                <a14:useLocalDpi xmlns:a14="http://schemas.microsoft.com/office/drawing/2010/main" val="0"/>
              </a:ext>
            </a:extLst>
          </a:blip>
          <a:srcRect b="14999"/>
          <a:stretch/>
        </p:blipFill>
        <p:spPr>
          <a:xfrm>
            <a:off x="4550077" y="-1"/>
            <a:ext cx="4240226" cy="5109851"/>
          </a:xfrm>
          <a:prstGeom prst="rect">
            <a:avLst/>
          </a:prstGeom>
        </p:spPr>
      </p:pic>
      <p:sp>
        <p:nvSpPr>
          <p:cNvPr id="10" name="Rectangle 9">
            <a:extLst>
              <a:ext uri="{FF2B5EF4-FFF2-40B4-BE49-F238E27FC236}">
                <a16:creationId xmlns:a16="http://schemas.microsoft.com/office/drawing/2014/main" id="{CCD4571D-16BD-47A2-B67D-634F28CE4A13}"/>
              </a:ext>
            </a:extLst>
          </p:cNvPr>
          <p:cNvSpPr>
            <a:spLocks noChangeArrowheads="1"/>
          </p:cNvSpPr>
          <p:nvPr/>
        </p:nvSpPr>
        <p:spPr bwMode="auto">
          <a:xfrm>
            <a:off x="787402" y="1387972"/>
            <a:ext cx="4059728" cy="3764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defTabSz="914400" eaLnBrk="0" fontAlgn="base" hangingPunct="0">
              <a:lnSpc>
                <a:spcPct val="150000"/>
              </a:lnSpc>
              <a:spcBef>
                <a:spcPct val="0"/>
              </a:spcBef>
              <a:spcAft>
                <a:spcPct val="0"/>
              </a:spcAft>
              <a:buFont typeface="Wingdings" panose="05000000000000000000" pitchFamily="2" charset="2"/>
              <a:buChar char="ü"/>
            </a:pPr>
            <a:r>
              <a:rPr lang="fr-CA" sz="1200" dirty="0">
                <a:latin typeface="Overpass Light" panose="020B0604020202020204" charset="0"/>
              </a:rPr>
              <a:t>Résultats du meilleur modèle pour 5 longueur des données :</a:t>
            </a:r>
          </a:p>
          <a:p>
            <a:pPr marL="742950" lvl="1" indent="-285750" defTabSz="914400" eaLnBrk="0" fontAlgn="base" hangingPunct="0">
              <a:lnSpc>
                <a:spcPct val="150000"/>
              </a:lnSpc>
              <a:spcBef>
                <a:spcPct val="0"/>
              </a:spcBef>
              <a:spcAft>
                <a:spcPct val="0"/>
              </a:spcAft>
              <a:buFont typeface="+mj-lt"/>
              <a:buAutoNum type="romanUcPeriod"/>
            </a:pPr>
            <a:r>
              <a:rPr lang="fr-CA" sz="1000" dirty="0">
                <a:latin typeface="Overpass Light" panose="020B0604020202020204" charset="0"/>
              </a:rPr>
              <a:t>Hiver complet (</a:t>
            </a:r>
            <a:r>
              <a:rPr lang="fr-CA" sz="1000" dirty="0" err="1">
                <a:latin typeface="Overpass Light" panose="020B0604020202020204" charset="0"/>
              </a:rPr>
              <a:t>Nov</a:t>
            </a:r>
            <a:r>
              <a:rPr lang="fr-CA" sz="1000" dirty="0">
                <a:latin typeface="Overpass Light" panose="020B0604020202020204" charset="0"/>
              </a:rPr>
              <a:t> → IJF)</a:t>
            </a:r>
          </a:p>
          <a:p>
            <a:pPr marL="742950" lvl="1" indent="-285750" defTabSz="914400" eaLnBrk="0" fontAlgn="base" hangingPunct="0">
              <a:lnSpc>
                <a:spcPct val="150000"/>
              </a:lnSpc>
              <a:spcBef>
                <a:spcPct val="0"/>
              </a:spcBef>
              <a:spcAft>
                <a:spcPct val="0"/>
              </a:spcAft>
              <a:buFont typeface="+mj-lt"/>
              <a:buAutoNum type="romanUcPeriod"/>
            </a:pPr>
            <a:r>
              <a:rPr lang="fr-CA" sz="1000" dirty="0">
                <a:latin typeface="Overpass Light" panose="020B0604020202020204" charset="0"/>
              </a:rPr>
              <a:t>Janvier → IJF</a:t>
            </a:r>
          </a:p>
          <a:p>
            <a:pPr marL="742950" lvl="1" indent="-285750" defTabSz="914400" eaLnBrk="0" fontAlgn="base" hangingPunct="0">
              <a:lnSpc>
                <a:spcPct val="150000"/>
              </a:lnSpc>
              <a:spcBef>
                <a:spcPct val="0"/>
              </a:spcBef>
              <a:spcAft>
                <a:spcPct val="0"/>
              </a:spcAft>
              <a:buFont typeface="+mj-lt"/>
              <a:buAutoNum type="romanUcPeriod"/>
            </a:pPr>
            <a:r>
              <a:rPr lang="fr-CA" sz="1000" dirty="0">
                <a:latin typeface="Overpass Light" panose="020B0604020202020204" charset="0"/>
              </a:rPr>
              <a:t>30 jours avant IJF → IJF</a:t>
            </a:r>
          </a:p>
          <a:p>
            <a:pPr marL="742950" lvl="1" indent="-285750" defTabSz="914400" eaLnBrk="0" fontAlgn="base" hangingPunct="0">
              <a:lnSpc>
                <a:spcPct val="150000"/>
              </a:lnSpc>
              <a:spcBef>
                <a:spcPct val="0"/>
              </a:spcBef>
              <a:spcAft>
                <a:spcPct val="0"/>
              </a:spcAft>
              <a:buFont typeface="+mj-lt"/>
              <a:buAutoNum type="romanUcPeriod"/>
            </a:pPr>
            <a:r>
              <a:rPr lang="fr-CA" sz="1000" dirty="0">
                <a:latin typeface="Overpass Light" panose="020B0604020202020204" charset="0"/>
              </a:rPr>
              <a:t>15 jours avant IJF → IJF</a:t>
            </a:r>
          </a:p>
          <a:p>
            <a:pPr marL="742950" lvl="1" indent="-285750" defTabSz="914400" eaLnBrk="0" fontAlgn="base" hangingPunct="0">
              <a:lnSpc>
                <a:spcPct val="150000"/>
              </a:lnSpc>
              <a:spcBef>
                <a:spcPct val="0"/>
              </a:spcBef>
              <a:spcAft>
                <a:spcPct val="0"/>
              </a:spcAft>
              <a:buFont typeface="+mj-lt"/>
              <a:buAutoNum type="romanUcPeriod"/>
            </a:pPr>
            <a:r>
              <a:rPr lang="fr-CA" sz="1000" dirty="0">
                <a:latin typeface="Overpass Light" panose="020B0604020202020204" charset="0"/>
              </a:rPr>
              <a:t>10 jours avant IJF → IJF</a:t>
            </a:r>
          </a:p>
          <a:p>
            <a:pPr marL="285750" indent="-285750" defTabSz="914400" eaLnBrk="0" fontAlgn="base" hangingPunct="0">
              <a:lnSpc>
                <a:spcPct val="150000"/>
              </a:lnSpc>
              <a:spcBef>
                <a:spcPct val="0"/>
              </a:spcBef>
              <a:spcAft>
                <a:spcPct val="0"/>
              </a:spcAft>
              <a:buFont typeface="Wingdings" panose="05000000000000000000" pitchFamily="2" charset="2"/>
              <a:buChar char="ü"/>
            </a:pPr>
            <a:r>
              <a:rPr lang="fr-CA" sz="1200" dirty="0">
                <a:latin typeface="Overpass Light" panose="020B0604020202020204" charset="0"/>
              </a:rPr>
              <a:t>Plus de données → meilleure précision globale (BACC, MCC)</a:t>
            </a:r>
          </a:p>
          <a:p>
            <a:pPr marL="285750" indent="-285750" defTabSz="914400" eaLnBrk="0" fontAlgn="base" hangingPunct="0">
              <a:lnSpc>
                <a:spcPct val="150000"/>
              </a:lnSpc>
              <a:spcBef>
                <a:spcPct val="0"/>
              </a:spcBef>
              <a:spcAft>
                <a:spcPct val="0"/>
              </a:spcAft>
              <a:buFont typeface="Wingdings" panose="05000000000000000000" pitchFamily="2" charset="2"/>
              <a:buChar char="ü"/>
            </a:pPr>
            <a:r>
              <a:rPr lang="fr-CA" sz="1200" dirty="0">
                <a:latin typeface="Overpass Light" panose="020B0604020202020204" charset="0"/>
              </a:rPr>
              <a:t>Classes minoritaires (événements IJF) : performance similaire pour 10 jours vs hiver complet</a:t>
            </a:r>
          </a:p>
          <a:p>
            <a:pPr marL="285750" indent="-285750" defTabSz="914400" eaLnBrk="0" fontAlgn="base" hangingPunct="0">
              <a:lnSpc>
                <a:spcPct val="150000"/>
              </a:lnSpc>
              <a:spcBef>
                <a:spcPct val="0"/>
              </a:spcBef>
              <a:spcAft>
                <a:spcPct val="0"/>
              </a:spcAft>
              <a:buFont typeface="Wingdings" panose="05000000000000000000" pitchFamily="2" charset="2"/>
              <a:buChar char="ü"/>
            </a:pPr>
            <a:r>
              <a:rPr lang="fr-CA" sz="1200" dirty="0">
                <a:latin typeface="Overpass Light" panose="020B0604020202020204" charset="0"/>
              </a:rPr>
              <a:t>Compromis : les ensembles plus longs améliorent la performance générale mais peuvent augmenter les fausses alertes</a:t>
            </a:r>
            <a:endParaRPr lang="en-US" altLang="fr-FR" sz="1200" dirty="0">
              <a:latin typeface="Overpass Light" panose="020B0604020202020204" charset="0"/>
            </a:endParaRPr>
          </a:p>
        </p:txBody>
      </p:sp>
      <p:sp>
        <p:nvSpPr>
          <p:cNvPr id="13" name="Rectangle 12">
            <a:extLst>
              <a:ext uri="{FF2B5EF4-FFF2-40B4-BE49-F238E27FC236}">
                <a16:creationId xmlns:a16="http://schemas.microsoft.com/office/drawing/2014/main" id="{96C7D587-923A-45D4-9E9D-D81D6355ED35}"/>
              </a:ext>
            </a:extLst>
          </p:cNvPr>
          <p:cNvSpPr/>
          <p:nvPr/>
        </p:nvSpPr>
        <p:spPr>
          <a:xfrm>
            <a:off x="2386642" y="2258416"/>
            <a:ext cx="4635344" cy="1162113"/>
          </a:xfrm>
          <a:prstGeom prst="rect">
            <a:avLst/>
          </a:prstGeom>
        </p:spPr>
        <p:txBody>
          <a:bodyPr wrap="square">
            <a:spAutoFit/>
          </a:bodyPr>
          <a:lstStyle/>
          <a:p>
            <a:pPr marL="626364" lvl="1" indent="-342900" algn="just">
              <a:lnSpc>
                <a:spcPct val="150000"/>
              </a:lnSpc>
              <a:buFont typeface="Wingdings" panose="05000000000000000000" pitchFamily="2" charset="2"/>
              <a:buChar char="v"/>
            </a:pPr>
            <a:r>
              <a:rPr lang="fr-CA" sz="1600" dirty="0">
                <a:solidFill>
                  <a:srgbClr val="231F20"/>
                </a:solidFill>
                <a:cs typeface="Segoe UI"/>
              </a:rPr>
              <a:t>L’approche peut-elle être utilisée quand les données d’observation sont limitées, et comment cela affecte-t-il la précision ?</a:t>
            </a:r>
          </a:p>
        </p:txBody>
      </p:sp>
      <p:sp>
        <p:nvSpPr>
          <p:cNvPr id="2" name="Rectangle 1">
            <a:extLst>
              <a:ext uri="{FF2B5EF4-FFF2-40B4-BE49-F238E27FC236}">
                <a16:creationId xmlns:a16="http://schemas.microsoft.com/office/drawing/2014/main" id="{527BDA63-D720-41CD-9073-B0B14B61622B}"/>
              </a:ext>
            </a:extLst>
          </p:cNvPr>
          <p:cNvSpPr/>
          <p:nvPr/>
        </p:nvSpPr>
        <p:spPr>
          <a:xfrm>
            <a:off x="8051183" y="2109650"/>
            <a:ext cx="713482" cy="30082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Rectangle 13">
            <a:extLst>
              <a:ext uri="{FF2B5EF4-FFF2-40B4-BE49-F238E27FC236}">
                <a16:creationId xmlns:a16="http://schemas.microsoft.com/office/drawing/2014/main" id="{6AE68988-BE5C-4175-9046-81E95B76F799}"/>
              </a:ext>
            </a:extLst>
          </p:cNvPr>
          <p:cNvSpPr/>
          <p:nvPr/>
        </p:nvSpPr>
        <p:spPr>
          <a:xfrm>
            <a:off x="5221076" y="231270"/>
            <a:ext cx="713482" cy="4878580"/>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Rectangle 15">
            <a:extLst>
              <a:ext uri="{FF2B5EF4-FFF2-40B4-BE49-F238E27FC236}">
                <a16:creationId xmlns:a16="http://schemas.microsoft.com/office/drawing/2014/main" id="{58471CB4-33FB-4176-A0CA-CEE15001FF10}"/>
              </a:ext>
            </a:extLst>
          </p:cNvPr>
          <p:cNvSpPr/>
          <p:nvPr/>
        </p:nvSpPr>
        <p:spPr>
          <a:xfrm>
            <a:off x="8045674" y="231270"/>
            <a:ext cx="713482" cy="18783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98040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77778E-7 -4.93827E-7 L -0.21528 -0.35123 " pathEditMode="relative" rAng="0" ptsTypes="AA">
                                      <p:cBhvr>
                                        <p:cTn id="6" dur="2000" fill="hold"/>
                                        <p:tgtEl>
                                          <p:spTgt spid="13"/>
                                        </p:tgtEl>
                                        <p:attrNameLst>
                                          <p:attrName>ppt_x</p:attrName>
                                          <p:attrName>ppt_y</p:attrName>
                                        </p:attrNameLst>
                                      </p:cBhvr>
                                      <p:rCtr x="-10764" y="-17562"/>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2" grpId="0" animBg="1"/>
      <p:bldP spid="14"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35">
            <a:extLst>
              <a:ext uri="{FF2B5EF4-FFF2-40B4-BE49-F238E27FC236}">
                <a16:creationId xmlns:a16="http://schemas.microsoft.com/office/drawing/2014/main" id="{BE7ED421-5C29-4357-B638-7C5F94E1B103}"/>
              </a:ext>
            </a:extLst>
          </p:cNvPr>
          <p:cNvPicPr>
            <a:picLocks noChangeAspect="1"/>
          </p:cNvPicPr>
          <p:nvPr/>
        </p:nvPicPr>
        <p:blipFill>
          <a:blip r:embed="rId3"/>
          <a:srcRect t="9051" b="9051"/>
          <a:stretch>
            <a:fillRect/>
          </a:stretch>
        </p:blipFill>
        <p:spPr>
          <a:xfrm>
            <a:off x="5578959" y="2220369"/>
            <a:ext cx="3602745" cy="2949853"/>
          </a:xfrm>
          <a:prstGeom prst="rect">
            <a:avLst/>
          </a:prstGeom>
          <a:effectLst>
            <a:softEdge rad="1117600"/>
          </a:effectLst>
        </p:spPr>
      </p:pic>
      <p:pic>
        <p:nvPicPr>
          <p:cNvPr id="11" name="Picture 10">
            <a:extLst>
              <a:ext uri="{FF2B5EF4-FFF2-40B4-BE49-F238E27FC236}">
                <a16:creationId xmlns:a16="http://schemas.microsoft.com/office/drawing/2014/main" id="{B52BF86D-5CEB-4971-BF98-05F99374A1DE}"/>
              </a:ext>
            </a:extLst>
          </p:cNvPr>
          <p:cNvPicPr>
            <a:picLocks noChangeAspect="1"/>
          </p:cNvPicPr>
          <p:nvPr/>
        </p:nvPicPr>
        <p:blipFill>
          <a:blip r:embed="rId4"/>
          <a:stretch>
            <a:fillRect/>
          </a:stretch>
        </p:blipFill>
        <p:spPr>
          <a:xfrm>
            <a:off x="0" y="-7089"/>
            <a:ext cx="774702" cy="5143500"/>
          </a:xfrm>
          <a:prstGeom prst="rect">
            <a:avLst/>
          </a:prstGeom>
        </p:spPr>
      </p:pic>
      <p:sp>
        <p:nvSpPr>
          <p:cNvPr id="7" name="Titre 2">
            <a:extLst>
              <a:ext uri="{FF2B5EF4-FFF2-40B4-BE49-F238E27FC236}">
                <a16:creationId xmlns:a16="http://schemas.microsoft.com/office/drawing/2014/main" id="{E3316A47-31DF-418A-AD1D-1440EB2A5969}"/>
              </a:ext>
            </a:extLst>
          </p:cNvPr>
          <p:cNvSpPr txBox="1">
            <a:spLocks/>
          </p:cNvSpPr>
          <p:nvPr/>
        </p:nvSpPr>
        <p:spPr>
          <a:xfrm>
            <a:off x="787401" y="33649"/>
            <a:ext cx="7411048" cy="374290"/>
          </a:xfrm>
          <a:prstGeom prst="rect">
            <a:avLst/>
          </a:prstGeom>
        </p:spPr>
        <p:txBody>
          <a:bodyPr lIns="0" tIns="0" rIns="0" bIns="0"/>
          <a:lstStyle>
            <a:lvl1pPr algn="l" defTabSz="914400" rtl="0" eaLnBrk="1" latinLnBrk="0" hangingPunct="1">
              <a:lnSpc>
                <a:spcPct val="90000"/>
              </a:lnSpc>
              <a:spcBef>
                <a:spcPct val="0"/>
              </a:spcBef>
              <a:buNone/>
              <a:defRPr sz="2600" b="0" i="0" kern="1200" baseline="0">
                <a:solidFill>
                  <a:schemeClr val="accent1"/>
                </a:solidFill>
                <a:latin typeface="Overpass" pitchFamily="2" charset="77"/>
                <a:ea typeface="+mj-ea"/>
                <a:cs typeface="+mj-cs"/>
              </a:defRPr>
            </a:lvl1pPr>
          </a:lstStyle>
          <a:p>
            <a:r>
              <a:rPr lang="fr-FR" dirty="0"/>
              <a:t>Résultats</a:t>
            </a:r>
          </a:p>
        </p:txBody>
      </p:sp>
      <p:sp>
        <p:nvSpPr>
          <p:cNvPr id="8" name="Espace réservé du texte 3">
            <a:extLst>
              <a:ext uri="{FF2B5EF4-FFF2-40B4-BE49-F238E27FC236}">
                <a16:creationId xmlns:a16="http://schemas.microsoft.com/office/drawing/2014/main" id="{161B4D3F-D303-4684-B050-2BE2FC31BA9D}"/>
              </a:ext>
            </a:extLst>
          </p:cNvPr>
          <p:cNvSpPr txBox="1">
            <a:spLocks/>
          </p:cNvSpPr>
          <p:nvPr/>
        </p:nvSpPr>
        <p:spPr>
          <a:xfrm>
            <a:off x="787402" y="377207"/>
            <a:ext cx="7411048" cy="374290"/>
          </a:xfrm>
          <a:prstGeom prst="rect">
            <a:avLst/>
          </a:prstGeom>
        </p:spPr>
        <p:txBody>
          <a:bodyPr lIns="0" tIns="0" rIns="0" bIns="0"/>
          <a:lstStyle>
            <a:lvl1pPr marL="0" indent="0" algn="l" defTabSz="914400" rtl="0" eaLnBrk="1" latinLnBrk="0" hangingPunct="1">
              <a:lnSpc>
                <a:spcPct val="90000"/>
              </a:lnSpc>
              <a:spcBef>
                <a:spcPts val="1000"/>
              </a:spcBef>
              <a:buFontTx/>
              <a:buNone/>
              <a:defRPr sz="1700" kern="1200" baseline="0">
                <a:solidFill>
                  <a:schemeClr val="accent6"/>
                </a:solidFill>
                <a:latin typeface="Overpass" pitchFamily="2" charset="77"/>
                <a:ea typeface="+mn-ea"/>
                <a:cs typeface="+mn-cs"/>
              </a:defRPr>
            </a:lvl1pPr>
            <a:lvl2pPr marL="457200" indent="0" algn="l" defTabSz="914400" rtl="0" eaLnBrk="1" latinLnBrk="0" hangingPunct="1">
              <a:lnSpc>
                <a:spcPct val="90000"/>
              </a:lnSpc>
              <a:spcBef>
                <a:spcPts val="500"/>
              </a:spcBef>
              <a:buFontTx/>
              <a:buNone/>
              <a:defRPr sz="1800" kern="1200" baseline="0">
                <a:solidFill>
                  <a:schemeClr val="accent6"/>
                </a:solidFill>
                <a:latin typeface="Overpass" pitchFamily="2" charset="77"/>
                <a:ea typeface="+mn-ea"/>
                <a:cs typeface="+mn-cs"/>
              </a:defRPr>
            </a:lvl2pPr>
            <a:lvl3pPr marL="914400" indent="0" algn="l" defTabSz="914400" rtl="0" eaLnBrk="1" latinLnBrk="0" hangingPunct="1">
              <a:lnSpc>
                <a:spcPct val="90000"/>
              </a:lnSpc>
              <a:spcBef>
                <a:spcPts val="500"/>
              </a:spcBef>
              <a:buFontTx/>
              <a:buNone/>
              <a:defRPr sz="1800" kern="1200" baseline="0">
                <a:solidFill>
                  <a:schemeClr val="accent6"/>
                </a:solidFill>
                <a:latin typeface="Overpass" pitchFamily="2" charset="77"/>
                <a:ea typeface="+mn-ea"/>
                <a:cs typeface="+mn-cs"/>
              </a:defRPr>
            </a:lvl3pPr>
            <a:lvl4pPr marL="1371600" indent="0" algn="l" defTabSz="914400" rtl="0" eaLnBrk="1" latinLnBrk="0" hangingPunct="1">
              <a:lnSpc>
                <a:spcPct val="90000"/>
              </a:lnSpc>
              <a:spcBef>
                <a:spcPts val="500"/>
              </a:spcBef>
              <a:buFontTx/>
              <a:buNone/>
              <a:defRPr sz="1800" kern="1200" baseline="0">
                <a:solidFill>
                  <a:schemeClr val="accent6"/>
                </a:solidFill>
                <a:latin typeface="Overpass" pitchFamily="2" charset="77"/>
                <a:ea typeface="+mn-ea"/>
                <a:cs typeface="+mn-cs"/>
              </a:defRPr>
            </a:lvl4pPr>
            <a:lvl5pPr marL="1828800" indent="0" algn="l" defTabSz="914400" rtl="0" eaLnBrk="1" latinLnBrk="0" hangingPunct="1">
              <a:lnSpc>
                <a:spcPct val="90000"/>
              </a:lnSpc>
              <a:spcBef>
                <a:spcPts val="500"/>
              </a:spcBef>
              <a:buFontTx/>
              <a:buNone/>
              <a:defRPr sz="1800" kern="1200" baseline="0">
                <a:solidFill>
                  <a:schemeClr val="accent6"/>
                </a:solidFill>
                <a:latin typeface="Overpas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Principaux résultats</a:t>
            </a:r>
          </a:p>
        </p:txBody>
      </p:sp>
      <p:sp>
        <p:nvSpPr>
          <p:cNvPr id="12" name="TextBox 11">
            <a:extLst>
              <a:ext uri="{FF2B5EF4-FFF2-40B4-BE49-F238E27FC236}">
                <a16:creationId xmlns:a16="http://schemas.microsoft.com/office/drawing/2014/main" id="{FB2161AA-456F-4CF2-9911-D9EA87299D88}"/>
              </a:ext>
            </a:extLst>
          </p:cNvPr>
          <p:cNvSpPr txBox="1"/>
          <p:nvPr/>
        </p:nvSpPr>
        <p:spPr>
          <a:xfrm>
            <a:off x="8763000" y="106374"/>
            <a:ext cx="418704" cy="369332"/>
          </a:xfrm>
          <a:prstGeom prst="rect">
            <a:avLst/>
          </a:prstGeom>
          <a:noFill/>
        </p:spPr>
        <p:txBody>
          <a:bodyPr wrap="none" rtlCol="0">
            <a:spAutoFit/>
          </a:bodyPr>
          <a:lstStyle/>
          <a:p>
            <a:r>
              <a:rPr lang="en-US" dirty="0"/>
              <a:t>14</a:t>
            </a:r>
          </a:p>
        </p:txBody>
      </p:sp>
      <p:sp>
        <p:nvSpPr>
          <p:cNvPr id="14" name="Espace réservé du texte 5">
            <a:extLst>
              <a:ext uri="{FF2B5EF4-FFF2-40B4-BE49-F238E27FC236}">
                <a16:creationId xmlns:a16="http://schemas.microsoft.com/office/drawing/2014/main" id="{CD162972-0958-41F7-9A8F-46A655B2F518}"/>
              </a:ext>
            </a:extLst>
          </p:cNvPr>
          <p:cNvSpPr txBox="1">
            <a:spLocks/>
          </p:cNvSpPr>
          <p:nvPr/>
        </p:nvSpPr>
        <p:spPr>
          <a:xfrm>
            <a:off x="387351" y="583406"/>
            <a:ext cx="7926580" cy="2103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a:lnSpc>
                <a:spcPct val="150000"/>
              </a:lnSpc>
              <a:buFont typeface="Wingdings" panose="05000000000000000000" pitchFamily="2" charset="2"/>
              <a:buChar char="v"/>
            </a:pPr>
            <a:r>
              <a:rPr lang="en-US" sz="1600" dirty="0" err="1">
                <a:latin typeface="Overpass Light" panose="020B0604020202020204" charset="0"/>
              </a:rPr>
              <a:t>Prétraitement</a:t>
            </a:r>
            <a:r>
              <a:rPr lang="en-US" sz="1600" dirty="0">
                <a:latin typeface="Overpass Light" panose="020B0604020202020204" charset="0"/>
              </a:rPr>
              <a:t> des </a:t>
            </a:r>
            <a:r>
              <a:rPr lang="en-US" sz="1600" dirty="0" err="1">
                <a:latin typeface="Overpass Light" panose="020B0604020202020204" charset="0"/>
              </a:rPr>
              <a:t>données</a:t>
            </a:r>
            <a:endParaRPr lang="en-US" sz="1600" dirty="0">
              <a:latin typeface="Overpass Light" panose="020B0604020202020204" charset="0"/>
            </a:endParaRPr>
          </a:p>
          <a:p>
            <a:pPr lvl="1" algn="just">
              <a:lnSpc>
                <a:spcPct val="150000"/>
              </a:lnSpc>
              <a:buFont typeface="Wingdings" panose="05000000000000000000" pitchFamily="2" charset="2"/>
              <a:buChar char="v"/>
            </a:pPr>
            <a:r>
              <a:rPr lang="fr-CA" sz="1200" i="1" dirty="0">
                <a:latin typeface="Overpass Light" panose="020B0604020202020204" charset="0"/>
              </a:rPr>
              <a:t>La qualité des données et le prétraitement sont essentiels pour une prévision fiable</a:t>
            </a:r>
            <a:r>
              <a:rPr lang="en-US" sz="1200" i="1" dirty="0">
                <a:latin typeface="Overpass Light" panose="020B0604020202020204" charset="0"/>
              </a:rPr>
              <a:t>,</a:t>
            </a:r>
          </a:p>
          <a:p>
            <a:pPr lvl="1" algn="just">
              <a:lnSpc>
                <a:spcPct val="150000"/>
              </a:lnSpc>
              <a:buFont typeface="Wingdings" panose="05000000000000000000" pitchFamily="2" charset="2"/>
              <a:buChar char="v"/>
            </a:pPr>
            <a:r>
              <a:rPr lang="fr-CA" sz="1200" i="1" dirty="0">
                <a:latin typeface="Overpass Light" panose="020B0604020202020204" charset="0"/>
              </a:rPr>
              <a:t>Un prétraitement en plusieurs étapes améliore grandement la robustesse du modèle</a:t>
            </a:r>
            <a:r>
              <a:rPr lang="en-US" sz="1200" i="1" dirty="0">
                <a:latin typeface="Overpass Light" panose="020B0604020202020204" charset="0"/>
              </a:rPr>
              <a:t>,</a:t>
            </a:r>
          </a:p>
          <a:p>
            <a:pPr lvl="1" algn="just">
              <a:lnSpc>
                <a:spcPct val="150000"/>
              </a:lnSpc>
              <a:buFont typeface="Wingdings" panose="05000000000000000000" pitchFamily="2" charset="2"/>
              <a:buChar char="v"/>
            </a:pPr>
            <a:r>
              <a:rPr lang="en-US" sz="1600" dirty="0" err="1">
                <a:latin typeface="Overpass Light" panose="020B0604020202020204" charset="0"/>
              </a:rPr>
              <a:t>Traitement</a:t>
            </a:r>
            <a:r>
              <a:rPr lang="en-US" sz="1600" dirty="0">
                <a:latin typeface="Overpass Light" panose="020B0604020202020204" charset="0"/>
              </a:rPr>
              <a:t> et </a:t>
            </a:r>
            <a:r>
              <a:rPr lang="en-US" sz="1600" dirty="0" err="1">
                <a:latin typeface="Overpass Light" panose="020B0604020202020204" charset="0"/>
              </a:rPr>
              <a:t>métriques</a:t>
            </a:r>
            <a:endParaRPr lang="en-US" sz="1600" dirty="0">
              <a:latin typeface="Overpass Light" panose="020B0604020202020204" charset="0"/>
            </a:endParaRPr>
          </a:p>
          <a:p>
            <a:pPr lvl="1" algn="just">
              <a:lnSpc>
                <a:spcPct val="150000"/>
              </a:lnSpc>
              <a:buFont typeface="Wingdings" panose="05000000000000000000" pitchFamily="2" charset="2"/>
              <a:buChar char="v"/>
            </a:pPr>
            <a:r>
              <a:rPr lang="fr-CA" sz="1200" i="1" dirty="0">
                <a:latin typeface="Overpass Light" panose="020B0604020202020204" charset="0"/>
              </a:rPr>
              <a:t>L’ELM montre une performance solide et efficace sur le plan computationnel</a:t>
            </a:r>
            <a:r>
              <a:rPr lang="en-US" sz="1200" i="1" dirty="0">
                <a:latin typeface="Overpass Light" panose="020B0604020202020204" charset="0"/>
              </a:rPr>
              <a:t>,</a:t>
            </a:r>
          </a:p>
          <a:p>
            <a:pPr lvl="1" algn="just">
              <a:lnSpc>
                <a:spcPct val="150000"/>
              </a:lnSpc>
              <a:buFont typeface="Wingdings" panose="05000000000000000000" pitchFamily="2" charset="2"/>
              <a:buChar char="v"/>
            </a:pPr>
            <a:r>
              <a:rPr lang="fr-CA" sz="1200" i="1" dirty="0">
                <a:latin typeface="Overpass Light" panose="020B0604020202020204" charset="0"/>
              </a:rPr>
              <a:t>Des métriques équilibrées (BACC, MCC, macro-F1) offrent une évaluation plus équitable des modèles</a:t>
            </a:r>
            <a:r>
              <a:rPr lang="en-US" sz="1200" i="1" dirty="0">
                <a:latin typeface="Overpass Light" panose="020B0604020202020204" charset="0"/>
              </a:rPr>
              <a:t>,</a:t>
            </a:r>
          </a:p>
          <a:p>
            <a:pPr lvl="1" algn="just">
              <a:lnSpc>
                <a:spcPct val="150000"/>
              </a:lnSpc>
              <a:buFont typeface="Wingdings" panose="05000000000000000000" pitchFamily="2" charset="2"/>
              <a:buChar char="v"/>
            </a:pPr>
            <a:r>
              <a:rPr lang="fr-CA" sz="1200" i="1" dirty="0">
                <a:latin typeface="Overpass Light" panose="020B0604020202020204" charset="0"/>
              </a:rPr>
              <a:t>Le longueur des </a:t>
            </a:r>
            <a:r>
              <a:rPr lang="fr-CA" sz="1200" i="1" dirty="0" err="1">
                <a:latin typeface="Overpass Light" panose="020B0604020202020204" charset="0"/>
              </a:rPr>
              <a:t>donnéesle</a:t>
            </a:r>
            <a:r>
              <a:rPr lang="fr-CA" sz="1200" i="1" dirty="0">
                <a:latin typeface="Overpass Light" panose="020B0604020202020204" charset="0"/>
              </a:rPr>
              <a:t> plus performant est </a:t>
            </a:r>
            <a:r>
              <a:rPr lang="fr-CA" sz="1200" i="1" dirty="0" err="1">
                <a:latin typeface="Overpass Light" panose="020B0604020202020204" charset="0"/>
              </a:rPr>
              <a:t>Nov</a:t>
            </a:r>
            <a:r>
              <a:rPr lang="fr-CA" sz="1200" i="1" dirty="0">
                <a:latin typeface="Overpass Light" panose="020B0604020202020204" charset="0"/>
              </a:rPr>
              <a:t>-IJF</a:t>
            </a:r>
            <a:r>
              <a:rPr lang="en-US" sz="1200" i="1" dirty="0">
                <a:latin typeface="Overpass Light" panose="020B0604020202020204" charset="0"/>
              </a:rPr>
              <a:t>.</a:t>
            </a:r>
          </a:p>
        </p:txBody>
      </p:sp>
      <p:pic>
        <p:nvPicPr>
          <p:cNvPr id="9" name="Picture 8">
            <a:extLst>
              <a:ext uri="{FF2B5EF4-FFF2-40B4-BE49-F238E27FC236}">
                <a16:creationId xmlns:a16="http://schemas.microsoft.com/office/drawing/2014/main" id="{E609DDE0-7786-4C49-A3FB-82D82EB6AE44}"/>
              </a:ext>
            </a:extLst>
          </p:cNvPr>
          <p:cNvPicPr>
            <a:picLocks noChangeAspect="1"/>
          </p:cNvPicPr>
          <p:nvPr/>
        </p:nvPicPr>
        <p:blipFill>
          <a:blip r:embed="rId5"/>
          <a:stretch>
            <a:fillRect/>
          </a:stretch>
        </p:blipFill>
        <p:spPr>
          <a:xfrm>
            <a:off x="5981535" y="2923378"/>
            <a:ext cx="2990817" cy="2010439"/>
          </a:xfrm>
          <a:prstGeom prst="rect">
            <a:avLst/>
          </a:prstGeom>
        </p:spPr>
      </p:pic>
    </p:spTree>
    <p:extLst>
      <p:ext uri="{BB962C8B-B14F-4D97-AF65-F5344CB8AC3E}">
        <p14:creationId xmlns:p14="http://schemas.microsoft.com/office/powerpoint/2010/main" val="149271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36D3B8B-88F6-45A9-B60F-34C71C0B003A}"/>
              </a:ext>
            </a:extLst>
          </p:cNvPr>
          <p:cNvPicPr>
            <a:picLocks noChangeAspect="1"/>
          </p:cNvPicPr>
          <p:nvPr/>
        </p:nvPicPr>
        <p:blipFill>
          <a:blip r:embed="rId3"/>
          <a:stretch>
            <a:fillRect/>
          </a:stretch>
        </p:blipFill>
        <p:spPr>
          <a:xfrm>
            <a:off x="0" y="-7089"/>
            <a:ext cx="774702" cy="5143500"/>
          </a:xfrm>
          <a:prstGeom prst="rect">
            <a:avLst/>
          </a:prstGeom>
        </p:spPr>
      </p:pic>
      <p:sp>
        <p:nvSpPr>
          <p:cNvPr id="7" name="Titre 2">
            <a:extLst>
              <a:ext uri="{FF2B5EF4-FFF2-40B4-BE49-F238E27FC236}">
                <a16:creationId xmlns:a16="http://schemas.microsoft.com/office/drawing/2014/main" id="{E3316A47-31DF-418A-AD1D-1440EB2A5969}"/>
              </a:ext>
            </a:extLst>
          </p:cNvPr>
          <p:cNvSpPr txBox="1">
            <a:spLocks/>
          </p:cNvSpPr>
          <p:nvPr/>
        </p:nvSpPr>
        <p:spPr>
          <a:xfrm>
            <a:off x="770015" y="5461"/>
            <a:ext cx="7411048" cy="374290"/>
          </a:xfrm>
          <a:prstGeom prst="rect">
            <a:avLst/>
          </a:prstGeom>
        </p:spPr>
        <p:txBody>
          <a:bodyPr lIns="0" tIns="0" rIns="0" bIns="0"/>
          <a:lstStyle>
            <a:lvl1pPr algn="l" defTabSz="914400" rtl="0" eaLnBrk="1" latinLnBrk="0" hangingPunct="1">
              <a:lnSpc>
                <a:spcPct val="90000"/>
              </a:lnSpc>
              <a:spcBef>
                <a:spcPct val="0"/>
              </a:spcBef>
              <a:buNone/>
              <a:defRPr sz="2600" b="0" i="0" kern="1200" baseline="0">
                <a:solidFill>
                  <a:schemeClr val="accent1"/>
                </a:solidFill>
                <a:latin typeface="Overpass" pitchFamily="2" charset="77"/>
                <a:ea typeface="+mj-ea"/>
                <a:cs typeface="+mj-cs"/>
              </a:defRPr>
            </a:lvl1pPr>
          </a:lstStyle>
          <a:p>
            <a:r>
              <a:rPr lang="fr-FR" dirty="0">
                <a:solidFill>
                  <a:srgbClr val="FF0000"/>
                </a:solidFill>
              </a:rPr>
              <a:t>Prochaines étapes</a:t>
            </a:r>
          </a:p>
        </p:txBody>
      </p:sp>
      <p:sp>
        <p:nvSpPr>
          <p:cNvPr id="10" name="TextBox 9">
            <a:extLst>
              <a:ext uri="{FF2B5EF4-FFF2-40B4-BE49-F238E27FC236}">
                <a16:creationId xmlns:a16="http://schemas.microsoft.com/office/drawing/2014/main" id="{DCAED6D9-7C26-44DF-AC64-6B704738F94B}"/>
              </a:ext>
            </a:extLst>
          </p:cNvPr>
          <p:cNvSpPr txBox="1"/>
          <p:nvPr/>
        </p:nvSpPr>
        <p:spPr>
          <a:xfrm>
            <a:off x="8763000" y="106374"/>
            <a:ext cx="418704" cy="369332"/>
          </a:xfrm>
          <a:prstGeom prst="rect">
            <a:avLst/>
          </a:prstGeom>
          <a:noFill/>
        </p:spPr>
        <p:txBody>
          <a:bodyPr wrap="none" rtlCol="0">
            <a:spAutoFit/>
          </a:bodyPr>
          <a:lstStyle/>
          <a:p>
            <a:r>
              <a:rPr lang="en-US" dirty="0"/>
              <a:t>15</a:t>
            </a:r>
          </a:p>
        </p:txBody>
      </p:sp>
      <p:sp>
        <p:nvSpPr>
          <p:cNvPr id="9" name="Espace réservé du texte 2">
            <a:extLst>
              <a:ext uri="{FF2B5EF4-FFF2-40B4-BE49-F238E27FC236}">
                <a16:creationId xmlns:a16="http://schemas.microsoft.com/office/drawing/2014/main" id="{A0A0CF83-EB36-4A2B-BC2E-27C6927905B0}"/>
              </a:ext>
            </a:extLst>
          </p:cNvPr>
          <p:cNvSpPr txBox="1">
            <a:spLocks/>
          </p:cNvSpPr>
          <p:nvPr/>
        </p:nvSpPr>
        <p:spPr>
          <a:xfrm>
            <a:off x="951517" y="536685"/>
            <a:ext cx="6914099" cy="2256422"/>
          </a:xfrm>
          <a:prstGeom prst="rect">
            <a:avLst/>
          </a:prstGeom>
        </p:spPr>
        <p:txBody>
          <a:bodyPr lIns="0" tIns="0" rIns="0" bIns="0"/>
          <a:lstStyle>
            <a:lvl1pPr marL="22860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700" b="0" i="0" kern="1200">
                <a:solidFill>
                  <a:schemeClr val="accent6"/>
                </a:solidFill>
                <a:latin typeface="Overpass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Overpass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Overpass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Overpass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Overpass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lnSpc>
                <a:spcPct val="200000"/>
              </a:lnSpc>
              <a:buFont typeface="Wingdings" panose="05000000000000000000" pitchFamily="2" charset="2"/>
              <a:buChar char="v"/>
            </a:pPr>
            <a:r>
              <a:rPr lang="fr-CA" dirty="0">
                <a:solidFill>
                  <a:schemeClr val="tx1"/>
                </a:solidFill>
              </a:rPr>
              <a:t>Intégrer des modèles hydrologiques et hydrauliques,</a:t>
            </a:r>
          </a:p>
          <a:p>
            <a:pPr marL="342900" indent="-342900" algn="just">
              <a:lnSpc>
                <a:spcPct val="200000"/>
              </a:lnSpc>
              <a:buFont typeface="Wingdings" panose="05000000000000000000" pitchFamily="2" charset="2"/>
              <a:buChar char="v"/>
            </a:pPr>
            <a:r>
              <a:rPr lang="fr-CA" dirty="0">
                <a:solidFill>
                  <a:schemeClr val="tx1"/>
                </a:solidFill>
              </a:rPr>
              <a:t>Appliquer des techniques alternatives d’exploration de données afin d’assurer la qualité et la fiabilité des données,</a:t>
            </a:r>
          </a:p>
          <a:p>
            <a:pPr marL="342900" indent="-342900" algn="just">
              <a:lnSpc>
                <a:spcPct val="200000"/>
              </a:lnSpc>
              <a:buFont typeface="Wingdings" panose="05000000000000000000" pitchFamily="2" charset="2"/>
              <a:buChar char="v"/>
            </a:pPr>
            <a:r>
              <a:rPr lang="fr-CA" dirty="0">
                <a:solidFill>
                  <a:schemeClr val="tx1"/>
                </a:solidFill>
              </a:rPr>
              <a:t>Améliorer l’applicabilité grâce à de nouveaux algorithmes d’apprentissage automatique</a:t>
            </a:r>
            <a:endParaRPr lang="en-US" dirty="0">
              <a:solidFill>
                <a:schemeClr val="tx1"/>
              </a:solidFill>
            </a:endParaRPr>
          </a:p>
        </p:txBody>
      </p:sp>
      <p:pic>
        <p:nvPicPr>
          <p:cNvPr id="12" name="Picture 11">
            <a:extLst>
              <a:ext uri="{FF2B5EF4-FFF2-40B4-BE49-F238E27FC236}">
                <a16:creationId xmlns:a16="http://schemas.microsoft.com/office/drawing/2014/main" id="{6E2B99DC-FA05-493A-856C-FFA8116057BA}"/>
              </a:ext>
            </a:extLst>
          </p:cNvPr>
          <p:cNvPicPr>
            <a:picLocks noChangeAspect="1"/>
          </p:cNvPicPr>
          <p:nvPr/>
        </p:nvPicPr>
        <p:blipFill>
          <a:blip r:embed="rId4"/>
          <a:stretch>
            <a:fillRect/>
          </a:stretch>
        </p:blipFill>
        <p:spPr>
          <a:xfrm>
            <a:off x="4754880" y="2845657"/>
            <a:ext cx="3943152" cy="2253229"/>
          </a:xfrm>
          <a:prstGeom prst="rect">
            <a:avLst/>
          </a:prstGeom>
        </p:spPr>
      </p:pic>
    </p:spTree>
    <p:extLst>
      <p:ext uri="{BB962C8B-B14F-4D97-AF65-F5344CB8AC3E}">
        <p14:creationId xmlns:p14="http://schemas.microsoft.com/office/powerpoint/2010/main" val="826749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7F7495-38D5-48CB-9D3B-8DCE0F94622D}"/>
              </a:ext>
            </a:extLst>
          </p:cNvPr>
          <p:cNvPicPr>
            <a:picLocks noChangeAspect="1"/>
          </p:cNvPicPr>
          <p:nvPr/>
        </p:nvPicPr>
        <p:blipFill>
          <a:blip r:embed="rId3"/>
          <a:stretch>
            <a:fillRect/>
          </a:stretch>
        </p:blipFill>
        <p:spPr>
          <a:xfrm>
            <a:off x="0" y="-7089"/>
            <a:ext cx="774702" cy="5143500"/>
          </a:xfrm>
          <a:prstGeom prst="rect">
            <a:avLst/>
          </a:prstGeom>
        </p:spPr>
      </p:pic>
      <p:sp>
        <p:nvSpPr>
          <p:cNvPr id="4" name="Titre 2">
            <a:extLst>
              <a:ext uri="{FF2B5EF4-FFF2-40B4-BE49-F238E27FC236}">
                <a16:creationId xmlns:a16="http://schemas.microsoft.com/office/drawing/2014/main" id="{AF7B3D85-E441-4554-AD7F-8E4F5D960B97}"/>
              </a:ext>
            </a:extLst>
          </p:cNvPr>
          <p:cNvSpPr txBox="1">
            <a:spLocks/>
          </p:cNvSpPr>
          <p:nvPr/>
        </p:nvSpPr>
        <p:spPr>
          <a:xfrm>
            <a:off x="770015" y="5461"/>
            <a:ext cx="7411048" cy="374290"/>
          </a:xfrm>
          <a:prstGeom prst="rect">
            <a:avLst/>
          </a:prstGeom>
        </p:spPr>
        <p:txBody>
          <a:bodyPr lIns="0" tIns="0" rIns="0" bIns="0"/>
          <a:lstStyle>
            <a:lvl1pPr algn="l" defTabSz="914400" rtl="0" eaLnBrk="1" latinLnBrk="0" hangingPunct="1">
              <a:lnSpc>
                <a:spcPct val="90000"/>
              </a:lnSpc>
              <a:spcBef>
                <a:spcPct val="0"/>
              </a:spcBef>
              <a:buNone/>
              <a:defRPr sz="2600" b="0" i="0" kern="1200" baseline="0">
                <a:solidFill>
                  <a:schemeClr val="accent1"/>
                </a:solidFill>
                <a:latin typeface="Overpass" pitchFamily="2" charset="77"/>
                <a:ea typeface="+mj-ea"/>
                <a:cs typeface="+mj-cs"/>
              </a:defRPr>
            </a:lvl1pPr>
          </a:lstStyle>
          <a:p>
            <a:r>
              <a:rPr lang="fr-FR" dirty="0">
                <a:solidFill>
                  <a:srgbClr val="FF0000"/>
                </a:solidFill>
              </a:rPr>
              <a:t>Remerciements</a:t>
            </a:r>
          </a:p>
        </p:txBody>
      </p:sp>
      <p:sp>
        <p:nvSpPr>
          <p:cNvPr id="5" name="TextBox 4">
            <a:extLst>
              <a:ext uri="{FF2B5EF4-FFF2-40B4-BE49-F238E27FC236}">
                <a16:creationId xmlns:a16="http://schemas.microsoft.com/office/drawing/2014/main" id="{DF942598-F770-4F9F-A3BF-7182440C2FA0}"/>
              </a:ext>
            </a:extLst>
          </p:cNvPr>
          <p:cNvSpPr txBox="1"/>
          <p:nvPr/>
        </p:nvSpPr>
        <p:spPr>
          <a:xfrm>
            <a:off x="8763000" y="106374"/>
            <a:ext cx="418704" cy="369332"/>
          </a:xfrm>
          <a:prstGeom prst="rect">
            <a:avLst/>
          </a:prstGeom>
          <a:noFill/>
        </p:spPr>
        <p:txBody>
          <a:bodyPr wrap="none" rtlCol="0">
            <a:spAutoFit/>
          </a:bodyPr>
          <a:lstStyle/>
          <a:p>
            <a:r>
              <a:rPr lang="en-US" dirty="0"/>
              <a:t>16</a:t>
            </a:r>
          </a:p>
        </p:txBody>
      </p:sp>
      <p:sp>
        <p:nvSpPr>
          <p:cNvPr id="2" name="Rectangle 1">
            <a:extLst>
              <a:ext uri="{FF2B5EF4-FFF2-40B4-BE49-F238E27FC236}">
                <a16:creationId xmlns:a16="http://schemas.microsoft.com/office/drawing/2014/main" id="{ACA7051C-1976-4E2F-9B37-EAFF8B93E1C1}"/>
              </a:ext>
            </a:extLst>
          </p:cNvPr>
          <p:cNvSpPr/>
          <p:nvPr/>
        </p:nvSpPr>
        <p:spPr>
          <a:xfrm>
            <a:off x="774702" y="2571750"/>
            <a:ext cx="7617280" cy="1015663"/>
          </a:xfrm>
          <a:prstGeom prst="rect">
            <a:avLst/>
          </a:prstGeom>
        </p:spPr>
        <p:txBody>
          <a:bodyPr wrap="square">
            <a:spAutoFit/>
          </a:bodyPr>
          <a:lstStyle/>
          <a:p>
            <a:pPr lvl="0" defTabSz="914400">
              <a:defRPr/>
            </a:pPr>
            <a:endParaRPr lang="en-US" sz="2000" dirty="0"/>
          </a:p>
          <a:p>
            <a:pPr lvl="0" defTabSz="914400">
              <a:defRPr/>
            </a:pPr>
            <a:r>
              <a:rPr lang="fr-CA" sz="2000" dirty="0"/>
              <a:t>Un remerciement tout particulier à</a:t>
            </a:r>
          </a:p>
          <a:p>
            <a:pPr lvl="0" defTabSz="914400">
              <a:defRPr/>
            </a:pPr>
            <a:r>
              <a:rPr lang="en-US" sz="2000" u="sng" dirty="0"/>
              <a:t>Gabriel Pelchat</a:t>
            </a:r>
            <a:r>
              <a:rPr lang="en-US" sz="2000" dirty="0"/>
              <a:t> &amp; </a:t>
            </a:r>
            <a:r>
              <a:rPr lang="en-US" sz="2000" u="sng" dirty="0"/>
              <a:t>Jean-Robert Ladouceur</a:t>
            </a:r>
            <a:endParaRPr lang="fr-CA" sz="2000" dirty="0"/>
          </a:p>
        </p:txBody>
      </p:sp>
      <p:pic>
        <p:nvPicPr>
          <p:cNvPr id="7" name="Picture 6">
            <a:extLst>
              <a:ext uri="{FF2B5EF4-FFF2-40B4-BE49-F238E27FC236}">
                <a16:creationId xmlns:a16="http://schemas.microsoft.com/office/drawing/2014/main" id="{65C3D63B-A30E-46AD-9DC5-9274A1BC3844}"/>
              </a:ext>
            </a:extLst>
          </p:cNvPr>
          <p:cNvPicPr>
            <a:picLocks noChangeAspect="1"/>
          </p:cNvPicPr>
          <p:nvPr/>
        </p:nvPicPr>
        <p:blipFill rotWithShape="1">
          <a:blip r:embed="rId4"/>
          <a:srcRect t="23415" b="26660"/>
          <a:stretch/>
        </p:blipFill>
        <p:spPr>
          <a:xfrm>
            <a:off x="6869512" y="1122906"/>
            <a:ext cx="1773113" cy="1005085"/>
          </a:xfrm>
          <a:prstGeom prst="rect">
            <a:avLst/>
          </a:prstGeom>
        </p:spPr>
      </p:pic>
      <p:pic>
        <p:nvPicPr>
          <p:cNvPr id="8" name="Picture 7">
            <a:extLst>
              <a:ext uri="{FF2B5EF4-FFF2-40B4-BE49-F238E27FC236}">
                <a16:creationId xmlns:a16="http://schemas.microsoft.com/office/drawing/2014/main" id="{BBF18B1D-DA8F-4B9F-AE83-32C10E30EE23}"/>
              </a:ext>
            </a:extLst>
          </p:cNvPr>
          <p:cNvPicPr>
            <a:picLocks noChangeAspect="1"/>
          </p:cNvPicPr>
          <p:nvPr/>
        </p:nvPicPr>
        <p:blipFill rotWithShape="1">
          <a:blip r:embed="rId5"/>
          <a:srcRect t="17090" b="23129"/>
          <a:stretch/>
        </p:blipFill>
        <p:spPr>
          <a:xfrm>
            <a:off x="1076835" y="1122905"/>
            <a:ext cx="2987722" cy="1005085"/>
          </a:xfrm>
          <a:prstGeom prst="rect">
            <a:avLst/>
          </a:prstGeom>
        </p:spPr>
      </p:pic>
      <p:pic>
        <p:nvPicPr>
          <p:cNvPr id="9" name="Picture 8">
            <a:extLst>
              <a:ext uri="{FF2B5EF4-FFF2-40B4-BE49-F238E27FC236}">
                <a16:creationId xmlns:a16="http://schemas.microsoft.com/office/drawing/2014/main" id="{B3051FF1-601E-4DB0-B753-7AE754EFC6BC}"/>
              </a:ext>
            </a:extLst>
          </p:cNvPr>
          <p:cNvPicPr>
            <a:picLocks noChangeAspect="1"/>
          </p:cNvPicPr>
          <p:nvPr/>
        </p:nvPicPr>
        <p:blipFill>
          <a:blip r:embed="rId6"/>
          <a:stretch>
            <a:fillRect/>
          </a:stretch>
        </p:blipFill>
        <p:spPr>
          <a:xfrm>
            <a:off x="4268720" y="1122906"/>
            <a:ext cx="2138578" cy="1005084"/>
          </a:xfrm>
          <a:prstGeom prst="rect">
            <a:avLst/>
          </a:prstGeom>
        </p:spPr>
      </p:pic>
      <p:pic>
        <p:nvPicPr>
          <p:cNvPr id="10" name="Picture Placeholder 25">
            <a:extLst>
              <a:ext uri="{FF2B5EF4-FFF2-40B4-BE49-F238E27FC236}">
                <a16:creationId xmlns:a16="http://schemas.microsoft.com/office/drawing/2014/main" id="{E0101342-887C-4F7F-B9C9-218210D580B5}"/>
              </a:ext>
            </a:extLst>
          </p:cNvPr>
          <p:cNvPicPr>
            <a:picLocks noChangeAspect="1"/>
          </p:cNvPicPr>
          <p:nvPr/>
        </p:nvPicPr>
        <p:blipFill>
          <a:blip r:embed="rId7"/>
          <a:srcRect t="7306" b="7306"/>
          <a:stretch>
            <a:fillRect/>
          </a:stretch>
        </p:blipFill>
        <p:spPr>
          <a:xfrm>
            <a:off x="5606658" y="2226845"/>
            <a:ext cx="2574405" cy="2192160"/>
          </a:xfrm>
          <a:prstGeom prst="rect">
            <a:avLst/>
          </a:prstGeom>
        </p:spPr>
      </p:pic>
    </p:spTree>
    <p:extLst>
      <p:ext uri="{BB962C8B-B14F-4D97-AF65-F5344CB8AC3E}">
        <p14:creationId xmlns:p14="http://schemas.microsoft.com/office/powerpoint/2010/main" val="819062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7F7495-38D5-48CB-9D3B-8DCE0F94622D}"/>
              </a:ext>
            </a:extLst>
          </p:cNvPr>
          <p:cNvPicPr>
            <a:picLocks noChangeAspect="1"/>
          </p:cNvPicPr>
          <p:nvPr/>
        </p:nvPicPr>
        <p:blipFill>
          <a:blip r:embed="rId2"/>
          <a:stretch>
            <a:fillRect/>
          </a:stretch>
        </p:blipFill>
        <p:spPr>
          <a:xfrm>
            <a:off x="0" y="-7089"/>
            <a:ext cx="774702" cy="5143500"/>
          </a:xfrm>
          <a:prstGeom prst="rect">
            <a:avLst/>
          </a:prstGeom>
        </p:spPr>
      </p:pic>
      <p:sp>
        <p:nvSpPr>
          <p:cNvPr id="4" name="Titre 2">
            <a:extLst>
              <a:ext uri="{FF2B5EF4-FFF2-40B4-BE49-F238E27FC236}">
                <a16:creationId xmlns:a16="http://schemas.microsoft.com/office/drawing/2014/main" id="{AF7B3D85-E441-4554-AD7F-8E4F5D960B97}"/>
              </a:ext>
            </a:extLst>
          </p:cNvPr>
          <p:cNvSpPr txBox="1">
            <a:spLocks/>
          </p:cNvSpPr>
          <p:nvPr/>
        </p:nvSpPr>
        <p:spPr>
          <a:xfrm>
            <a:off x="770015" y="5461"/>
            <a:ext cx="7411048" cy="374290"/>
          </a:xfrm>
          <a:prstGeom prst="rect">
            <a:avLst/>
          </a:prstGeom>
        </p:spPr>
        <p:txBody>
          <a:bodyPr lIns="0" tIns="0" rIns="0" bIns="0"/>
          <a:lstStyle>
            <a:lvl1pPr algn="l" defTabSz="914400" rtl="0" eaLnBrk="1" latinLnBrk="0" hangingPunct="1">
              <a:lnSpc>
                <a:spcPct val="90000"/>
              </a:lnSpc>
              <a:spcBef>
                <a:spcPct val="0"/>
              </a:spcBef>
              <a:buNone/>
              <a:defRPr sz="2600" b="0" i="0" kern="1200" baseline="0">
                <a:solidFill>
                  <a:schemeClr val="accent1"/>
                </a:solidFill>
                <a:latin typeface="Overpass" pitchFamily="2" charset="77"/>
                <a:ea typeface="+mj-ea"/>
                <a:cs typeface="+mj-cs"/>
              </a:defRPr>
            </a:lvl1pPr>
          </a:lstStyle>
          <a:p>
            <a:r>
              <a:rPr lang="fr-FR" dirty="0">
                <a:solidFill>
                  <a:srgbClr val="FF0000"/>
                </a:solidFill>
              </a:rPr>
              <a:t>Références</a:t>
            </a:r>
          </a:p>
        </p:txBody>
      </p:sp>
      <p:sp>
        <p:nvSpPr>
          <p:cNvPr id="5" name="TextBox 4">
            <a:extLst>
              <a:ext uri="{FF2B5EF4-FFF2-40B4-BE49-F238E27FC236}">
                <a16:creationId xmlns:a16="http://schemas.microsoft.com/office/drawing/2014/main" id="{DF942598-F770-4F9F-A3BF-7182440C2FA0}"/>
              </a:ext>
            </a:extLst>
          </p:cNvPr>
          <p:cNvSpPr txBox="1"/>
          <p:nvPr/>
        </p:nvSpPr>
        <p:spPr>
          <a:xfrm>
            <a:off x="8763000" y="106374"/>
            <a:ext cx="418704" cy="369332"/>
          </a:xfrm>
          <a:prstGeom prst="rect">
            <a:avLst/>
          </a:prstGeom>
          <a:noFill/>
        </p:spPr>
        <p:txBody>
          <a:bodyPr wrap="none" rtlCol="0">
            <a:spAutoFit/>
          </a:bodyPr>
          <a:lstStyle/>
          <a:p>
            <a:r>
              <a:rPr lang="en-US" dirty="0"/>
              <a:t>17</a:t>
            </a:r>
          </a:p>
        </p:txBody>
      </p:sp>
      <p:sp>
        <p:nvSpPr>
          <p:cNvPr id="6" name="TextBox 5">
            <a:extLst>
              <a:ext uri="{FF2B5EF4-FFF2-40B4-BE49-F238E27FC236}">
                <a16:creationId xmlns:a16="http://schemas.microsoft.com/office/drawing/2014/main" id="{AD264E9E-6FF4-4C55-A799-1E6E958B03F6}"/>
              </a:ext>
            </a:extLst>
          </p:cNvPr>
          <p:cNvSpPr txBox="1"/>
          <p:nvPr/>
        </p:nvSpPr>
        <p:spPr>
          <a:xfrm>
            <a:off x="858583" y="362169"/>
            <a:ext cx="7820536" cy="5086842"/>
          </a:xfrm>
          <a:prstGeom prst="rect">
            <a:avLst/>
          </a:prstGeom>
          <a:noFill/>
        </p:spPr>
        <p:txBody>
          <a:bodyPr wrap="square" lIns="0" tIns="0" rIns="0" bIns="0" rtlCol="0">
            <a:spAutoFit/>
          </a:bodyPr>
          <a:lstStyle/>
          <a:p>
            <a:pPr algn="just">
              <a:lnSpc>
                <a:spcPct val="107000"/>
              </a:lnSpc>
              <a:spcAft>
                <a:spcPts val="800"/>
              </a:spcAft>
            </a:pPr>
            <a:r>
              <a:rPr lang="fr-CA" sz="700" dirty="0">
                <a:latin typeface="Overpass Light" panose="020B0604020202020204" charset="0"/>
                <a:ea typeface="Calibri" panose="020F0502020204030204" pitchFamily="34" charset="0"/>
                <a:cs typeface="Arial" panose="020B0604020202020204" pitchFamily="34" charset="0"/>
              </a:rPr>
              <a:t>Beltaos, S. (Ed.). (1995). River </a:t>
            </a:r>
            <a:r>
              <a:rPr lang="fr-CA" sz="700" dirty="0" err="1">
                <a:latin typeface="Overpass Light" panose="020B0604020202020204" charset="0"/>
                <a:ea typeface="Calibri" panose="020F0502020204030204" pitchFamily="34" charset="0"/>
                <a:cs typeface="Arial" panose="020B0604020202020204" pitchFamily="34" charset="0"/>
              </a:rPr>
              <a:t>ice</a:t>
            </a:r>
            <a:r>
              <a:rPr lang="fr-CA" sz="700" dirty="0">
                <a:latin typeface="Overpass Light" panose="020B0604020202020204" charset="0"/>
                <a:ea typeface="Calibri" panose="020F0502020204030204" pitchFamily="34" charset="0"/>
                <a:cs typeface="Arial" panose="020B0604020202020204" pitchFamily="34" charset="0"/>
              </a:rPr>
              <a:t> </a:t>
            </a:r>
            <a:r>
              <a:rPr lang="fr-CA" sz="700" dirty="0" err="1">
                <a:latin typeface="Overpass Light" panose="020B0604020202020204" charset="0"/>
                <a:ea typeface="Calibri" panose="020F0502020204030204" pitchFamily="34" charset="0"/>
                <a:cs typeface="Arial" panose="020B0604020202020204" pitchFamily="34" charset="0"/>
              </a:rPr>
              <a:t>jams</a:t>
            </a:r>
            <a:r>
              <a:rPr lang="fr-CA" sz="700" dirty="0">
                <a:latin typeface="Overpass Light" panose="020B0604020202020204" charset="0"/>
                <a:ea typeface="Calibri" panose="020F0502020204030204" pitchFamily="34" charset="0"/>
                <a:cs typeface="Arial" panose="020B0604020202020204" pitchFamily="34" charset="0"/>
              </a:rPr>
              <a:t>. Water </a:t>
            </a:r>
            <a:r>
              <a:rPr lang="fr-CA" sz="700" dirty="0" err="1">
                <a:latin typeface="Overpass Light" panose="020B0604020202020204" charset="0"/>
                <a:ea typeface="Calibri" panose="020F0502020204030204" pitchFamily="34" charset="0"/>
                <a:cs typeface="Arial" panose="020B0604020202020204" pitchFamily="34" charset="0"/>
              </a:rPr>
              <a:t>Resources</a:t>
            </a:r>
            <a:r>
              <a:rPr lang="fr-CA" sz="700" dirty="0">
                <a:latin typeface="Overpass Light" panose="020B0604020202020204" charset="0"/>
                <a:ea typeface="Calibri" panose="020F0502020204030204" pitchFamily="34" charset="0"/>
                <a:cs typeface="Arial" panose="020B0604020202020204" pitchFamily="34" charset="0"/>
              </a:rPr>
              <a:t> Publication.</a:t>
            </a:r>
          </a:p>
          <a:p>
            <a:pPr algn="just">
              <a:lnSpc>
                <a:spcPct val="107000"/>
              </a:lnSpc>
              <a:spcAft>
                <a:spcPts val="800"/>
              </a:spcAft>
            </a:pPr>
            <a:r>
              <a:rPr lang="fr-CA" sz="700" dirty="0">
                <a:latin typeface="Overpass Light" panose="020B0604020202020204" charset="0"/>
                <a:ea typeface="Calibri" panose="020F0502020204030204" pitchFamily="34" charset="0"/>
                <a:cs typeface="Arial" panose="020B0604020202020204" pitchFamily="34" charset="0"/>
              </a:rPr>
              <a:t>CEHQ. (2005). Rivière Chaudière – Municipalités régionales de comté de la Nouvelle-Beauce, de Robert-Cliche et de Beauce-</a:t>
            </a:r>
            <a:r>
              <a:rPr lang="fr-CA" sz="700" dirty="0" err="1">
                <a:latin typeface="Overpass Light" panose="020B0604020202020204" charset="0"/>
                <a:ea typeface="Calibri" panose="020F0502020204030204" pitchFamily="34" charset="0"/>
                <a:cs typeface="Arial" panose="020B0604020202020204" pitchFamily="34" charset="0"/>
              </a:rPr>
              <a:t>Sartigan</a:t>
            </a:r>
            <a:r>
              <a:rPr lang="fr-CA" sz="700" dirty="0">
                <a:latin typeface="Overpass Light" panose="020B0604020202020204" charset="0"/>
                <a:ea typeface="Calibri" panose="020F0502020204030204" pitchFamily="34" charset="0"/>
                <a:cs typeface="Arial" panose="020B0604020202020204" pitchFamily="34" charset="0"/>
              </a:rPr>
              <a:t> - Révision des cotes d’inondations de récurrence de 20 ans et de 100 ans. Rapport CEHQ-12-001. Ministère de l'Environnement et de la Lutte contre les changements climatiques du Québec. 180 p.</a:t>
            </a:r>
          </a:p>
          <a:p>
            <a:pPr algn="just">
              <a:lnSpc>
                <a:spcPct val="107000"/>
              </a:lnSpc>
              <a:spcAft>
                <a:spcPts val="800"/>
              </a:spcAft>
            </a:pPr>
            <a:r>
              <a:rPr lang="fr-CA" sz="700" dirty="0">
                <a:latin typeface="Overpass Light" panose="020B0604020202020204" charset="0"/>
                <a:ea typeface="Calibri" panose="020F0502020204030204" pitchFamily="34" charset="0"/>
                <a:cs typeface="Arial" panose="020B0604020202020204" pitchFamily="34" charset="0"/>
              </a:rPr>
              <a:t>COBARIC 2014 Plan directeur de l’eau du bassin versant de la rivière Chaudière : Mise à jour 2014 – Portrait. Comité de bassin de la rivière Chaudière, Sainte-Marie, </a:t>
            </a:r>
            <a:r>
              <a:rPr lang="fr-CA" sz="700" dirty="0" err="1">
                <a:latin typeface="Overpass Light" panose="020B0604020202020204" charset="0"/>
                <a:ea typeface="Calibri" panose="020F0502020204030204" pitchFamily="34" charset="0"/>
                <a:cs typeface="Arial" panose="020B0604020202020204" pitchFamily="34" charset="0"/>
              </a:rPr>
              <a:t>Quebec</a:t>
            </a:r>
            <a:r>
              <a:rPr lang="fr-CA" sz="700" dirty="0">
                <a:latin typeface="Overpass Light" panose="020B0604020202020204" charset="0"/>
                <a:ea typeface="Calibri" panose="020F0502020204030204" pitchFamily="34" charset="0"/>
                <a:cs typeface="Arial" panose="020B0604020202020204" pitchFamily="34" charset="0"/>
              </a:rPr>
              <a:t>.</a:t>
            </a:r>
          </a:p>
          <a:p>
            <a:pPr algn="just">
              <a:lnSpc>
                <a:spcPct val="107000"/>
              </a:lnSpc>
              <a:spcAft>
                <a:spcPts val="800"/>
              </a:spcAft>
            </a:pPr>
            <a:r>
              <a:rPr lang="en-CA" sz="700" dirty="0">
                <a:latin typeface="Overpass Light" panose="020B0604020202020204" charset="0"/>
                <a:ea typeface="Calibri" panose="020F0502020204030204" pitchFamily="34" charset="0"/>
                <a:cs typeface="Arial" panose="020B0604020202020204" pitchFamily="34" charset="0"/>
              </a:rPr>
              <a:t>De </a:t>
            </a:r>
            <a:r>
              <a:rPr lang="en-CA" sz="700" dirty="0" err="1">
                <a:latin typeface="Overpass Light" panose="020B0604020202020204" charset="0"/>
                <a:ea typeface="Calibri" panose="020F0502020204030204" pitchFamily="34" charset="0"/>
                <a:cs typeface="Arial" panose="020B0604020202020204" pitchFamily="34" charset="0"/>
              </a:rPr>
              <a:t>Coste</a:t>
            </a:r>
            <a:r>
              <a:rPr lang="en-CA" sz="700" dirty="0">
                <a:latin typeface="Overpass Light" panose="020B0604020202020204" charset="0"/>
                <a:ea typeface="Calibri" panose="020F0502020204030204" pitchFamily="34" charset="0"/>
                <a:cs typeface="Arial" panose="020B0604020202020204" pitchFamily="34" charset="0"/>
              </a:rPr>
              <a:t>, M., Li, Z., </a:t>
            </a:r>
            <a:r>
              <a:rPr lang="en-CA" sz="700" dirty="0" err="1">
                <a:latin typeface="Overpass Light" panose="020B0604020202020204" charset="0"/>
                <a:ea typeface="Calibri" panose="020F0502020204030204" pitchFamily="34" charset="0"/>
                <a:cs typeface="Arial" panose="020B0604020202020204" pitchFamily="34" charset="0"/>
              </a:rPr>
              <a:t>Pupek</a:t>
            </a:r>
            <a:r>
              <a:rPr lang="en-CA" sz="700" dirty="0">
                <a:latin typeface="Overpass Light" panose="020B0604020202020204" charset="0"/>
                <a:ea typeface="Calibri" panose="020F0502020204030204" pitchFamily="34" charset="0"/>
                <a:cs typeface="Arial" panose="020B0604020202020204" pitchFamily="34" charset="0"/>
              </a:rPr>
              <a:t>, D., &amp; Sun, W. (2021). A hybrid ensemble modelling framework for the prediction of breakup ice jams on Northern Canadian Rivers. Cold Regions Science and Technology, 189, 103302.</a:t>
            </a:r>
            <a:endParaRPr lang="fr-CA" sz="700" dirty="0">
              <a:latin typeface="Overpass Light" panose="020B0604020202020204" charset="0"/>
              <a:ea typeface="Calibri" panose="020F0502020204030204" pitchFamily="34" charset="0"/>
              <a:cs typeface="Arial" panose="020B0604020202020204" pitchFamily="34" charset="0"/>
            </a:endParaRPr>
          </a:p>
          <a:p>
            <a:pPr algn="just">
              <a:lnSpc>
                <a:spcPct val="107000"/>
              </a:lnSpc>
              <a:spcAft>
                <a:spcPts val="800"/>
              </a:spcAft>
            </a:pPr>
            <a:r>
              <a:rPr lang="en-CA" sz="700" dirty="0">
                <a:latin typeface="Overpass Light" panose="020B0604020202020204" charset="0"/>
                <a:ea typeface="Calibri" panose="020F0502020204030204" pitchFamily="34" charset="0"/>
                <a:cs typeface="Arial" panose="020B0604020202020204" pitchFamily="34" charset="0"/>
              </a:rPr>
              <a:t>De </a:t>
            </a:r>
            <a:r>
              <a:rPr lang="en-CA" sz="700" dirty="0" err="1">
                <a:latin typeface="Overpass Light" panose="020B0604020202020204" charset="0"/>
                <a:ea typeface="Calibri" panose="020F0502020204030204" pitchFamily="34" charset="0"/>
                <a:cs typeface="Arial" panose="020B0604020202020204" pitchFamily="34" charset="0"/>
              </a:rPr>
              <a:t>Coste</a:t>
            </a:r>
            <a:r>
              <a:rPr lang="en-CA" sz="700" dirty="0">
                <a:latin typeface="Overpass Light" panose="020B0604020202020204" charset="0"/>
                <a:ea typeface="Calibri" panose="020F0502020204030204" pitchFamily="34" charset="0"/>
                <a:cs typeface="Arial" panose="020B0604020202020204" pitchFamily="34" charset="0"/>
              </a:rPr>
              <a:t>, M., Li, Z., &amp; </a:t>
            </a:r>
            <a:r>
              <a:rPr lang="en-CA" sz="700" dirty="0" err="1">
                <a:latin typeface="Overpass Light" panose="020B0604020202020204" charset="0"/>
                <a:ea typeface="Calibri" panose="020F0502020204030204" pitchFamily="34" charset="0"/>
                <a:cs typeface="Arial" panose="020B0604020202020204" pitchFamily="34" charset="0"/>
              </a:rPr>
              <a:t>Khedri</a:t>
            </a:r>
            <a:r>
              <a:rPr lang="en-CA" sz="700" dirty="0">
                <a:latin typeface="Overpass Light" panose="020B0604020202020204" charset="0"/>
                <a:ea typeface="Calibri" panose="020F0502020204030204" pitchFamily="34" charset="0"/>
                <a:cs typeface="Arial" panose="020B0604020202020204" pitchFamily="34" charset="0"/>
              </a:rPr>
              <a:t>, R. (2023). The prediction of mid-winter and spring breakups of ice cover on Canadian rivers using a hybrid ontology-based and machine learning model. Environmental Modelling &amp; Software, 160, 105577.</a:t>
            </a:r>
            <a:endParaRPr lang="fr-CA" sz="700" dirty="0">
              <a:latin typeface="Overpass Light" panose="020B0604020202020204" charset="0"/>
              <a:ea typeface="Calibri" panose="020F0502020204030204" pitchFamily="34" charset="0"/>
              <a:cs typeface="Arial" panose="020B0604020202020204" pitchFamily="34" charset="0"/>
            </a:endParaRPr>
          </a:p>
          <a:p>
            <a:pPr algn="just">
              <a:lnSpc>
                <a:spcPct val="107000"/>
              </a:lnSpc>
              <a:spcAft>
                <a:spcPts val="800"/>
              </a:spcAft>
            </a:pPr>
            <a:r>
              <a:rPr lang="en-CA" sz="700" dirty="0">
                <a:latin typeface="Overpass Light" panose="020B0604020202020204" charset="0"/>
                <a:ea typeface="Calibri" panose="020F0502020204030204" pitchFamily="34" charset="0"/>
                <a:cs typeface="Arial" panose="020B0604020202020204" pitchFamily="34" charset="0"/>
              </a:rPr>
              <a:t>de </a:t>
            </a:r>
            <a:r>
              <a:rPr lang="en-CA" sz="700" dirty="0" err="1">
                <a:latin typeface="Overpass Light" panose="020B0604020202020204" charset="0"/>
                <a:ea typeface="Calibri" panose="020F0502020204030204" pitchFamily="34" charset="0"/>
                <a:cs typeface="Arial" panose="020B0604020202020204" pitchFamily="34" charset="0"/>
              </a:rPr>
              <a:t>Rham</a:t>
            </a:r>
            <a:r>
              <a:rPr lang="en-CA" sz="700" dirty="0">
                <a:latin typeface="Overpass Light" panose="020B0604020202020204" charset="0"/>
                <a:ea typeface="Calibri" panose="020F0502020204030204" pitchFamily="34" charset="0"/>
                <a:cs typeface="Arial" panose="020B0604020202020204" pitchFamily="34" charset="0"/>
              </a:rPr>
              <a:t>, L., </a:t>
            </a:r>
            <a:r>
              <a:rPr lang="en-CA" sz="700" dirty="0" err="1">
                <a:latin typeface="Overpass Light" panose="020B0604020202020204" charset="0"/>
                <a:ea typeface="Calibri" panose="020F0502020204030204" pitchFamily="34" charset="0"/>
                <a:cs typeface="Arial" panose="020B0604020202020204" pitchFamily="34" charset="0"/>
              </a:rPr>
              <a:t>Dibike</a:t>
            </a:r>
            <a:r>
              <a:rPr lang="en-CA" sz="700" dirty="0">
                <a:latin typeface="Overpass Light" panose="020B0604020202020204" charset="0"/>
                <a:ea typeface="Calibri" panose="020F0502020204030204" pitchFamily="34" charset="0"/>
                <a:cs typeface="Arial" panose="020B0604020202020204" pitchFamily="34" charset="0"/>
              </a:rPr>
              <a:t>, Y., Beltaos, S., Peters, D., </a:t>
            </a:r>
            <a:r>
              <a:rPr lang="en-CA" sz="700" dirty="0" err="1">
                <a:latin typeface="Overpass Light" panose="020B0604020202020204" charset="0"/>
                <a:ea typeface="Calibri" panose="020F0502020204030204" pitchFamily="34" charset="0"/>
                <a:cs typeface="Arial" panose="020B0604020202020204" pitchFamily="34" charset="0"/>
              </a:rPr>
              <a:t>Bonsal</a:t>
            </a:r>
            <a:r>
              <a:rPr lang="en-CA" sz="700" dirty="0">
                <a:latin typeface="Overpass Light" panose="020B0604020202020204" charset="0"/>
                <a:ea typeface="Calibri" panose="020F0502020204030204" pitchFamily="34" charset="0"/>
                <a:cs typeface="Arial" panose="020B0604020202020204" pitchFamily="34" charset="0"/>
              </a:rPr>
              <a:t>, B., &amp; Prowse, T. (2020). A Canadian river ice database from the national hydrometric program archives. Earth System Science Data, 12(3), 1835-1860. </a:t>
            </a:r>
            <a:endParaRPr lang="fr-CA" sz="700" dirty="0">
              <a:latin typeface="Overpass Light" panose="020B0604020202020204" charset="0"/>
              <a:ea typeface="Calibri" panose="020F0502020204030204" pitchFamily="34" charset="0"/>
              <a:cs typeface="Arial" panose="020B0604020202020204" pitchFamily="34" charset="0"/>
            </a:endParaRPr>
          </a:p>
          <a:p>
            <a:pPr algn="just">
              <a:lnSpc>
                <a:spcPct val="107000"/>
              </a:lnSpc>
              <a:spcAft>
                <a:spcPts val="800"/>
              </a:spcAft>
            </a:pPr>
            <a:r>
              <a:rPr lang="en-CA" sz="700" dirty="0">
                <a:latin typeface="Overpass Light" panose="020B0604020202020204" charset="0"/>
                <a:ea typeface="Calibri" panose="020F0502020204030204" pitchFamily="34" charset="0"/>
                <a:cs typeface="Arial" panose="020B0604020202020204" pitchFamily="34" charset="0"/>
              </a:rPr>
              <a:t>Ghobrial, T., Pelchat, G., &amp; Morse, B. (2023). A comprehensive field investigation of the dynamic break-up processes on the Chaudière River, Quebec, Canada. Hydrology Research.</a:t>
            </a:r>
            <a:endParaRPr lang="fr-CA" sz="700" dirty="0">
              <a:latin typeface="Overpass Light" panose="020B0604020202020204" charset="0"/>
              <a:ea typeface="Calibri" panose="020F0502020204030204" pitchFamily="34" charset="0"/>
              <a:cs typeface="Arial" panose="020B0604020202020204" pitchFamily="34" charset="0"/>
            </a:endParaRPr>
          </a:p>
          <a:p>
            <a:pPr algn="just">
              <a:lnSpc>
                <a:spcPct val="107000"/>
              </a:lnSpc>
              <a:spcAft>
                <a:spcPts val="800"/>
              </a:spcAft>
            </a:pPr>
            <a:r>
              <a:rPr lang="en-US" sz="700" dirty="0">
                <a:latin typeface="Overpass Light" panose="020B0604020202020204" charset="0"/>
                <a:ea typeface="Calibri" panose="020F0502020204030204" pitchFamily="34" charset="0"/>
                <a:cs typeface="Arial" panose="020B0604020202020204" pitchFamily="34" charset="0"/>
              </a:rPr>
              <a:t>Hicks, F. E. (2016). An introduction to river ice engineering for civil engineers and geoscientists. CreateSpace Independent Publishing Platform.</a:t>
            </a:r>
          </a:p>
          <a:p>
            <a:pPr algn="just">
              <a:lnSpc>
                <a:spcPct val="107000"/>
              </a:lnSpc>
              <a:spcAft>
                <a:spcPts val="800"/>
              </a:spcAft>
            </a:pPr>
            <a:r>
              <a:rPr lang="en-CA" sz="700" dirty="0">
                <a:latin typeface="Overpass Light" panose="020B0604020202020204" charset="0"/>
                <a:ea typeface="Calibri" panose="020F0502020204030204" pitchFamily="34" charset="0"/>
                <a:cs typeface="Arial" panose="020B0604020202020204" pitchFamily="34" charset="0"/>
              </a:rPr>
              <a:t>Ladouceur, J. R., Morse, B., &amp; Lindenschmidt, K. E. (2023). A comprehensive method to estimate flood levels of rivers subject to ice jams: A case study of the Chaudière River, Québec, Canada. Hydrology Research, 54(9), 995-1016.</a:t>
            </a:r>
            <a:endParaRPr lang="fr-CA" sz="700" dirty="0">
              <a:latin typeface="Overpass Light" panose="020B0604020202020204" charset="0"/>
              <a:ea typeface="Calibri" panose="020F0502020204030204" pitchFamily="34" charset="0"/>
              <a:cs typeface="Arial" panose="020B0604020202020204" pitchFamily="34" charset="0"/>
            </a:endParaRPr>
          </a:p>
          <a:p>
            <a:pPr algn="just">
              <a:lnSpc>
                <a:spcPct val="107000"/>
              </a:lnSpc>
              <a:spcAft>
                <a:spcPts val="800"/>
              </a:spcAft>
            </a:pPr>
            <a:r>
              <a:rPr lang="en-CA" sz="700" dirty="0" err="1">
                <a:latin typeface="Overpass Light" panose="020B0604020202020204" charset="0"/>
                <a:ea typeface="Calibri" panose="020F0502020204030204" pitchFamily="34" charset="0"/>
                <a:cs typeface="Arial" panose="020B0604020202020204" pitchFamily="34" charset="0"/>
              </a:rPr>
              <a:t>Madaeni</a:t>
            </a:r>
            <a:r>
              <a:rPr lang="en-CA" sz="700" dirty="0">
                <a:latin typeface="Overpass Light" panose="020B0604020202020204" charset="0"/>
                <a:ea typeface="Calibri" panose="020F0502020204030204" pitchFamily="34" charset="0"/>
                <a:cs typeface="Arial" panose="020B0604020202020204" pitchFamily="34" charset="0"/>
              </a:rPr>
              <a:t>, F., </a:t>
            </a:r>
            <a:r>
              <a:rPr lang="en-CA" sz="700" dirty="0" err="1">
                <a:latin typeface="Overpass Light" panose="020B0604020202020204" charset="0"/>
                <a:ea typeface="Calibri" panose="020F0502020204030204" pitchFamily="34" charset="0"/>
                <a:cs typeface="Arial" panose="020B0604020202020204" pitchFamily="34" charset="0"/>
              </a:rPr>
              <a:t>Chokmani</a:t>
            </a:r>
            <a:r>
              <a:rPr lang="en-CA" sz="700" dirty="0">
                <a:latin typeface="Overpass Light" panose="020B0604020202020204" charset="0"/>
                <a:ea typeface="Calibri" panose="020F0502020204030204" pitchFamily="34" charset="0"/>
                <a:cs typeface="Arial" panose="020B0604020202020204" pitchFamily="34" charset="0"/>
              </a:rPr>
              <a:t>, K., </a:t>
            </a:r>
            <a:r>
              <a:rPr lang="en-CA" sz="700" dirty="0" err="1">
                <a:latin typeface="Overpass Light" panose="020B0604020202020204" charset="0"/>
                <a:ea typeface="Calibri" panose="020F0502020204030204" pitchFamily="34" charset="0"/>
                <a:cs typeface="Arial" panose="020B0604020202020204" pitchFamily="34" charset="0"/>
              </a:rPr>
              <a:t>Lhissou</a:t>
            </a:r>
            <a:r>
              <a:rPr lang="en-CA" sz="700" dirty="0">
                <a:latin typeface="Overpass Light" panose="020B0604020202020204" charset="0"/>
                <a:ea typeface="Calibri" panose="020F0502020204030204" pitchFamily="34" charset="0"/>
                <a:cs typeface="Arial" panose="020B0604020202020204" pitchFamily="34" charset="0"/>
              </a:rPr>
              <a:t>, R., </a:t>
            </a:r>
            <a:r>
              <a:rPr lang="en-CA" sz="700" dirty="0" err="1">
                <a:latin typeface="Overpass Light" panose="020B0604020202020204" charset="0"/>
                <a:ea typeface="Calibri" panose="020F0502020204030204" pitchFamily="34" charset="0"/>
                <a:cs typeface="Arial" panose="020B0604020202020204" pitchFamily="34" charset="0"/>
              </a:rPr>
              <a:t>Homayouni</a:t>
            </a:r>
            <a:r>
              <a:rPr lang="en-CA" sz="700" dirty="0">
                <a:latin typeface="Overpass Light" panose="020B0604020202020204" charset="0"/>
                <a:ea typeface="Calibri" panose="020F0502020204030204" pitchFamily="34" charset="0"/>
                <a:cs typeface="Arial" panose="020B0604020202020204" pitchFamily="34" charset="0"/>
              </a:rPr>
              <a:t>​​​​​​​, S., Gauthier, Y., &amp; </a:t>
            </a:r>
            <a:r>
              <a:rPr lang="en-CA" sz="700" dirty="0" err="1">
                <a:latin typeface="Overpass Light" panose="020B0604020202020204" charset="0"/>
                <a:ea typeface="Calibri" panose="020F0502020204030204" pitchFamily="34" charset="0"/>
                <a:cs typeface="Arial" panose="020B0604020202020204" pitchFamily="34" charset="0"/>
              </a:rPr>
              <a:t>Tolszczuk</a:t>
            </a:r>
            <a:r>
              <a:rPr lang="en-CA" sz="700" dirty="0">
                <a:latin typeface="Overpass Light" panose="020B0604020202020204" charset="0"/>
                <a:ea typeface="Calibri" panose="020F0502020204030204" pitchFamily="34" charset="0"/>
                <a:cs typeface="Arial" panose="020B0604020202020204" pitchFamily="34" charset="0"/>
              </a:rPr>
              <a:t>-Leclerc, S. (2022). Convolutional neural network and long short-term memory models for ice-jam predictions. The Cryosphere, 16(4), 1447-1468.</a:t>
            </a:r>
            <a:endParaRPr lang="fr-CA" sz="700" dirty="0">
              <a:latin typeface="Overpass Light" panose="020B0604020202020204" charset="0"/>
              <a:ea typeface="Calibri" panose="020F0502020204030204" pitchFamily="34" charset="0"/>
              <a:cs typeface="Arial" panose="020B0604020202020204" pitchFamily="34" charset="0"/>
            </a:endParaRPr>
          </a:p>
          <a:p>
            <a:pPr algn="just">
              <a:lnSpc>
                <a:spcPct val="107000"/>
              </a:lnSpc>
              <a:spcAft>
                <a:spcPts val="800"/>
              </a:spcAft>
            </a:pPr>
            <a:r>
              <a:rPr lang="fr-CA" sz="700" dirty="0">
                <a:latin typeface="Overpass Light" panose="020B0604020202020204" charset="0"/>
                <a:ea typeface="Calibri" panose="020F0502020204030204" pitchFamily="34" charset="0"/>
                <a:cs typeface="Arial" panose="020B0604020202020204" pitchFamily="34" charset="0"/>
              </a:rPr>
              <a:t>Pelchat, P., &amp; Morse, B. (2022). Détermination des cotes d’inondation en présence de glace sur la rivière Chaudière – Approche historique appliquée aux centres urbains situés entre Saint-Georges et Saint-Lambert-de-Lauzon, 1-59.  </a:t>
            </a:r>
          </a:p>
          <a:p>
            <a:pPr algn="just">
              <a:lnSpc>
                <a:spcPct val="107000"/>
              </a:lnSpc>
              <a:spcAft>
                <a:spcPts val="800"/>
              </a:spcAft>
            </a:pPr>
            <a:r>
              <a:rPr lang="en-CA" sz="700" dirty="0" err="1">
                <a:latin typeface="Overpass Light" panose="020B0604020202020204" charset="0"/>
                <a:ea typeface="Calibri" panose="020F0502020204030204" pitchFamily="34" charset="0"/>
                <a:cs typeface="Arial" panose="020B0604020202020204" pitchFamily="34" charset="0"/>
              </a:rPr>
              <a:t>Rokaya</a:t>
            </a:r>
            <a:r>
              <a:rPr lang="en-CA" sz="700" dirty="0">
                <a:latin typeface="Overpass Light" panose="020B0604020202020204" charset="0"/>
                <a:ea typeface="Calibri" panose="020F0502020204030204" pitchFamily="34" charset="0"/>
                <a:cs typeface="Arial" panose="020B0604020202020204" pitchFamily="34" charset="0"/>
              </a:rPr>
              <a:t>, P., </a:t>
            </a:r>
            <a:r>
              <a:rPr lang="en-CA" sz="700" dirty="0" err="1">
                <a:latin typeface="Overpass Light" panose="020B0604020202020204" charset="0"/>
                <a:ea typeface="Calibri" panose="020F0502020204030204" pitchFamily="34" charset="0"/>
                <a:cs typeface="Arial" panose="020B0604020202020204" pitchFamily="34" charset="0"/>
              </a:rPr>
              <a:t>Lindenschmidt</a:t>
            </a:r>
            <a:r>
              <a:rPr lang="en-CA" sz="700" dirty="0">
                <a:latin typeface="Overpass Light" panose="020B0604020202020204" charset="0"/>
                <a:ea typeface="Calibri" panose="020F0502020204030204" pitchFamily="34" charset="0"/>
                <a:cs typeface="Arial" panose="020B0604020202020204" pitchFamily="34" charset="0"/>
              </a:rPr>
              <a:t>, K. E., </a:t>
            </a:r>
            <a:r>
              <a:rPr lang="en-CA" sz="700" dirty="0" err="1">
                <a:latin typeface="Overpass Light" panose="020B0604020202020204" charset="0"/>
                <a:ea typeface="Calibri" panose="020F0502020204030204" pitchFamily="34" charset="0"/>
                <a:cs typeface="Arial" panose="020B0604020202020204" pitchFamily="34" charset="0"/>
              </a:rPr>
              <a:t>Pietroniro</a:t>
            </a:r>
            <a:r>
              <a:rPr lang="en-CA" sz="700" dirty="0">
                <a:latin typeface="Overpass Light" panose="020B0604020202020204" charset="0"/>
                <a:ea typeface="Calibri" panose="020F0502020204030204" pitchFamily="34" charset="0"/>
                <a:cs typeface="Arial" panose="020B0604020202020204" pitchFamily="34" charset="0"/>
              </a:rPr>
              <a:t>, A., &amp; Clark, M. (2022). Modelling of ice jam floods under past and future climates: A review. Journal of Hydrology X, 15, 100120. </a:t>
            </a:r>
            <a:endParaRPr lang="fr-CA" sz="700" dirty="0">
              <a:latin typeface="Overpass Light" panose="020B0604020202020204" charset="0"/>
              <a:ea typeface="Calibri" panose="020F0502020204030204" pitchFamily="34" charset="0"/>
              <a:cs typeface="Arial" panose="020B0604020202020204" pitchFamily="34" charset="0"/>
            </a:endParaRPr>
          </a:p>
          <a:p>
            <a:pPr>
              <a:lnSpc>
                <a:spcPct val="107000"/>
              </a:lnSpc>
              <a:spcAft>
                <a:spcPts val="800"/>
              </a:spcAft>
            </a:pPr>
            <a:r>
              <a:rPr lang="en-CA" sz="700" dirty="0">
                <a:solidFill>
                  <a:srgbClr val="222222"/>
                </a:solidFill>
                <a:latin typeface="Overpass Light" panose="020B0604020202020204" charset="0"/>
                <a:ea typeface="Calibri" panose="020F0502020204030204" pitchFamily="34" charset="0"/>
                <a:cs typeface="Arial" panose="020B0604020202020204" pitchFamily="34" charset="0"/>
              </a:rPr>
              <a:t>Salimi, A., </a:t>
            </a:r>
            <a:r>
              <a:rPr lang="en-CA" sz="700" dirty="0" err="1">
                <a:solidFill>
                  <a:srgbClr val="222222"/>
                </a:solidFill>
                <a:latin typeface="Overpass Light" panose="020B0604020202020204" charset="0"/>
                <a:ea typeface="Calibri" panose="020F0502020204030204" pitchFamily="34" charset="0"/>
                <a:cs typeface="Arial" panose="020B0604020202020204" pitchFamily="34" charset="0"/>
              </a:rPr>
              <a:t>Ghobrial</a:t>
            </a:r>
            <a:r>
              <a:rPr lang="en-CA" sz="700" dirty="0">
                <a:solidFill>
                  <a:srgbClr val="222222"/>
                </a:solidFill>
                <a:latin typeface="Overpass Light" panose="020B0604020202020204" charset="0"/>
                <a:ea typeface="Calibri" panose="020F0502020204030204" pitchFamily="34" charset="0"/>
                <a:cs typeface="Arial" panose="020B0604020202020204" pitchFamily="34" charset="0"/>
              </a:rPr>
              <a:t>, T., &amp; </a:t>
            </a:r>
            <a:r>
              <a:rPr lang="en-CA" sz="700" dirty="0" err="1">
                <a:solidFill>
                  <a:srgbClr val="222222"/>
                </a:solidFill>
                <a:latin typeface="Overpass Light" panose="020B0604020202020204" charset="0"/>
                <a:ea typeface="Calibri" panose="020F0502020204030204" pitchFamily="34" charset="0"/>
                <a:cs typeface="Arial" panose="020B0604020202020204" pitchFamily="34" charset="0"/>
              </a:rPr>
              <a:t>Bonakdari</a:t>
            </a:r>
            <a:r>
              <a:rPr lang="en-CA" sz="700" dirty="0">
                <a:solidFill>
                  <a:srgbClr val="222222"/>
                </a:solidFill>
                <a:latin typeface="Overpass Light" panose="020B0604020202020204" charset="0"/>
                <a:ea typeface="Calibri" panose="020F0502020204030204" pitchFamily="34" charset="0"/>
                <a:cs typeface="Arial" panose="020B0604020202020204" pitchFamily="34" charset="0"/>
              </a:rPr>
              <a:t>, H. (2024 A). A comprehensive review of AI-based methods used for forecasting ice jam floods occurrence, severity, timing, and location. Cold Regions Science and Technology, 227, 104305.</a:t>
            </a:r>
          </a:p>
          <a:p>
            <a:pPr>
              <a:lnSpc>
                <a:spcPct val="107000"/>
              </a:lnSpc>
              <a:spcAft>
                <a:spcPts val="800"/>
              </a:spcAft>
            </a:pPr>
            <a:r>
              <a:rPr lang="en-CA" sz="700" dirty="0">
                <a:solidFill>
                  <a:srgbClr val="222222"/>
                </a:solidFill>
                <a:latin typeface="Overpass Light" panose="020B0604020202020204" charset="0"/>
                <a:ea typeface="Calibri" panose="020F0502020204030204" pitchFamily="34" charset="0"/>
                <a:cs typeface="Arial" panose="020B0604020202020204" pitchFamily="34" charset="0"/>
              </a:rPr>
              <a:t>Salimi, A., </a:t>
            </a:r>
            <a:r>
              <a:rPr lang="en-CA" sz="700" dirty="0" err="1">
                <a:solidFill>
                  <a:srgbClr val="222222"/>
                </a:solidFill>
                <a:latin typeface="Overpass Light" panose="020B0604020202020204" charset="0"/>
                <a:ea typeface="Calibri" panose="020F0502020204030204" pitchFamily="34" charset="0"/>
                <a:cs typeface="Arial" panose="020B0604020202020204" pitchFamily="34" charset="0"/>
              </a:rPr>
              <a:t>Ghobrial</a:t>
            </a:r>
            <a:r>
              <a:rPr lang="en-CA" sz="700" dirty="0">
                <a:solidFill>
                  <a:srgbClr val="222222"/>
                </a:solidFill>
                <a:latin typeface="Overpass Light" panose="020B0604020202020204" charset="0"/>
                <a:ea typeface="Calibri" panose="020F0502020204030204" pitchFamily="34" charset="0"/>
                <a:cs typeface="Arial" panose="020B0604020202020204" pitchFamily="34" charset="0"/>
              </a:rPr>
              <a:t>, T., &amp; </a:t>
            </a:r>
            <a:r>
              <a:rPr lang="en-CA" sz="700" dirty="0" err="1">
                <a:solidFill>
                  <a:srgbClr val="222222"/>
                </a:solidFill>
                <a:latin typeface="Overpass Light" panose="020B0604020202020204" charset="0"/>
                <a:ea typeface="Calibri" panose="020F0502020204030204" pitchFamily="34" charset="0"/>
                <a:cs typeface="Arial" panose="020B0604020202020204" pitchFamily="34" charset="0"/>
              </a:rPr>
              <a:t>Bonakdari</a:t>
            </a:r>
            <a:r>
              <a:rPr lang="en-CA" sz="700" dirty="0">
                <a:solidFill>
                  <a:srgbClr val="222222"/>
                </a:solidFill>
                <a:latin typeface="Overpass Light" panose="020B0604020202020204" charset="0"/>
                <a:ea typeface="Calibri" panose="020F0502020204030204" pitchFamily="34" charset="0"/>
                <a:cs typeface="Arial" panose="020B0604020202020204" pitchFamily="34" charset="0"/>
              </a:rPr>
              <a:t>, H. (2024B).  Evaluating data preparation techniques on machine learning forecasting of Ice Jam Flood occurrence: A case study on the Chaudière River. 27th IAHR International Symposium on Ice </a:t>
            </a:r>
            <a:r>
              <a:rPr lang="en-CA" sz="700" dirty="0" err="1">
                <a:solidFill>
                  <a:srgbClr val="222222"/>
                </a:solidFill>
                <a:latin typeface="Overpass Light" panose="020B0604020202020204" charset="0"/>
                <a:ea typeface="Calibri" panose="020F0502020204030204" pitchFamily="34" charset="0"/>
                <a:cs typeface="Arial" panose="020B0604020202020204" pitchFamily="34" charset="0"/>
              </a:rPr>
              <a:t>Gdańsk</a:t>
            </a:r>
            <a:r>
              <a:rPr lang="en-CA" sz="700" dirty="0">
                <a:solidFill>
                  <a:srgbClr val="222222"/>
                </a:solidFill>
                <a:latin typeface="Overpass Light" panose="020B0604020202020204" charset="0"/>
                <a:ea typeface="Calibri" panose="020F0502020204030204" pitchFamily="34" charset="0"/>
                <a:cs typeface="Arial" panose="020B0604020202020204" pitchFamily="34" charset="0"/>
              </a:rPr>
              <a:t>, Poland, 9–13 June 2024. 27th IAHR, 123.</a:t>
            </a:r>
          </a:p>
          <a:p>
            <a:pPr>
              <a:lnSpc>
                <a:spcPct val="107000"/>
              </a:lnSpc>
              <a:spcAft>
                <a:spcPts val="800"/>
              </a:spcAft>
            </a:pPr>
            <a:r>
              <a:rPr lang="en-CA" sz="700" dirty="0">
                <a:solidFill>
                  <a:srgbClr val="222222"/>
                </a:solidFill>
                <a:latin typeface="Overpass Light" panose="020B0604020202020204" charset="0"/>
                <a:ea typeface="Calibri" panose="020F0502020204030204" pitchFamily="34" charset="0"/>
                <a:cs typeface="Arial" panose="020B0604020202020204" pitchFamily="34" charset="0"/>
              </a:rPr>
              <a:t>Salimi, A., </a:t>
            </a:r>
            <a:r>
              <a:rPr lang="en-CA" sz="700" dirty="0" err="1">
                <a:solidFill>
                  <a:srgbClr val="222222"/>
                </a:solidFill>
                <a:latin typeface="Overpass Light" panose="020B0604020202020204" charset="0"/>
                <a:ea typeface="Calibri" panose="020F0502020204030204" pitchFamily="34" charset="0"/>
                <a:cs typeface="Arial" panose="020B0604020202020204" pitchFamily="34" charset="0"/>
              </a:rPr>
              <a:t>Ghobrial</a:t>
            </a:r>
            <a:r>
              <a:rPr lang="en-CA" sz="700" dirty="0">
                <a:solidFill>
                  <a:srgbClr val="222222"/>
                </a:solidFill>
                <a:latin typeface="Overpass Light" panose="020B0604020202020204" charset="0"/>
                <a:ea typeface="Calibri" panose="020F0502020204030204" pitchFamily="34" charset="0"/>
                <a:cs typeface="Arial" panose="020B0604020202020204" pitchFamily="34" charset="0"/>
              </a:rPr>
              <a:t>, T., &amp; </a:t>
            </a:r>
            <a:r>
              <a:rPr lang="en-CA" sz="700" dirty="0" err="1">
                <a:solidFill>
                  <a:srgbClr val="222222"/>
                </a:solidFill>
                <a:latin typeface="Overpass Light" panose="020B0604020202020204" charset="0"/>
                <a:ea typeface="Calibri" panose="020F0502020204030204" pitchFamily="34" charset="0"/>
                <a:cs typeface="Arial" panose="020B0604020202020204" pitchFamily="34" charset="0"/>
              </a:rPr>
              <a:t>Bonakdari</a:t>
            </a:r>
            <a:r>
              <a:rPr lang="en-CA" sz="700" dirty="0">
                <a:solidFill>
                  <a:srgbClr val="222222"/>
                </a:solidFill>
                <a:latin typeface="Overpass Light" panose="020B0604020202020204" charset="0"/>
                <a:ea typeface="Calibri" panose="020F0502020204030204" pitchFamily="34" charset="0"/>
                <a:cs typeface="Arial" panose="020B0604020202020204" pitchFamily="34" charset="0"/>
              </a:rPr>
              <a:t>, H. (2025) A Comparison between machine learning approaches for forecasting Ice Jam Flood occurrence: A case study on the Chaudière River. 23rd Workshop on the Hydraulics of Ice Covered Rivers,  St. John’s, Newfoundland and Labrador, Canada, 9–12 June 2025.</a:t>
            </a:r>
            <a:endParaRPr lang="fr-CA" sz="700" dirty="0">
              <a:latin typeface="Overpass Light" panose="020B0604020202020204" charset="0"/>
              <a:ea typeface="Calibri" panose="020F0502020204030204" pitchFamily="34" charset="0"/>
              <a:cs typeface="Arial" panose="020B0604020202020204" pitchFamily="34" charset="0"/>
            </a:endParaRPr>
          </a:p>
          <a:p>
            <a:pPr algn="just">
              <a:lnSpc>
                <a:spcPct val="107000"/>
              </a:lnSpc>
              <a:spcAft>
                <a:spcPts val="800"/>
              </a:spcAft>
            </a:pPr>
            <a:r>
              <a:rPr lang="fr-CA" sz="700" dirty="0">
                <a:latin typeface="Overpass Light" panose="020B0604020202020204" charset="0"/>
                <a:ea typeface="Calibri" panose="020F0502020204030204" pitchFamily="34" charset="0"/>
                <a:cs typeface="Arial" panose="020B0604020202020204" pitchFamily="34" charset="0"/>
              </a:rPr>
              <a:t>Sun, W., </a:t>
            </a:r>
            <a:r>
              <a:rPr lang="fr-CA" sz="700" dirty="0" err="1">
                <a:latin typeface="Overpass Light" panose="020B0604020202020204" charset="0"/>
                <a:ea typeface="Calibri" panose="020F0502020204030204" pitchFamily="34" charset="0"/>
                <a:cs typeface="Arial" panose="020B0604020202020204" pitchFamily="34" charset="0"/>
              </a:rPr>
              <a:t>Lv</a:t>
            </a:r>
            <a:r>
              <a:rPr lang="fr-CA" sz="700" dirty="0">
                <a:latin typeface="Overpass Light" panose="020B0604020202020204" charset="0"/>
                <a:ea typeface="Calibri" panose="020F0502020204030204" pitchFamily="34" charset="0"/>
                <a:cs typeface="Arial" panose="020B0604020202020204" pitchFamily="34" charset="0"/>
              </a:rPr>
              <a:t>, Y., Li, G., &amp; Chen, Y. (2020). </a:t>
            </a:r>
            <a:r>
              <a:rPr lang="en-CA" sz="700" dirty="0">
                <a:latin typeface="Overpass Light" panose="020B0604020202020204" charset="0"/>
                <a:ea typeface="Calibri" panose="020F0502020204030204" pitchFamily="34" charset="0"/>
                <a:cs typeface="Arial" panose="020B0604020202020204" pitchFamily="34" charset="0"/>
              </a:rPr>
              <a:t>Modeling river ice breakup dates by k-nearest neighbor ensemble. Water, 12(1), 220.</a:t>
            </a:r>
            <a:endParaRPr lang="fr-CA" sz="700" dirty="0">
              <a:latin typeface="Overpass Light" panose="020B0604020202020204" charset="0"/>
              <a:ea typeface="Calibri" panose="020F0502020204030204" pitchFamily="34" charset="0"/>
              <a:cs typeface="Arial" panose="020B0604020202020204" pitchFamily="34" charset="0"/>
            </a:endParaRPr>
          </a:p>
          <a:p>
            <a:pPr>
              <a:lnSpc>
                <a:spcPct val="107000"/>
              </a:lnSpc>
              <a:spcAft>
                <a:spcPts val="800"/>
              </a:spcAft>
            </a:pPr>
            <a:r>
              <a:rPr lang="fr-CA" sz="700" dirty="0">
                <a:latin typeface="Overpass Light" panose="020B0604020202020204" charset="0"/>
                <a:ea typeface="Calibri" panose="020F0502020204030204" pitchFamily="34" charset="0"/>
                <a:cs typeface="Arial" panose="020B0604020202020204" pitchFamily="34" charset="0"/>
              </a:rPr>
              <a:t> </a:t>
            </a:r>
            <a:r>
              <a:rPr lang="en-CA" sz="700" dirty="0">
                <a:latin typeface="Overpass Light" panose="020B0604020202020204" charset="0"/>
                <a:ea typeface="Calibri" panose="020F0502020204030204" pitchFamily="34" charset="0"/>
                <a:cs typeface="Arial" panose="020B0604020202020204" pitchFamily="34" charset="0"/>
              </a:rPr>
              <a:t>Zhao, L., Hicks, F., </a:t>
            </a:r>
            <a:r>
              <a:rPr lang="en-CA" sz="700" dirty="0" err="1">
                <a:latin typeface="Overpass Light" panose="020B0604020202020204" charset="0"/>
                <a:ea typeface="Calibri" panose="020F0502020204030204" pitchFamily="34" charset="0"/>
                <a:cs typeface="Arial" panose="020B0604020202020204" pitchFamily="34" charset="0"/>
              </a:rPr>
              <a:t>Fayek</a:t>
            </a:r>
            <a:r>
              <a:rPr lang="en-CA" sz="700" dirty="0">
                <a:latin typeface="Overpass Light" panose="020B0604020202020204" charset="0"/>
                <a:ea typeface="Calibri" panose="020F0502020204030204" pitchFamily="34" charset="0"/>
                <a:cs typeface="Arial" panose="020B0604020202020204" pitchFamily="34" charset="0"/>
              </a:rPr>
              <a:t>, A. R., &amp; </a:t>
            </a:r>
            <a:r>
              <a:rPr lang="en-CA" sz="700" dirty="0" err="1">
                <a:latin typeface="Overpass Light" panose="020B0604020202020204" charset="0"/>
                <a:ea typeface="Calibri" panose="020F0502020204030204" pitchFamily="34" charset="0"/>
                <a:cs typeface="Arial" panose="020B0604020202020204" pitchFamily="34" charset="0"/>
              </a:rPr>
              <a:t>Kovachis</a:t>
            </a:r>
            <a:r>
              <a:rPr lang="en-CA" sz="700" dirty="0">
                <a:latin typeface="Overpass Light" panose="020B0604020202020204" charset="0"/>
                <a:ea typeface="Calibri" panose="020F0502020204030204" pitchFamily="34" charset="0"/>
                <a:cs typeface="Arial" panose="020B0604020202020204" pitchFamily="34" charset="0"/>
              </a:rPr>
              <a:t>, N. (2010, June). Forecasting the onset of breakup using artificial neural networks. In 20th IAHR International Symposium on Ice. </a:t>
            </a:r>
            <a:endParaRPr lang="fr-CA" sz="700" dirty="0">
              <a:latin typeface="Overpass Light" panose="020B0604020202020204" charset="0"/>
              <a:ea typeface="Calibri" panose="020F0502020204030204" pitchFamily="34" charset="0"/>
              <a:cs typeface="Arial" panose="020B0604020202020204" pitchFamily="34" charset="0"/>
            </a:endParaRPr>
          </a:p>
          <a:p>
            <a:pPr>
              <a:lnSpc>
                <a:spcPct val="107000"/>
              </a:lnSpc>
              <a:spcAft>
                <a:spcPts val="800"/>
              </a:spcAft>
            </a:pPr>
            <a:endParaRPr lang="fr-CA" sz="400" dirty="0">
              <a:latin typeface="Overpass Light" panose="020B0604020202020204" charset="0"/>
              <a:ea typeface="Calibri" panose="020F0502020204030204" pitchFamily="34" charset="0"/>
              <a:cs typeface="Arial" panose="020B0604020202020204" pitchFamily="34" charset="0"/>
            </a:endParaRPr>
          </a:p>
          <a:p>
            <a:pPr algn="l"/>
            <a:endParaRPr lang="fr-CA" sz="400" dirty="0" err="1">
              <a:solidFill>
                <a:schemeClr val="accent6"/>
              </a:solidFill>
              <a:latin typeface="Overpass Light" pitchFamily="2" charset="77"/>
            </a:endParaRPr>
          </a:p>
        </p:txBody>
      </p:sp>
    </p:spTree>
    <p:extLst>
      <p:ext uri="{BB962C8B-B14F-4D97-AF65-F5344CB8AC3E}">
        <p14:creationId xmlns:p14="http://schemas.microsoft.com/office/powerpoint/2010/main" val="1883757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9E35564A-87AB-F244-AD07-F755AA6FBC2A}"/>
              </a:ext>
            </a:extLst>
          </p:cNvPr>
          <p:cNvSpPr>
            <a:spLocks noGrp="1"/>
          </p:cNvSpPr>
          <p:nvPr>
            <p:ph type="subTitle" idx="1"/>
          </p:nvPr>
        </p:nvSpPr>
        <p:spPr/>
        <p:txBody>
          <a:bodyPr/>
          <a:lstStyle/>
          <a:p>
            <a:r>
              <a:rPr lang="fr-FR" dirty="0"/>
              <a:t>Merci!</a:t>
            </a:r>
          </a:p>
        </p:txBody>
      </p:sp>
      <p:sp>
        <p:nvSpPr>
          <p:cNvPr id="3" name="Espace réservé du texte 2">
            <a:extLst>
              <a:ext uri="{FF2B5EF4-FFF2-40B4-BE49-F238E27FC236}">
                <a16:creationId xmlns:a16="http://schemas.microsoft.com/office/drawing/2014/main" id="{DD72DA51-B66E-1E46-AF45-BE4BE7F667F4}"/>
              </a:ext>
            </a:extLst>
          </p:cNvPr>
          <p:cNvSpPr>
            <a:spLocks noGrp="1"/>
          </p:cNvSpPr>
          <p:nvPr>
            <p:ph type="body" sz="quarter" idx="11"/>
          </p:nvPr>
        </p:nvSpPr>
        <p:spPr/>
        <p:txBody>
          <a:bodyPr/>
          <a:lstStyle/>
          <a:p>
            <a:r>
              <a:rPr lang="fr-FR" dirty="0" err="1"/>
              <a:t>Department</a:t>
            </a:r>
            <a:r>
              <a:rPr lang="fr-FR" dirty="0"/>
              <a:t> of Civil &amp; Water Engineering, Laval </a:t>
            </a:r>
            <a:r>
              <a:rPr lang="fr-FR" dirty="0" err="1"/>
              <a:t>University</a:t>
            </a:r>
            <a:r>
              <a:rPr lang="fr-FR" dirty="0"/>
              <a:t> </a:t>
            </a:r>
          </a:p>
        </p:txBody>
      </p:sp>
      <p:sp>
        <p:nvSpPr>
          <p:cNvPr id="4" name="Espace réservé du texte 3">
            <a:extLst>
              <a:ext uri="{FF2B5EF4-FFF2-40B4-BE49-F238E27FC236}">
                <a16:creationId xmlns:a16="http://schemas.microsoft.com/office/drawing/2014/main" id="{7F63BD30-3667-6546-895A-95C20115AFD8}"/>
              </a:ext>
            </a:extLst>
          </p:cNvPr>
          <p:cNvSpPr>
            <a:spLocks noGrp="1"/>
          </p:cNvSpPr>
          <p:nvPr>
            <p:ph type="body" sz="quarter" idx="12"/>
          </p:nvPr>
        </p:nvSpPr>
        <p:spPr/>
        <p:txBody>
          <a:bodyPr/>
          <a:lstStyle/>
          <a:p>
            <a:r>
              <a:rPr lang="fr-FR" dirty="0"/>
              <a:t>Amirhossein.salimi.1@ulaval.ca</a:t>
            </a:r>
          </a:p>
        </p:txBody>
      </p:sp>
      <p:pic>
        <p:nvPicPr>
          <p:cNvPr id="5" name="Picture 2" descr="Frequently asked questions – RIISQ">
            <a:extLst>
              <a:ext uri="{FF2B5EF4-FFF2-40B4-BE49-F238E27FC236}">
                <a16:creationId xmlns:a16="http://schemas.microsoft.com/office/drawing/2014/main" id="{4404FCF8-6868-410C-91E2-97D1207435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185" y="4410706"/>
            <a:ext cx="588406" cy="5884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artenaires – ARRIMÉ">
            <a:extLst>
              <a:ext uri="{FF2B5EF4-FFF2-40B4-BE49-F238E27FC236}">
                <a16:creationId xmlns:a16="http://schemas.microsoft.com/office/drawing/2014/main" id="{1E61B616-E6D4-4A71-BE6C-66B399ED1E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5961" y="4440553"/>
            <a:ext cx="792078" cy="528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943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DB4F6C0-1901-DE48-BB43-DAA4511B2A1E}"/>
              </a:ext>
            </a:extLst>
          </p:cNvPr>
          <p:cNvSpPr>
            <a:spLocks noGrp="1"/>
          </p:cNvSpPr>
          <p:nvPr>
            <p:ph type="title"/>
          </p:nvPr>
        </p:nvSpPr>
        <p:spPr>
          <a:xfrm>
            <a:off x="0" y="2228"/>
            <a:ext cx="5485625" cy="374290"/>
          </a:xfrm>
        </p:spPr>
        <p:txBody>
          <a:bodyPr/>
          <a:lstStyle/>
          <a:p>
            <a:r>
              <a:rPr lang="fr-FR" dirty="0"/>
              <a:t>Q &amp; A</a:t>
            </a:r>
          </a:p>
        </p:txBody>
      </p:sp>
      <p:pic>
        <p:nvPicPr>
          <p:cNvPr id="12" name="Picture Placeholder 8">
            <a:extLst>
              <a:ext uri="{FF2B5EF4-FFF2-40B4-BE49-F238E27FC236}">
                <a16:creationId xmlns:a16="http://schemas.microsoft.com/office/drawing/2014/main" id="{73F2A454-57DA-48DC-B7FC-DFD41C878ED5}"/>
              </a:ext>
            </a:extLst>
          </p:cNvPr>
          <p:cNvPicPr>
            <a:picLocks noChangeAspect="1"/>
          </p:cNvPicPr>
          <p:nvPr/>
        </p:nvPicPr>
        <p:blipFill>
          <a:blip r:embed="rId3"/>
          <a:srcRect t="7758" b="7758"/>
          <a:stretch>
            <a:fillRect/>
          </a:stretch>
        </p:blipFill>
        <p:spPr>
          <a:xfrm>
            <a:off x="1799700" y="27287"/>
            <a:ext cx="5146531" cy="5116213"/>
          </a:xfrm>
          <a:prstGeom prst="rect">
            <a:avLst/>
          </a:prstGeom>
          <a:solidFill>
            <a:schemeClr val="bg1">
              <a:lumMod val="85000"/>
            </a:schemeClr>
          </a:solidFill>
        </p:spPr>
      </p:pic>
    </p:spTree>
    <p:extLst>
      <p:ext uri="{BB962C8B-B14F-4D97-AF65-F5344CB8AC3E}">
        <p14:creationId xmlns:p14="http://schemas.microsoft.com/office/powerpoint/2010/main" val="2839098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70077-0C2E-49D7-8D9C-71768A867377}"/>
              </a:ext>
            </a:extLst>
          </p:cNvPr>
          <p:cNvSpPr>
            <a:spLocks noGrp="1"/>
          </p:cNvSpPr>
          <p:nvPr>
            <p:ph type="ctrTitle"/>
          </p:nvPr>
        </p:nvSpPr>
        <p:spPr/>
        <p:txBody>
          <a:bodyPr/>
          <a:lstStyle/>
          <a:p>
            <a:r>
              <a:rPr lang="en-CA" dirty="0">
                <a:solidFill>
                  <a:schemeClr val="bg1"/>
                </a:solidFill>
              </a:rPr>
              <a:t>Extra</a:t>
            </a:r>
            <a:endParaRPr lang="fr-CA" dirty="0">
              <a:solidFill>
                <a:schemeClr val="bg1"/>
              </a:solidFill>
            </a:endParaRPr>
          </a:p>
        </p:txBody>
      </p:sp>
    </p:spTree>
    <p:extLst>
      <p:ext uri="{BB962C8B-B14F-4D97-AF65-F5344CB8AC3E}">
        <p14:creationId xmlns:p14="http://schemas.microsoft.com/office/powerpoint/2010/main" val="2274640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5">
            <a:extLst>
              <a:ext uri="{FF2B5EF4-FFF2-40B4-BE49-F238E27FC236}">
                <a16:creationId xmlns:a16="http://schemas.microsoft.com/office/drawing/2014/main" id="{9B227F6D-3EC5-4348-8EA2-AE83AF8AFB18}"/>
              </a:ext>
            </a:extLst>
          </p:cNvPr>
          <p:cNvSpPr txBox="1">
            <a:spLocks/>
          </p:cNvSpPr>
          <p:nvPr/>
        </p:nvSpPr>
        <p:spPr>
          <a:xfrm>
            <a:off x="3205385" y="942374"/>
            <a:ext cx="5711830" cy="2103568"/>
          </a:xfrm>
          <a:prstGeom prst="rect">
            <a:avLst/>
          </a:prstGeom>
        </p:spPr>
        <p:txBody>
          <a:bodyPr lIns="0" tIns="0" rIns="0" bIns="0"/>
          <a:lstStyle>
            <a:lvl1pPr marL="0" indent="0" algn="l" defTabSz="914400" rtl="0" eaLnBrk="1" latinLnBrk="0" hangingPunct="1">
              <a:lnSpc>
                <a:spcPct val="100000"/>
              </a:lnSpc>
              <a:spcBef>
                <a:spcPts val="1000"/>
              </a:spcBef>
              <a:buFont typeface="Arial" panose="020B0604020202020204" pitchFamily="34" charset="0"/>
              <a:buNone/>
              <a:defRPr sz="1700" b="0" i="0" kern="1200">
                <a:solidFill>
                  <a:schemeClr val="accent6"/>
                </a:solidFill>
                <a:latin typeface="Overpass Light"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0" i="0" kern="1200">
                <a:solidFill>
                  <a:schemeClr val="tx1">
                    <a:lumMod val="75000"/>
                    <a:lumOff val="25000"/>
                  </a:schemeClr>
                </a:solidFill>
                <a:latin typeface="Overpass Light"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lumMod val="75000"/>
                    <a:lumOff val="25000"/>
                  </a:schemeClr>
                </a:solidFill>
                <a:latin typeface="Overpass Light"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lumMod val="75000"/>
                    <a:lumOff val="25000"/>
                  </a:schemeClr>
                </a:solidFill>
                <a:latin typeface="Overpass Light"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lumMod val="75000"/>
                    <a:lumOff val="25000"/>
                  </a:schemeClr>
                </a:solidFill>
                <a:latin typeface="Overpass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lnSpc>
                <a:spcPct val="150000"/>
              </a:lnSpc>
              <a:buFont typeface="Arial" panose="020B0604020202020204" pitchFamily="34" charset="0"/>
              <a:buChar char="•"/>
            </a:pPr>
            <a:r>
              <a:rPr lang="fr-CA" sz="1400" dirty="0">
                <a:solidFill>
                  <a:schemeClr val="tx1"/>
                </a:solidFill>
              </a:rPr>
              <a:t>Les rivières en climat froid subissent deux types d’inondations : en eau libre et par embâcles de glace (</a:t>
            </a:r>
            <a:r>
              <a:rPr lang="fr-CA" sz="1400" dirty="0" err="1">
                <a:solidFill>
                  <a:schemeClr val="tx1"/>
                </a:solidFill>
              </a:rPr>
              <a:t>IJFs</a:t>
            </a:r>
            <a:r>
              <a:rPr lang="fr-CA" sz="1400" dirty="0">
                <a:solidFill>
                  <a:schemeClr val="tx1"/>
                </a:solidFill>
              </a:rPr>
              <a:t>).</a:t>
            </a:r>
          </a:p>
          <a:p>
            <a:pPr marL="285750" indent="-285750" algn="just">
              <a:lnSpc>
                <a:spcPct val="150000"/>
              </a:lnSpc>
              <a:buFont typeface="Arial" panose="020B0604020202020204" pitchFamily="34" charset="0"/>
              <a:buChar char="•"/>
            </a:pPr>
            <a:r>
              <a:rPr lang="fr-CA" sz="1400" dirty="0">
                <a:solidFill>
                  <a:schemeClr val="tx1"/>
                </a:solidFill>
              </a:rPr>
              <a:t>Comment se produisent les </a:t>
            </a:r>
            <a:r>
              <a:rPr lang="fr-CA" sz="1400" dirty="0" err="1">
                <a:solidFill>
                  <a:schemeClr val="tx1"/>
                </a:solidFill>
              </a:rPr>
              <a:t>IJFs</a:t>
            </a:r>
            <a:r>
              <a:rPr lang="fr-CA" sz="1400" dirty="0">
                <a:solidFill>
                  <a:schemeClr val="tx1"/>
                </a:solidFill>
              </a:rPr>
              <a:t>?</a:t>
            </a:r>
          </a:p>
          <a:p>
            <a:pPr marL="285750" indent="-285750" algn="just">
              <a:lnSpc>
                <a:spcPct val="150000"/>
              </a:lnSpc>
              <a:buFont typeface="Arial" panose="020B0604020202020204" pitchFamily="34" charset="0"/>
              <a:buChar char="•"/>
            </a:pPr>
            <a:r>
              <a:rPr lang="fr-CA" sz="1400" dirty="0">
                <a:solidFill>
                  <a:schemeClr val="tx1"/>
                </a:solidFill>
              </a:rPr>
              <a:t>Ils sont difficiles à prévoir à cause de processus physiques complexes.</a:t>
            </a:r>
          </a:p>
        </p:txBody>
      </p:sp>
      <p:sp>
        <p:nvSpPr>
          <p:cNvPr id="4" name="Title 3">
            <a:extLst>
              <a:ext uri="{FF2B5EF4-FFF2-40B4-BE49-F238E27FC236}">
                <a16:creationId xmlns:a16="http://schemas.microsoft.com/office/drawing/2014/main" id="{8B3A474F-F48B-49D6-8007-8F36E4C3B544}"/>
              </a:ext>
            </a:extLst>
          </p:cNvPr>
          <p:cNvSpPr>
            <a:spLocks noGrp="1"/>
          </p:cNvSpPr>
          <p:nvPr>
            <p:ph type="title"/>
          </p:nvPr>
        </p:nvSpPr>
        <p:spPr>
          <a:xfrm>
            <a:off x="3114022" y="76191"/>
            <a:ext cx="5485625" cy="374290"/>
          </a:xfrm>
        </p:spPr>
        <p:txBody>
          <a:bodyPr/>
          <a:lstStyle/>
          <a:p>
            <a:r>
              <a:rPr lang="en-CA" dirty="0"/>
              <a:t>Introduction</a:t>
            </a:r>
            <a:endParaRPr lang="fr-CA" dirty="0"/>
          </a:p>
        </p:txBody>
      </p:sp>
      <p:sp>
        <p:nvSpPr>
          <p:cNvPr id="5" name="Text Placeholder 4">
            <a:extLst>
              <a:ext uri="{FF2B5EF4-FFF2-40B4-BE49-F238E27FC236}">
                <a16:creationId xmlns:a16="http://schemas.microsoft.com/office/drawing/2014/main" id="{4FB43709-34AE-4CC7-9AB3-C67CD788D750}"/>
              </a:ext>
            </a:extLst>
          </p:cNvPr>
          <p:cNvSpPr>
            <a:spLocks noGrp="1"/>
          </p:cNvSpPr>
          <p:nvPr>
            <p:ph type="body" sz="quarter" idx="14"/>
          </p:nvPr>
        </p:nvSpPr>
        <p:spPr>
          <a:xfrm>
            <a:off x="3114021" y="450481"/>
            <a:ext cx="5485625" cy="374290"/>
          </a:xfrm>
        </p:spPr>
        <p:txBody>
          <a:bodyPr/>
          <a:lstStyle/>
          <a:p>
            <a:r>
              <a:rPr lang="fr-CA" sz="1400" dirty="0"/>
              <a:t>Qu’est-ce qu’une inondation causée par un embâcle de glace ?</a:t>
            </a:r>
          </a:p>
        </p:txBody>
      </p:sp>
      <p:sp>
        <p:nvSpPr>
          <p:cNvPr id="11" name="TextBox 10">
            <a:extLst>
              <a:ext uri="{FF2B5EF4-FFF2-40B4-BE49-F238E27FC236}">
                <a16:creationId xmlns:a16="http://schemas.microsoft.com/office/drawing/2014/main" id="{FBC0BEA5-F42C-43DD-AF81-08C47A3DF4E3}"/>
              </a:ext>
            </a:extLst>
          </p:cNvPr>
          <p:cNvSpPr txBox="1"/>
          <p:nvPr/>
        </p:nvSpPr>
        <p:spPr>
          <a:xfrm>
            <a:off x="8821900" y="0"/>
            <a:ext cx="301686" cy="369332"/>
          </a:xfrm>
          <a:prstGeom prst="rect">
            <a:avLst/>
          </a:prstGeom>
          <a:noFill/>
        </p:spPr>
        <p:txBody>
          <a:bodyPr wrap="none" rtlCol="0">
            <a:spAutoFit/>
          </a:bodyPr>
          <a:lstStyle/>
          <a:p>
            <a:r>
              <a:rPr lang="en-US" dirty="0"/>
              <a:t>2</a:t>
            </a:r>
          </a:p>
        </p:txBody>
      </p:sp>
      <p:sp>
        <p:nvSpPr>
          <p:cNvPr id="12" name="TextBox 11">
            <a:extLst>
              <a:ext uri="{FF2B5EF4-FFF2-40B4-BE49-F238E27FC236}">
                <a16:creationId xmlns:a16="http://schemas.microsoft.com/office/drawing/2014/main" id="{329C97FC-0677-4471-B9F3-C01F8ECF3535}"/>
              </a:ext>
            </a:extLst>
          </p:cNvPr>
          <p:cNvSpPr txBox="1"/>
          <p:nvPr/>
        </p:nvSpPr>
        <p:spPr>
          <a:xfrm>
            <a:off x="-72337" y="2445152"/>
            <a:ext cx="3220753" cy="338554"/>
          </a:xfrm>
          <a:prstGeom prst="rect">
            <a:avLst/>
          </a:prstGeom>
          <a:noFill/>
        </p:spPr>
        <p:txBody>
          <a:bodyPr wrap="none" rtlCol="0">
            <a:spAutoFit/>
          </a:bodyPr>
          <a:lstStyle/>
          <a:p>
            <a:r>
              <a:rPr lang="fr-CA" sz="700" dirty="0">
                <a:latin typeface="Overpass Light" panose="020B0604020202020204" charset="0"/>
                <a:cs typeface="Arial" panose="020B0604020202020204" pitchFamily="34" charset="0"/>
              </a:rPr>
              <a:t>La vidéo</a:t>
            </a:r>
            <a:r>
              <a:rPr lang="fr-CA" sz="800" dirty="0">
                <a:latin typeface="Overpass Light" panose="020B0604020202020204" charset="0"/>
                <a:cs typeface="Arial" panose="020B0604020202020204" pitchFamily="34" charset="0"/>
              </a:rPr>
              <a:t> a été générée par intelligence artificielle et n’est pas réelle.</a:t>
            </a:r>
          </a:p>
          <a:p>
            <a:r>
              <a:rPr lang="fr-CA" sz="800" dirty="0"/>
              <a:t> </a:t>
            </a:r>
            <a:r>
              <a:rPr lang="fr-CA" sz="700" dirty="0" err="1">
                <a:latin typeface="Overpass Light" panose="020B0604020202020204" charset="0"/>
                <a:cs typeface="Arial" panose="020B0604020202020204" pitchFamily="34" charset="0"/>
              </a:rPr>
              <a:t>Ausable</a:t>
            </a:r>
            <a:r>
              <a:rPr lang="fr-CA" sz="700" dirty="0">
                <a:latin typeface="Overpass Light" panose="020B0604020202020204" charset="0"/>
                <a:cs typeface="Arial" panose="020B0604020202020204" pitchFamily="34" charset="0"/>
              </a:rPr>
              <a:t> River, Au Sable Forks NY, USA, 2018.</a:t>
            </a:r>
          </a:p>
        </p:txBody>
      </p:sp>
      <p:pic>
        <p:nvPicPr>
          <p:cNvPr id="27" name="Picture 26">
            <a:extLst>
              <a:ext uri="{FF2B5EF4-FFF2-40B4-BE49-F238E27FC236}">
                <a16:creationId xmlns:a16="http://schemas.microsoft.com/office/drawing/2014/main" id="{F675E403-D6AF-4509-BD88-001C36BAF5F2}"/>
              </a:ext>
            </a:extLst>
          </p:cNvPr>
          <p:cNvPicPr>
            <a:picLocks noChangeAspect="1"/>
          </p:cNvPicPr>
          <p:nvPr/>
        </p:nvPicPr>
        <p:blipFill>
          <a:blip r:embed="rId5"/>
          <a:stretch>
            <a:fillRect/>
          </a:stretch>
        </p:blipFill>
        <p:spPr>
          <a:xfrm>
            <a:off x="1" y="2806996"/>
            <a:ext cx="3104234" cy="2336504"/>
          </a:xfrm>
          <a:prstGeom prst="rect">
            <a:avLst/>
          </a:prstGeom>
        </p:spPr>
      </p:pic>
      <p:pic>
        <p:nvPicPr>
          <p:cNvPr id="6" name="Picture Placeholder 5">
            <a:extLst>
              <a:ext uri="{FF2B5EF4-FFF2-40B4-BE49-F238E27FC236}">
                <a16:creationId xmlns:a16="http://schemas.microsoft.com/office/drawing/2014/main" id="{C9C18066-E4C8-4B04-8126-77F780D3ECFC}"/>
              </a:ext>
            </a:extLst>
          </p:cNvPr>
          <p:cNvPicPr>
            <a:picLocks noGrp="1" noChangeAspect="1"/>
          </p:cNvPicPr>
          <p:nvPr>
            <p:ph type="pic" sz="quarter" idx="15"/>
          </p:nvPr>
        </p:nvPicPr>
        <p:blipFill>
          <a:blip r:embed="rId6"/>
          <a:srcRect t="9051" b="9051"/>
          <a:stretch>
            <a:fillRect/>
          </a:stretch>
        </p:blipFill>
        <p:spPr/>
      </p:pic>
      <p:pic>
        <p:nvPicPr>
          <p:cNvPr id="13" name="MicrosoftTeams-video">
            <a:hlinkClick r:id="" action="ppaction://media"/>
            <a:extLst>
              <a:ext uri="{FF2B5EF4-FFF2-40B4-BE49-F238E27FC236}">
                <a16:creationId xmlns:a16="http://schemas.microsoft.com/office/drawing/2014/main" id="{BD17538F-9989-437C-8A6C-2B3F25683F9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13017"/>
            <a:ext cx="3043238" cy="2504757"/>
          </a:xfrm>
          <a:prstGeom prst="rect">
            <a:avLst/>
          </a:prstGeom>
        </p:spPr>
      </p:pic>
      <p:pic>
        <p:nvPicPr>
          <p:cNvPr id="15" name="Picture 14">
            <a:extLst>
              <a:ext uri="{FF2B5EF4-FFF2-40B4-BE49-F238E27FC236}">
                <a16:creationId xmlns:a16="http://schemas.microsoft.com/office/drawing/2014/main" id="{F5896545-D6F6-48C4-83EE-70BA9506F74E}"/>
              </a:ext>
            </a:extLst>
          </p:cNvPr>
          <p:cNvPicPr>
            <a:picLocks noChangeAspect="1"/>
          </p:cNvPicPr>
          <p:nvPr/>
        </p:nvPicPr>
        <p:blipFill rotWithShape="1">
          <a:blip r:embed="rId8"/>
          <a:srcRect l="42955" r="-1"/>
          <a:stretch/>
        </p:blipFill>
        <p:spPr>
          <a:xfrm>
            <a:off x="4728077" y="3203777"/>
            <a:ext cx="1216222" cy="1796400"/>
          </a:xfrm>
          <a:prstGeom prst="rect">
            <a:avLst/>
          </a:prstGeom>
        </p:spPr>
      </p:pic>
      <p:sp>
        <p:nvSpPr>
          <p:cNvPr id="18" name="Rectangle 17">
            <a:extLst>
              <a:ext uri="{FF2B5EF4-FFF2-40B4-BE49-F238E27FC236}">
                <a16:creationId xmlns:a16="http://schemas.microsoft.com/office/drawing/2014/main" id="{0394CD85-9B0F-41CF-B1F9-813788E79394}"/>
              </a:ext>
            </a:extLst>
          </p:cNvPr>
          <p:cNvSpPr/>
          <p:nvPr/>
        </p:nvSpPr>
        <p:spPr>
          <a:xfrm>
            <a:off x="8104094" y="3131671"/>
            <a:ext cx="448235" cy="20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3" name="Picture 2">
            <a:extLst>
              <a:ext uri="{FF2B5EF4-FFF2-40B4-BE49-F238E27FC236}">
                <a16:creationId xmlns:a16="http://schemas.microsoft.com/office/drawing/2014/main" id="{0F1EE817-F1F6-446F-BC8A-2AE48A6CCB41}"/>
              </a:ext>
            </a:extLst>
          </p:cNvPr>
          <p:cNvPicPr>
            <a:picLocks noChangeAspect="1"/>
          </p:cNvPicPr>
          <p:nvPr/>
        </p:nvPicPr>
        <p:blipFill rotWithShape="1">
          <a:blip r:embed="rId9"/>
          <a:srcRect r="50976"/>
          <a:stretch/>
        </p:blipFill>
        <p:spPr>
          <a:xfrm>
            <a:off x="3174603" y="3270867"/>
            <a:ext cx="1062895" cy="1796442"/>
          </a:xfrm>
          <a:prstGeom prst="rect">
            <a:avLst/>
          </a:prstGeom>
        </p:spPr>
      </p:pic>
      <p:pic>
        <p:nvPicPr>
          <p:cNvPr id="8" name="Picture 7">
            <a:extLst>
              <a:ext uri="{FF2B5EF4-FFF2-40B4-BE49-F238E27FC236}">
                <a16:creationId xmlns:a16="http://schemas.microsoft.com/office/drawing/2014/main" id="{4DBD0B10-3793-47C5-BED9-DFFAAAD45680}"/>
              </a:ext>
            </a:extLst>
          </p:cNvPr>
          <p:cNvPicPr>
            <a:picLocks noChangeAspect="1"/>
          </p:cNvPicPr>
          <p:nvPr/>
        </p:nvPicPr>
        <p:blipFill rotWithShape="1">
          <a:blip r:embed="rId10"/>
          <a:srcRect l="5827" r="37399"/>
          <a:stretch/>
        </p:blipFill>
        <p:spPr>
          <a:xfrm>
            <a:off x="6076579" y="3204968"/>
            <a:ext cx="1155868" cy="1796400"/>
          </a:xfrm>
          <a:prstGeom prst="rect">
            <a:avLst/>
          </a:prstGeom>
        </p:spPr>
      </p:pic>
      <p:sp>
        <p:nvSpPr>
          <p:cNvPr id="20" name="Rectangle 19">
            <a:extLst>
              <a:ext uri="{FF2B5EF4-FFF2-40B4-BE49-F238E27FC236}">
                <a16:creationId xmlns:a16="http://schemas.microsoft.com/office/drawing/2014/main" id="{49BAB269-4CEC-4C68-A9A0-14A09EE4270A}"/>
              </a:ext>
            </a:extLst>
          </p:cNvPr>
          <p:cNvSpPr/>
          <p:nvPr/>
        </p:nvSpPr>
        <p:spPr>
          <a:xfrm>
            <a:off x="5475392" y="4163826"/>
            <a:ext cx="234087" cy="4593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 name="Rectangle 24">
            <a:extLst>
              <a:ext uri="{FF2B5EF4-FFF2-40B4-BE49-F238E27FC236}">
                <a16:creationId xmlns:a16="http://schemas.microsoft.com/office/drawing/2014/main" id="{B81A90F1-F4D2-4A55-AD26-2F1DA42D7EB6}"/>
              </a:ext>
            </a:extLst>
          </p:cNvPr>
          <p:cNvSpPr/>
          <p:nvPr/>
        </p:nvSpPr>
        <p:spPr>
          <a:xfrm>
            <a:off x="5422396" y="4403196"/>
            <a:ext cx="234087" cy="1739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6" name="Picture 15">
            <a:extLst>
              <a:ext uri="{FF2B5EF4-FFF2-40B4-BE49-F238E27FC236}">
                <a16:creationId xmlns:a16="http://schemas.microsoft.com/office/drawing/2014/main" id="{9DAE0043-A65E-4DAD-A75A-E5D2DC87EA59}"/>
              </a:ext>
            </a:extLst>
          </p:cNvPr>
          <p:cNvPicPr>
            <a:picLocks noChangeAspect="1"/>
          </p:cNvPicPr>
          <p:nvPr/>
        </p:nvPicPr>
        <p:blipFill>
          <a:blip r:embed="rId11"/>
          <a:stretch>
            <a:fillRect/>
          </a:stretch>
        </p:blipFill>
        <p:spPr>
          <a:xfrm>
            <a:off x="5412372" y="4419272"/>
            <a:ext cx="679446" cy="679446"/>
          </a:xfrm>
          <a:prstGeom prst="rect">
            <a:avLst/>
          </a:prstGeom>
        </p:spPr>
      </p:pic>
      <p:sp>
        <p:nvSpPr>
          <p:cNvPr id="28" name="Rectangle 27">
            <a:extLst>
              <a:ext uri="{FF2B5EF4-FFF2-40B4-BE49-F238E27FC236}">
                <a16:creationId xmlns:a16="http://schemas.microsoft.com/office/drawing/2014/main" id="{D2826EDC-DAB9-4990-A065-ED7F0BAC6EB7}"/>
              </a:ext>
            </a:extLst>
          </p:cNvPr>
          <p:cNvSpPr/>
          <p:nvPr/>
        </p:nvSpPr>
        <p:spPr>
          <a:xfrm>
            <a:off x="6383951" y="3377622"/>
            <a:ext cx="443536" cy="363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2" name="Picture 21">
            <a:extLst>
              <a:ext uri="{FF2B5EF4-FFF2-40B4-BE49-F238E27FC236}">
                <a16:creationId xmlns:a16="http://schemas.microsoft.com/office/drawing/2014/main" id="{B818DCC2-63A0-4C13-A6A4-AE65AA4F93BA}"/>
              </a:ext>
            </a:extLst>
          </p:cNvPr>
          <p:cNvPicPr>
            <a:picLocks noChangeAspect="1"/>
          </p:cNvPicPr>
          <p:nvPr/>
        </p:nvPicPr>
        <p:blipFill>
          <a:blip r:embed="rId12"/>
          <a:stretch>
            <a:fillRect/>
          </a:stretch>
        </p:blipFill>
        <p:spPr>
          <a:xfrm>
            <a:off x="6041611" y="3131671"/>
            <a:ext cx="785876" cy="785876"/>
          </a:xfrm>
          <a:prstGeom prst="rect">
            <a:avLst/>
          </a:prstGeom>
        </p:spPr>
      </p:pic>
      <p:pic>
        <p:nvPicPr>
          <p:cNvPr id="30" name="Picture 29">
            <a:extLst>
              <a:ext uri="{FF2B5EF4-FFF2-40B4-BE49-F238E27FC236}">
                <a16:creationId xmlns:a16="http://schemas.microsoft.com/office/drawing/2014/main" id="{A0900074-6BFF-4C99-B65A-FA4DF872A08E}"/>
              </a:ext>
            </a:extLst>
          </p:cNvPr>
          <p:cNvPicPr>
            <a:picLocks noChangeAspect="1"/>
          </p:cNvPicPr>
          <p:nvPr/>
        </p:nvPicPr>
        <p:blipFill>
          <a:blip r:embed="rId13"/>
          <a:stretch>
            <a:fillRect/>
          </a:stretch>
        </p:blipFill>
        <p:spPr>
          <a:xfrm>
            <a:off x="7664234" y="3557502"/>
            <a:ext cx="1339561" cy="1019635"/>
          </a:xfrm>
          <a:prstGeom prst="rect">
            <a:avLst/>
          </a:prstGeom>
        </p:spPr>
      </p:pic>
      <p:pic>
        <p:nvPicPr>
          <p:cNvPr id="32" name="Picture 31">
            <a:extLst>
              <a:ext uri="{FF2B5EF4-FFF2-40B4-BE49-F238E27FC236}">
                <a16:creationId xmlns:a16="http://schemas.microsoft.com/office/drawing/2014/main" id="{E2CEB91A-4F00-4729-96BF-B535C96DB210}"/>
              </a:ext>
            </a:extLst>
          </p:cNvPr>
          <p:cNvPicPr>
            <a:picLocks noChangeAspect="1"/>
          </p:cNvPicPr>
          <p:nvPr/>
        </p:nvPicPr>
        <p:blipFill>
          <a:blip r:embed="rId14"/>
          <a:stretch>
            <a:fillRect/>
          </a:stretch>
        </p:blipFill>
        <p:spPr>
          <a:xfrm>
            <a:off x="4308715" y="3893934"/>
            <a:ext cx="393436" cy="393436"/>
          </a:xfrm>
          <a:prstGeom prst="rect">
            <a:avLst/>
          </a:prstGeom>
        </p:spPr>
      </p:pic>
      <p:pic>
        <p:nvPicPr>
          <p:cNvPr id="35" name="Picture 34">
            <a:extLst>
              <a:ext uri="{FF2B5EF4-FFF2-40B4-BE49-F238E27FC236}">
                <a16:creationId xmlns:a16="http://schemas.microsoft.com/office/drawing/2014/main" id="{566D9320-6FCB-4877-BB65-777BC52CF667}"/>
              </a:ext>
            </a:extLst>
          </p:cNvPr>
          <p:cNvPicPr>
            <a:picLocks noChangeAspect="1"/>
          </p:cNvPicPr>
          <p:nvPr/>
        </p:nvPicPr>
        <p:blipFill>
          <a:blip r:embed="rId14"/>
          <a:stretch>
            <a:fillRect/>
          </a:stretch>
        </p:blipFill>
        <p:spPr>
          <a:xfrm>
            <a:off x="5672983" y="3905259"/>
            <a:ext cx="393436" cy="393436"/>
          </a:xfrm>
          <a:prstGeom prst="rect">
            <a:avLst/>
          </a:prstGeom>
        </p:spPr>
      </p:pic>
      <p:pic>
        <p:nvPicPr>
          <p:cNvPr id="36" name="Picture 35">
            <a:extLst>
              <a:ext uri="{FF2B5EF4-FFF2-40B4-BE49-F238E27FC236}">
                <a16:creationId xmlns:a16="http://schemas.microsoft.com/office/drawing/2014/main" id="{299E7E11-6145-466F-B140-B498D32C762B}"/>
              </a:ext>
            </a:extLst>
          </p:cNvPr>
          <p:cNvPicPr>
            <a:picLocks noChangeAspect="1"/>
          </p:cNvPicPr>
          <p:nvPr/>
        </p:nvPicPr>
        <p:blipFill>
          <a:blip r:embed="rId14"/>
          <a:stretch>
            <a:fillRect/>
          </a:stretch>
        </p:blipFill>
        <p:spPr>
          <a:xfrm>
            <a:off x="7227371" y="3893934"/>
            <a:ext cx="393436" cy="393436"/>
          </a:xfrm>
          <a:prstGeom prst="rect">
            <a:avLst/>
          </a:prstGeom>
        </p:spPr>
      </p:pic>
    </p:spTree>
    <p:extLst>
      <p:ext uri="{BB962C8B-B14F-4D97-AF65-F5344CB8AC3E}">
        <p14:creationId xmlns:p14="http://schemas.microsoft.com/office/powerpoint/2010/main" val="405114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548"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randombar(horizontal)">
                                      <p:cBhvr>
                                        <p:cTn id="4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49" fill="hold" display="0">
                  <p:stCondLst>
                    <p:cond delay="indefinite"/>
                  </p:stCondLst>
                </p:cTn>
                <p:tgtEl>
                  <p:spTgt spid="13"/>
                </p:tgtEl>
              </p:cMediaNode>
            </p:video>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13"/>
                                        </p:tgtEl>
                                      </p:cBhvr>
                                    </p:cmd>
                                  </p:childTnLst>
                                </p:cTn>
                              </p:par>
                            </p:childTnLst>
                          </p:cTn>
                        </p:par>
                      </p:childTnLst>
                    </p:cTn>
                  </p:par>
                </p:childTnLst>
              </p:cTn>
              <p:nextCondLst>
                <p:cond evt="onClick" delay="0">
                  <p:tgtEl>
                    <p:spTgt spid="13"/>
                  </p:tgtEl>
                </p:cond>
              </p:nextCondLst>
            </p:seq>
          </p:childTnLst>
        </p:cTn>
      </p:par>
    </p:tnLst>
    <p:bldLst>
      <p:bldP spid="20" grpId="0" animBg="1"/>
      <p:bldP spid="25" grpId="0" animBg="1"/>
      <p:bldP spid="2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re 2">
            <a:extLst>
              <a:ext uri="{FF2B5EF4-FFF2-40B4-BE49-F238E27FC236}">
                <a16:creationId xmlns:a16="http://schemas.microsoft.com/office/drawing/2014/main" id="{83210BCF-3C8E-4AD2-8637-4A6CED21D156}"/>
              </a:ext>
            </a:extLst>
          </p:cNvPr>
          <p:cNvSpPr txBox="1">
            <a:spLocks/>
          </p:cNvSpPr>
          <p:nvPr/>
        </p:nvSpPr>
        <p:spPr>
          <a:xfrm>
            <a:off x="787399" y="5461"/>
            <a:ext cx="7411048" cy="374290"/>
          </a:xfrm>
          <a:prstGeom prst="rect">
            <a:avLst/>
          </a:prstGeom>
        </p:spPr>
        <p:txBody>
          <a:bodyPr lIns="0" tIns="0" rIns="0" bIns="0"/>
          <a:lstStyle>
            <a:lvl1pPr algn="l" defTabSz="914400" rtl="0" eaLnBrk="1" latinLnBrk="0" hangingPunct="1">
              <a:lnSpc>
                <a:spcPct val="90000"/>
              </a:lnSpc>
              <a:spcBef>
                <a:spcPct val="0"/>
              </a:spcBef>
              <a:buNone/>
              <a:defRPr sz="2600" b="0" i="0" kern="1200" baseline="0">
                <a:solidFill>
                  <a:schemeClr val="accent1"/>
                </a:solidFill>
                <a:latin typeface="Overpass" pitchFamily="2" charset="77"/>
                <a:ea typeface="+mj-ea"/>
                <a:cs typeface="+mj-cs"/>
              </a:defRPr>
            </a:lvl1pPr>
          </a:lstStyle>
          <a:p>
            <a:r>
              <a:rPr lang="fr-FR" dirty="0"/>
              <a:t>River flow</a:t>
            </a:r>
          </a:p>
          <a:p>
            <a:endParaRPr lang="fr-FR" dirty="0"/>
          </a:p>
        </p:txBody>
      </p:sp>
      <p:pic>
        <p:nvPicPr>
          <p:cNvPr id="6" name="Picture 5">
            <a:extLst>
              <a:ext uri="{FF2B5EF4-FFF2-40B4-BE49-F238E27FC236}">
                <a16:creationId xmlns:a16="http://schemas.microsoft.com/office/drawing/2014/main" id="{DA8DEF56-1F40-4F26-9D23-319DB1B0B999}"/>
              </a:ext>
            </a:extLst>
          </p:cNvPr>
          <p:cNvPicPr>
            <a:picLocks noChangeAspect="1"/>
          </p:cNvPicPr>
          <p:nvPr/>
        </p:nvPicPr>
        <p:blipFill rotWithShape="1">
          <a:blip r:embed="rId3"/>
          <a:srcRect l="9918" t="51134" r="1662" b="1266"/>
          <a:stretch/>
        </p:blipFill>
        <p:spPr>
          <a:xfrm>
            <a:off x="870681" y="431889"/>
            <a:ext cx="5890437" cy="3858811"/>
          </a:xfrm>
          <a:prstGeom prst="rect">
            <a:avLst/>
          </a:prstGeom>
        </p:spPr>
      </p:pic>
      <p:cxnSp>
        <p:nvCxnSpPr>
          <p:cNvPr id="9" name="Straight Arrow Connector 8">
            <a:extLst>
              <a:ext uri="{FF2B5EF4-FFF2-40B4-BE49-F238E27FC236}">
                <a16:creationId xmlns:a16="http://schemas.microsoft.com/office/drawing/2014/main" id="{5E3A4B80-E261-47B7-93E9-7C310BD2443C}"/>
              </a:ext>
            </a:extLst>
          </p:cNvPr>
          <p:cNvCxnSpPr/>
          <p:nvPr/>
        </p:nvCxnSpPr>
        <p:spPr>
          <a:xfrm flipH="1" flipV="1">
            <a:off x="4815967" y="3983164"/>
            <a:ext cx="389860" cy="233917"/>
          </a:xfrm>
          <a:prstGeom prst="straightConnector1">
            <a:avLst/>
          </a:prstGeom>
          <a:ln w="28575">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917D7EA-A7BF-4688-8BC4-7E25A4A749FC}"/>
              </a:ext>
            </a:extLst>
          </p:cNvPr>
          <p:cNvCxnSpPr>
            <a:cxnSpLocks/>
          </p:cNvCxnSpPr>
          <p:nvPr/>
        </p:nvCxnSpPr>
        <p:spPr>
          <a:xfrm flipH="1">
            <a:off x="5351139" y="3416095"/>
            <a:ext cx="290623" cy="357964"/>
          </a:xfrm>
          <a:prstGeom prst="straightConnector1">
            <a:avLst/>
          </a:prstGeom>
          <a:ln w="28575">
            <a:solidFill>
              <a:srgbClr val="00B0F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9D5ED08-3FCC-496C-9C70-B25000295A05}"/>
              </a:ext>
            </a:extLst>
          </p:cNvPr>
          <p:cNvCxnSpPr>
            <a:cxnSpLocks/>
          </p:cNvCxnSpPr>
          <p:nvPr/>
        </p:nvCxnSpPr>
        <p:spPr>
          <a:xfrm flipH="1" flipV="1">
            <a:off x="4458004" y="2498150"/>
            <a:ext cx="439479" cy="506819"/>
          </a:xfrm>
          <a:prstGeom prst="straightConnector1">
            <a:avLst/>
          </a:prstGeom>
          <a:ln w="28575">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4F88662-B087-415B-8F67-EB466A792DA4}"/>
              </a:ext>
            </a:extLst>
          </p:cNvPr>
          <p:cNvCxnSpPr>
            <a:cxnSpLocks/>
          </p:cNvCxnSpPr>
          <p:nvPr/>
        </p:nvCxnSpPr>
        <p:spPr>
          <a:xfrm flipH="1" flipV="1">
            <a:off x="4642301" y="2386104"/>
            <a:ext cx="428847" cy="450112"/>
          </a:xfrm>
          <a:prstGeom prst="straightConnector1">
            <a:avLst/>
          </a:prstGeom>
          <a:ln w="28575">
            <a:solidFill>
              <a:srgbClr val="00B0F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00F76BB0-32A8-48F4-8433-7EA0BB134CCD}"/>
              </a:ext>
            </a:extLst>
          </p:cNvPr>
          <p:cNvSpPr/>
          <p:nvPr/>
        </p:nvSpPr>
        <p:spPr>
          <a:xfrm>
            <a:off x="6606873" y="492376"/>
            <a:ext cx="2052806" cy="288092"/>
          </a:xfrm>
          <a:prstGeom prst="rect">
            <a:avLst/>
          </a:prstGeom>
        </p:spPr>
        <p:txBody>
          <a:bodyPr wrap="none">
            <a:spAutoFit/>
          </a:bodyPr>
          <a:lstStyle/>
          <a:p>
            <a:pPr marL="270510">
              <a:lnSpc>
                <a:spcPct val="115000"/>
              </a:lnSpc>
              <a:spcAft>
                <a:spcPts val="800"/>
              </a:spcAft>
            </a:pPr>
            <a:r>
              <a:rPr lang="fr-CA" sz="1200" dirty="0" err="1">
                <a:latin typeface="Overpass Light" panose="020B0604020202020204" charset="0"/>
              </a:rPr>
              <a:t>Q</a:t>
            </a:r>
            <a:r>
              <a:rPr lang="fr-CA" sz="1200" baseline="-25000" dirty="0" err="1">
                <a:latin typeface="Overpass Light" panose="020B0604020202020204" charset="0"/>
              </a:rPr>
              <a:t>Saint-george</a:t>
            </a:r>
            <a:r>
              <a:rPr lang="fr-CA" sz="1200" dirty="0">
                <a:latin typeface="Overpass Light" panose="020B0604020202020204" charset="0"/>
              </a:rPr>
              <a:t> = </a:t>
            </a:r>
            <a:r>
              <a:rPr lang="fr-CA" sz="1200" dirty="0" err="1">
                <a:latin typeface="Overpass Light" panose="020B0604020202020204" charset="0"/>
              </a:rPr>
              <a:t>Q</a:t>
            </a:r>
            <a:r>
              <a:rPr lang="fr-CA" sz="1200" baseline="-25000" dirty="0" err="1">
                <a:latin typeface="Overpass Light" panose="020B0604020202020204" charset="0"/>
              </a:rPr>
              <a:t>Sartigan</a:t>
            </a:r>
            <a:r>
              <a:rPr lang="fr-CA" sz="1200" baseline="-25000" dirty="0">
                <a:latin typeface="Overpass Light" panose="020B0604020202020204" charset="0"/>
              </a:rPr>
              <a:t> dam</a:t>
            </a:r>
            <a:endParaRPr lang="fr-CA" sz="1600" dirty="0">
              <a:latin typeface="Overpass Light" panose="020B0604020202020204" charset="0"/>
              <a:ea typeface="Calibri" panose="020F050202020403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72570A7A-AA2C-4852-88D7-94CB083D835E}"/>
              </a:ext>
            </a:extLst>
          </p:cNvPr>
          <p:cNvSpPr/>
          <p:nvPr/>
        </p:nvSpPr>
        <p:spPr>
          <a:xfrm>
            <a:off x="6606873" y="867567"/>
            <a:ext cx="2583400" cy="288092"/>
          </a:xfrm>
          <a:prstGeom prst="rect">
            <a:avLst/>
          </a:prstGeom>
        </p:spPr>
        <p:txBody>
          <a:bodyPr wrap="none">
            <a:spAutoFit/>
          </a:bodyPr>
          <a:lstStyle/>
          <a:p>
            <a:pPr marL="270510">
              <a:lnSpc>
                <a:spcPct val="115000"/>
              </a:lnSpc>
              <a:spcAft>
                <a:spcPts val="800"/>
              </a:spcAft>
            </a:pPr>
            <a:r>
              <a:rPr lang="fr-CA" sz="1200" dirty="0" err="1">
                <a:latin typeface="Overpass Light" panose="020B0604020202020204" charset="0"/>
              </a:rPr>
              <a:t>Q</a:t>
            </a:r>
            <a:r>
              <a:rPr lang="fr-CA" sz="1200" baseline="-25000" dirty="0" err="1">
                <a:latin typeface="Overpass Light" panose="020B0604020202020204" charset="0"/>
              </a:rPr>
              <a:t>Beauceville</a:t>
            </a:r>
            <a:r>
              <a:rPr lang="fr-CA" sz="1200" dirty="0">
                <a:latin typeface="Overpass Light" panose="020B0604020202020204" charset="0"/>
              </a:rPr>
              <a:t> = </a:t>
            </a:r>
            <a:r>
              <a:rPr lang="fr-CA" sz="1200" dirty="0" err="1">
                <a:latin typeface="Overpass Light" panose="020B0604020202020204" charset="0"/>
              </a:rPr>
              <a:t>Q</a:t>
            </a:r>
            <a:r>
              <a:rPr lang="fr-CA" sz="1200" baseline="-25000" dirty="0" err="1">
                <a:latin typeface="Overpass Light" panose="020B0604020202020204" charset="0"/>
              </a:rPr>
              <a:t>Famine</a:t>
            </a:r>
            <a:r>
              <a:rPr lang="fr-CA" sz="1200" baseline="-25000" dirty="0">
                <a:latin typeface="Overpass Light" panose="020B0604020202020204" charset="0"/>
              </a:rPr>
              <a:t> </a:t>
            </a:r>
            <a:r>
              <a:rPr lang="fr-CA" sz="1200" dirty="0">
                <a:latin typeface="Overpass Light" panose="020B0604020202020204" charset="0"/>
              </a:rPr>
              <a:t>+ </a:t>
            </a:r>
            <a:r>
              <a:rPr lang="fr-CA" sz="1200" dirty="0" err="1">
                <a:latin typeface="Overpass Light" panose="020B0604020202020204" charset="0"/>
              </a:rPr>
              <a:t>Q</a:t>
            </a:r>
            <a:r>
              <a:rPr lang="fr-CA" sz="1200" baseline="-25000" dirty="0" err="1">
                <a:latin typeface="Overpass Light" panose="020B0604020202020204" charset="0"/>
              </a:rPr>
              <a:t>Sartigan</a:t>
            </a:r>
            <a:r>
              <a:rPr lang="fr-CA" sz="1200" baseline="-25000" dirty="0">
                <a:latin typeface="Overpass Light" panose="020B0604020202020204" charset="0"/>
              </a:rPr>
              <a:t> dam</a:t>
            </a:r>
            <a:endParaRPr lang="fr-CA" sz="1600" dirty="0">
              <a:latin typeface="Overpass Light" panose="020B0604020202020204" charset="0"/>
              <a:ea typeface="Calibri" panose="020F050202020403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544F572E-91B8-4A86-A5AF-359831332A4C}"/>
              </a:ext>
            </a:extLst>
          </p:cNvPr>
          <p:cNvSpPr/>
          <p:nvPr/>
        </p:nvSpPr>
        <p:spPr>
          <a:xfrm>
            <a:off x="516540" y="4723938"/>
            <a:ext cx="4572000" cy="288092"/>
          </a:xfrm>
          <a:prstGeom prst="rect">
            <a:avLst/>
          </a:prstGeom>
        </p:spPr>
        <p:txBody>
          <a:bodyPr>
            <a:spAutoFit/>
          </a:bodyPr>
          <a:lstStyle/>
          <a:p>
            <a:pPr marL="270510">
              <a:lnSpc>
                <a:spcPct val="115000"/>
              </a:lnSpc>
              <a:spcAft>
                <a:spcPts val="800"/>
              </a:spcAft>
            </a:pPr>
            <a:r>
              <a:rPr lang="fr-CA" sz="1200" dirty="0" err="1">
                <a:latin typeface="Overpass Light" panose="020B0604020202020204" charset="0"/>
              </a:rPr>
              <a:t>Q</a:t>
            </a:r>
            <a:r>
              <a:rPr lang="fr-CA" sz="1200" baseline="-25000" dirty="0" err="1">
                <a:latin typeface="Overpass Light" panose="020B0604020202020204" charset="0"/>
              </a:rPr>
              <a:t>Saint</a:t>
            </a:r>
            <a:r>
              <a:rPr lang="fr-CA" sz="1200" baseline="-25000" dirty="0">
                <a:latin typeface="Overpass Light" panose="020B0604020202020204" charset="0"/>
              </a:rPr>
              <a:t>-joseph-de-</a:t>
            </a:r>
            <a:r>
              <a:rPr lang="fr-CA" sz="1200" baseline="-25000" dirty="0" err="1">
                <a:latin typeface="Overpass Light" panose="020B0604020202020204" charset="0"/>
              </a:rPr>
              <a:t>beauce</a:t>
            </a:r>
            <a:r>
              <a:rPr lang="fr-CA" sz="1200" dirty="0">
                <a:latin typeface="Overpass Light" panose="020B0604020202020204" charset="0"/>
              </a:rPr>
              <a:t> = </a:t>
            </a:r>
            <a:r>
              <a:rPr lang="fr-CA" sz="1200" dirty="0" err="1">
                <a:latin typeface="Overpass Light" panose="020B0604020202020204" charset="0"/>
              </a:rPr>
              <a:t>Q</a:t>
            </a:r>
            <a:r>
              <a:rPr lang="fr-CA" sz="1200" baseline="-25000" dirty="0" err="1">
                <a:latin typeface="Overpass Light" panose="020B0604020202020204" charset="0"/>
              </a:rPr>
              <a:t>Beauceville</a:t>
            </a:r>
            <a:r>
              <a:rPr lang="fr-CA" sz="1200" baseline="-25000" dirty="0">
                <a:latin typeface="Overpass Light" panose="020B0604020202020204" charset="0"/>
              </a:rPr>
              <a:t> + </a:t>
            </a:r>
            <a:r>
              <a:rPr lang="fr-CA" sz="1200" dirty="0" err="1">
                <a:latin typeface="Overpass Light" panose="020B0604020202020204" charset="0"/>
              </a:rPr>
              <a:t>Q</a:t>
            </a:r>
            <a:r>
              <a:rPr lang="fr-CA" sz="1200" baseline="-25000" dirty="0" err="1">
                <a:latin typeface="Overpass Light" panose="020B0604020202020204" charset="0"/>
              </a:rPr>
              <a:t>Bras</a:t>
            </a:r>
            <a:r>
              <a:rPr lang="fr-CA" sz="1200" baseline="-25000" dirty="0">
                <a:latin typeface="Overpass Light" panose="020B0604020202020204" charset="0"/>
              </a:rPr>
              <a:t>-Victor river</a:t>
            </a:r>
            <a:endParaRPr lang="fr-CA" sz="1600" dirty="0">
              <a:latin typeface="Overpass Light" panose="020B0604020202020204" charset="0"/>
              <a:ea typeface="Calibri" panose="020F050202020403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B84E234-915E-47E5-B45A-3CB8564B9D08}"/>
              </a:ext>
            </a:extLst>
          </p:cNvPr>
          <p:cNvSpPr/>
          <p:nvPr/>
        </p:nvSpPr>
        <p:spPr>
          <a:xfrm>
            <a:off x="516540" y="4403153"/>
            <a:ext cx="6090333" cy="288092"/>
          </a:xfrm>
          <a:prstGeom prst="rect">
            <a:avLst/>
          </a:prstGeom>
        </p:spPr>
        <p:txBody>
          <a:bodyPr wrap="square">
            <a:spAutoFit/>
          </a:bodyPr>
          <a:lstStyle/>
          <a:p>
            <a:pPr marL="270510">
              <a:lnSpc>
                <a:spcPct val="115000"/>
              </a:lnSpc>
              <a:spcAft>
                <a:spcPts val="800"/>
              </a:spcAft>
            </a:pPr>
            <a:r>
              <a:rPr lang="fr-CA" sz="1200" dirty="0" err="1">
                <a:latin typeface="Overpass Light" panose="020B0604020202020204" charset="0"/>
              </a:rPr>
              <a:t>Q</a:t>
            </a:r>
            <a:r>
              <a:rPr lang="fr-CA" sz="1200" baseline="-25000" dirty="0" err="1">
                <a:latin typeface="Overpass Light" panose="020B0604020202020204" charset="0"/>
              </a:rPr>
              <a:t>Bras</a:t>
            </a:r>
            <a:r>
              <a:rPr lang="fr-CA" sz="1200" baseline="-25000" dirty="0">
                <a:latin typeface="Overpass Light" panose="020B0604020202020204" charset="0"/>
              </a:rPr>
              <a:t>-Victor river</a:t>
            </a:r>
            <a:r>
              <a:rPr lang="fr-CA" sz="1200" dirty="0">
                <a:latin typeface="Overpass Light" panose="020B0604020202020204" charset="0"/>
              </a:rPr>
              <a:t> = </a:t>
            </a:r>
            <a:r>
              <a:rPr lang="fr-CA" sz="1200" dirty="0" err="1">
                <a:latin typeface="Overpass Light" panose="020B0604020202020204" charset="0"/>
              </a:rPr>
              <a:t>Q</a:t>
            </a:r>
            <a:r>
              <a:rPr lang="fr-CA" sz="1200" baseline="-25000" dirty="0" err="1">
                <a:latin typeface="Overpass Light" panose="020B0604020202020204" charset="0"/>
              </a:rPr>
              <a:t>Beauceville</a:t>
            </a:r>
            <a:r>
              <a:rPr lang="fr-CA" sz="1200" dirty="0">
                <a:latin typeface="Overpass Light" panose="020B0604020202020204" charset="0"/>
              </a:rPr>
              <a:t> (</a:t>
            </a:r>
            <a:r>
              <a:rPr lang="fr-CA" sz="1200" dirty="0" err="1">
                <a:latin typeface="Overpass Light" panose="020B0604020202020204" charset="0"/>
              </a:rPr>
              <a:t>A</a:t>
            </a:r>
            <a:r>
              <a:rPr lang="fr-CA" sz="1200" baseline="-25000" dirty="0" err="1">
                <a:latin typeface="Overpass Light" panose="020B0604020202020204" charset="0"/>
              </a:rPr>
              <a:t>Bras-Vicor</a:t>
            </a:r>
            <a:r>
              <a:rPr lang="fr-CA" sz="1200" baseline="-25000" dirty="0">
                <a:latin typeface="Overpass Light" panose="020B0604020202020204" charset="0"/>
              </a:rPr>
              <a:t> river</a:t>
            </a:r>
            <a:r>
              <a:rPr lang="fr-CA" sz="1200" dirty="0">
                <a:latin typeface="Overpass Light" panose="020B0604020202020204" charset="0"/>
              </a:rPr>
              <a:t>/ </a:t>
            </a:r>
            <a:r>
              <a:rPr lang="fr-CA" sz="1200" dirty="0" err="1">
                <a:latin typeface="Overpass Light" panose="020B0604020202020204" charset="0"/>
              </a:rPr>
              <a:t>A</a:t>
            </a:r>
            <a:r>
              <a:rPr lang="fr-CA" sz="1200" baseline="-25000" dirty="0" err="1">
                <a:latin typeface="Overpass Light" panose="020B0604020202020204" charset="0"/>
              </a:rPr>
              <a:t>Tot</a:t>
            </a:r>
            <a:r>
              <a:rPr lang="fr-CA" sz="1200" dirty="0">
                <a:latin typeface="Overpass Light" panose="020B0604020202020204" charset="0"/>
              </a:rPr>
              <a:t>)</a:t>
            </a:r>
            <a:endParaRPr lang="fr-CA" sz="1600" dirty="0">
              <a:latin typeface="Overpass Light" panose="020B0604020202020204" charset="0"/>
              <a:ea typeface="Calibri" panose="020F0502020204030204" pitchFamily="34" charset="0"/>
              <a:cs typeface="Arial" panose="020B0604020202020204" pitchFamily="34" charset="0"/>
            </a:endParaRPr>
          </a:p>
        </p:txBody>
      </p:sp>
      <p:sp>
        <p:nvSpPr>
          <p:cNvPr id="25" name="Freeform: Shape 24">
            <a:extLst>
              <a:ext uri="{FF2B5EF4-FFF2-40B4-BE49-F238E27FC236}">
                <a16:creationId xmlns:a16="http://schemas.microsoft.com/office/drawing/2014/main" id="{9B019411-42D1-477A-BE59-44D916D06EA6}"/>
              </a:ext>
            </a:extLst>
          </p:cNvPr>
          <p:cNvSpPr/>
          <p:nvPr/>
        </p:nvSpPr>
        <p:spPr>
          <a:xfrm>
            <a:off x="870681" y="921662"/>
            <a:ext cx="1538612" cy="1576487"/>
          </a:xfrm>
          <a:custGeom>
            <a:avLst/>
            <a:gdLst>
              <a:gd name="connsiteX0" fmla="*/ 0 w 1386114"/>
              <a:gd name="connsiteY0" fmla="*/ 1422400 h 1422400"/>
              <a:gd name="connsiteX1" fmla="*/ 58057 w 1386114"/>
              <a:gd name="connsiteY1" fmla="*/ 1407885 h 1422400"/>
              <a:gd name="connsiteX2" fmla="*/ 123371 w 1386114"/>
              <a:gd name="connsiteY2" fmla="*/ 1371600 h 1422400"/>
              <a:gd name="connsiteX3" fmla="*/ 145143 w 1386114"/>
              <a:gd name="connsiteY3" fmla="*/ 1357085 h 1422400"/>
              <a:gd name="connsiteX4" fmla="*/ 203200 w 1386114"/>
              <a:gd name="connsiteY4" fmla="*/ 1342571 h 1422400"/>
              <a:gd name="connsiteX5" fmla="*/ 224971 w 1386114"/>
              <a:gd name="connsiteY5" fmla="*/ 1335314 h 1422400"/>
              <a:gd name="connsiteX6" fmla="*/ 261257 w 1386114"/>
              <a:gd name="connsiteY6" fmla="*/ 1328057 h 1422400"/>
              <a:gd name="connsiteX7" fmla="*/ 304800 w 1386114"/>
              <a:gd name="connsiteY7" fmla="*/ 1313542 h 1422400"/>
              <a:gd name="connsiteX8" fmla="*/ 326571 w 1386114"/>
              <a:gd name="connsiteY8" fmla="*/ 1306285 h 1422400"/>
              <a:gd name="connsiteX9" fmla="*/ 348343 w 1386114"/>
              <a:gd name="connsiteY9" fmla="*/ 1291771 h 1422400"/>
              <a:gd name="connsiteX10" fmla="*/ 370114 w 1386114"/>
              <a:gd name="connsiteY10" fmla="*/ 1284514 h 1422400"/>
              <a:gd name="connsiteX11" fmla="*/ 391886 w 1386114"/>
              <a:gd name="connsiteY11" fmla="*/ 1270000 h 1422400"/>
              <a:gd name="connsiteX12" fmla="*/ 420914 w 1386114"/>
              <a:gd name="connsiteY12" fmla="*/ 1255485 h 1422400"/>
              <a:gd name="connsiteX13" fmla="*/ 500743 w 1386114"/>
              <a:gd name="connsiteY13" fmla="*/ 1197428 h 1422400"/>
              <a:gd name="connsiteX14" fmla="*/ 522514 w 1386114"/>
              <a:gd name="connsiteY14" fmla="*/ 1175657 h 1422400"/>
              <a:gd name="connsiteX15" fmla="*/ 580571 w 1386114"/>
              <a:gd name="connsiteY15" fmla="*/ 1139371 h 1422400"/>
              <a:gd name="connsiteX16" fmla="*/ 609600 w 1386114"/>
              <a:gd name="connsiteY16" fmla="*/ 1103085 h 1422400"/>
              <a:gd name="connsiteX17" fmla="*/ 631371 w 1386114"/>
              <a:gd name="connsiteY17" fmla="*/ 1088571 h 1422400"/>
              <a:gd name="connsiteX18" fmla="*/ 653143 w 1386114"/>
              <a:gd name="connsiteY18" fmla="*/ 1052285 h 1422400"/>
              <a:gd name="connsiteX19" fmla="*/ 667657 w 1386114"/>
              <a:gd name="connsiteY19" fmla="*/ 1030514 h 1422400"/>
              <a:gd name="connsiteX20" fmla="*/ 703943 w 1386114"/>
              <a:gd name="connsiteY20" fmla="*/ 979714 h 1422400"/>
              <a:gd name="connsiteX21" fmla="*/ 725714 w 1386114"/>
              <a:gd name="connsiteY21" fmla="*/ 928914 h 1422400"/>
              <a:gd name="connsiteX22" fmla="*/ 740228 w 1386114"/>
              <a:gd name="connsiteY22" fmla="*/ 907142 h 1422400"/>
              <a:gd name="connsiteX23" fmla="*/ 754743 w 1386114"/>
              <a:gd name="connsiteY23" fmla="*/ 863600 h 1422400"/>
              <a:gd name="connsiteX24" fmla="*/ 762000 w 1386114"/>
              <a:gd name="connsiteY24" fmla="*/ 841828 h 1422400"/>
              <a:gd name="connsiteX25" fmla="*/ 776514 w 1386114"/>
              <a:gd name="connsiteY25" fmla="*/ 783771 h 1422400"/>
              <a:gd name="connsiteX26" fmla="*/ 791028 w 1386114"/>
              <a:gd name="connsiteY26" fmla="*/ 762000 h 1422400"/>
              <a:gd name="connsiteX27" fmla="*/ 805543 w 1386114"/>
              <a:gd name="connsiteY27" fmla="*/ 718457 h 1422400"/>
              <a:gd name="connsiteX28" fmla="*/ 812800 w 1386114"/>
              <a:gd name="connsiteY28" fmla="*/ 696685 h 1422400"/>
              <a:gd name="connsiteX29" fmla="*/ 827314 w 1386114"/>
              <a:gd name="connsiteY29" fmla="*/ 674914 h 1422400"/>
              <a:gd name="connsiteX30" fmla="*/ 849086 w 1386114"/>
              <a:gd name="connsiteY30" fmla="*/ 631371 h 1422400"/>
              <a:gd name="connsiteX31" fmla="*/ 863600 w 1386114"/>
              <a:gd name="connsiteY31" fmla="*/ 587828 h 1422400"/>
              <a:gd name="connsiteX32" fmla="*/ 870857 w 1386114"/>
              <a:gd name="connsiteY32" fmla="*/ 566057 h 1422400"/>
              <a:gd name="connsiteX33" fmla="*/ 899886 w 1386114"/>
              <a:gd name="connsiteY33" fmla="*/ 522514 h 1422400"/>
              <a:gd name="connsiteX34" fmla="*/ 928914 w 1386114"/>
              <a:gd name="connsiteY34" fmla="*/ 478971 h 1422400"/>
              <a:gd name="connsiteX35" fmla="*/ 943428 w 1386114"/>
              <a:gd name="connsiteY35" fmla="*/ 457200 h 1422400"/>
              <a:gd name="connsiteX36" fmla="*/ 957943 w 1386114"/>
              <a:gd name="connsiteY36" fmla="*/ 442685 h 1422400"/>
              <a:gd name="connsiteX37" fmla="*/ 1008743 w 1386114"/>
              <a:gd name="connsiteY37" fmla="*/ 384628 h 1422400"/>
              <a:gd name="connsiteX38" fmla="*/ 1052286 w 1386114"/>
              <a:gd name="connsiteY38" fmla="*/ 348342 h 1422400"/>
              <a:gd name="connsiteX39" fmla="*/ 1095828 w 1386114"/>
              <a:gd name="connsiteY39" fmla="*/ 319314 h 1422400"/>
              <a:gd name="connsiteX40" fmla="*/ 1146628 w 1386114"/>
              <a:gd name="connsiteY40" fmla="*/ 275771 h 1422400"/>
              <a:gd name="connsiteX41" fmla="*/ 1204686 w 1386114"/>
              <a:gd name="connsiteY41" fmla="*/ 224971 h 1422400"/>
              <a:gd name="connsiteX42" fmla="*/ 1262743 w 1386114"/>
              <a:gd name="connsiteY42" fmla="*/ 181428 h 1422400"/>
              <a:gd name="connsiteX43" fmla="*/ 1306286 w 1386114"/>
              <a:gd name="connsiteY43" fmla="*/ 145142 h 1422400"/>
              <a:gd name="connsiteX44" fmla="*/ 1342571 w 1386114"/>
              <a:gd name="connsiteY44" fmla="*/ 101600 h 1422400"/>
              <a:gd name="connsiteX45" fmla="*/ 1357086 w 1386114"/>
              <a:gd name="connsiteY45" fmla="*/ 58057 h 1422400"/>
              <a:gd name="connsiteX46" fmla="*/ 1364343 w 1386114"/>
              <a:gd name="connsiteY46" fmla="*/ 36285 h 1422400"/>
              <a:gd name="connsiteX47" fmla="*/ 1386114 w 1386114"/>
              <a:gd name="connsiteY47" fmla="*/ 0 h 142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386114" h="1422400">
                <a:moveTo>
                  <a:pt x="0" y="1422400"/>
                </a:moveTo>
                <a:cubicBezTo>
                  <a:pt x="10051" y="1420390"/>
                  <a:pt x="45506" y="1414858"/>
                  <a:pt x="58057" y="1407885"/>
                </a:cubicBezTo>
                <a:cubicBezTo>
                  <a:pt x="132918" y="1366296"/>
                  <a:pt x="74109" y="1388021"/>
                  <a:pt x="123371" y="1371600"/>
                </a:cubicBezTo>
                <a:cubicBezTo>
                  <a:pt x="130628" y="1366762"/>
                  <a:pt x="136946" y="1360066"/>
                  <a:pt x="145143" y="1357085"/>
                </a:cubicBezTo>
                <a:cubicBezTo>
                  <a:pt x="163890" y="1350268"/>
                  <a:pt x="184276" y="1348879"/>
                  <a:pt x="203200" y="1342571"/>
                </a:cubicBezTo>
                <a:cubicBezTo>
                  <a:pt x="210457" y="1340152"/>
                  <a:pt x="217550" y="1337169"/>
                  <a:pt x="224971" y="1335314"/>
                </a:cubicBezTo>
                <a:cubicBezTo>
                  <a:pt x="236938" y="1332322"/>
                  <a:pt x="249357" y="1331303"/>
                  <a:pt x="261257" y="1328057"/>
                </a:cubicBezTo>
                <a:cubicBezTo>
                  <a:pt x="276017" y="1324031"/>
                  <a:pt x="290286" y="1318380"/>
                  <a:pt x="304800" y="1313542"/>
                </a:cubicBezTo>
                <a:cubicBezTo>
                  <a:pt x="312057" y="1311123"/>
                  <a:pt x="320206" y="1310528"/>
                  <a:pt x="326571" y="1306285"/>
                </a:cubicBezTo>
                <a:cubicBezTo>
                  <a:pt x="333828" y="1301447"/>
                  <a:pt x="340542" y="1295672"/>
                  <a:pt x="348343" y="1291771"/>
                </a:cubicBezTo>
                <a:cubicBezTo>
                  <a:pt x="355185" y="1288350"/>
                  <a:pt x="363272" y="1287935"/>
                  <a:pt x="370114" y="1284514"/>
                </a:cubicBezTo>
                <a:cubicBezTo>
                  <a:pt x="377915" y="1280613"/>
                  <a:pt x="384313" y="1274327"/>
                  <a:pt x="391886" y="1270000"/>
                </a:cubicBezTo>
                <a:cubicBezTo>
                  <a:pt x="401279" y="1264633"/>
                  <a:pt x="411521" y="1260852"/>
                  <a:pt x="420914" y="1255485"/>
                </a:cubicBezTo>
                <a:cubicBezTo>
                  <a:pt x="439828" y="1244677"/>
                  <a:pt x="499459" y="1198712"/>
                  <a:pt x="500743" y="1197428"/>
                </a:cubicBezTo>
                <a:cubicBezTo>
                  <a:pt x="508000" y="1190171"/>
                  <a:pt x="514163" y="1181622"/>
                  <a:pt x="522514" y="1175657"/>
                </a:cubicBezTo>
                <a:cubicBezTo>
                  <a:pt x="610503" y="1112807"/>
                  <a:pt x="489066" y="1215623"/>
                  <a:pt x="580571" y="1139371"/>
                </a:cubicBezTo>
                <a:cubicBezTo>
                  <a:pt x="623663" y="1103461"/>
                  <a:pt x="562724" y="1149962"/>
                  <a:pt x="609600" y="1103085"/>
                </a:cubicBezTo>
                <a:cubicBezTo>
                  <a:pt x="615767" y="1096918"/>
                  <a:pt x="624114" y="1093409"/>
                  <a:pt x="631371" y="1088571"/>
                </a:cubicBezTo>
                <a:cubicBezTo>
                  <a:pt x="643974" y="1050763"/>
                  <a:pt x="630373" y="1080748"/>
                  <a:pt x="653143" y="1052285"/>
                </a:cubicBezTo>
                <a:cubicBezTo>
                  <a:pt x="658592" y="1045474"/>
                  <a:pt x="662588" y="1037611"/>
                  <a:pt x="667657" y="1030514"/>
                </a:cubicBezTo>
                <a:cubicBezTo>
                  <a:pt x="712682" y="967477"/>
                  <a:pt x="669723" y="1031040"/>
                  <a:pt x="703943" y="979714"/>
                </a:cubicBezTo>
                <a:cubicBezTo>
                  <a:pt x="712085" y="955287"/>
                  <a:pt x="711365" y="954025"/>
                  <a:pt x="725714" y="928914"/>
                </a:cubicBezTo>
                <a:cubicBezTo>
                  <a:pt x="730041" y="921341"/>
                  <a:pt x="736686" y="915112"/>
                  <a:pt x="740228" y="907142"/>
                </a:cubicBezTo>
                <a:cubicBezTo>
                  <a:pt x="746442" y="893161"/>
                  <a:pt x="749905" y="878114"/>
                  <a:pt x="754743" y="863600"/>
                </a:cubicBezTo>
                <a:cubicBezTo>
                  <a:pt x="757162" y="856343"/>
                  <a:pt x="760145" y="849249"/>
                  <a:pt x="762000" y="841828"/>
                </a:cubicBezTo>
                <a:cubicBezTo>
                  <a:pt x="766838" y="822476"/>
                  <a:pt x="765449" y="800369"/>
                  <a:pt x="776514" y="783771"/>
                </a:cubicBezTo>
                <a:cubicBezTo>
                  <a:pt x="781352" y="776514"/>
                  <a:pt x="787486" y="769970"/>
                  <a:pt x="791028" y="762000"/>
                </a:cubicBezTo>
                <a:cubicBezTo>
                  <a:pt x="797242" y="748019"/>
                  <a:pt x="800705" y="732971"/>
                  <a:pt x="805543" y="718457"/>
                </a:cubicBezTo>
                <a:cubicBezTo>
                  <a:pt x="807962" y="711200"/>
                  <a:pt x="808557" y="703050"/>
                  <a:pt x="812800" y="696685"/>
                </a:cubicBezTo>
                <a:lnTo>
                  <a:pt x="827314" y="674914"/>
                </a:lnTo>
                <a:cubicBezTo>
                  <a:pt x="853779" y="595515"/>
                  <a:pt x="811572" y="715776"/>
                  <a:pt x="849086" y="631371"/>
                </a:cubicBezTo>
                <a:cubicBezTo>
                  <a:pt x="855300" y="617390"/>
                  <a:pt x="858762" y="602342"/>
                  <a:pt x="863600" y="587828"/>
                </a:cubicBezTo>
                <a:cubicBezTo>
                  <a:pt x="866019" y="580571"/>
                  <a:pt x="865448" y="571466"/>
                  <a:pt x="870857" y="566057"/>
                </a:cubicBezTo>
                <a:cubicBezTo>
                  <a:pt x="898577" y="538335"/>
                  <a:pt x="873525" y="566448"/>
                  <a:pt x="899886" y="522514"/>
                </a:cubicBezTo>
                <a:cubicBezTo>
                  <a:pt x="908861" y="507556"/>
                  <a:pt x="919238" y="493485"/>
                  <a:pt x="928914" y="478971"/>
                </a:cubicBezTo>
                <a:cubicBezTo>
                  <a:pt x="933752" y="471714"/>
                  <a:pt x="937261" y="463367"/>
                  <a:pt x="943428" y="457200"/>
                </a:cubicBezTo>
                <a:cubicBezTo>
                  <a:pt x="948266" y="452362"/>
                  <a:pt x="953669" y="448028"/>
                  <a:pt x="957943" y="442685"/>
                </a:cubicBezTo>
                <a:cubicBezTo>
                  <a:pt x="979863" y="415285"/>
                  <a:pt x="970374" y="410208"/>
                  <a:pt x="1008743" y="384628"/>
                </a:cubicBezTo>
                <a:cubicBezTo>
                  <a:pt x="1086537" y="332765"/>
                  <a:pt x="968471" y="413532"/>
                  <a:pt x="1052286" y="348342"/>
                </a:cubicBezTo>
                <a:cubicBezTo>
                  <a:pt x="1066055" y="337633"/>
                  <a:pt x="1083493" y="331649"/>
                  <a:pt x="1095828" y="319314"/>
                </a:cubicBezTo>
                <a:cubicBezTo>
                  <a:pt x="1131024" y="284118"/>
                  <a:pt x="1113471" y="297876"/>
                  <a:pt x="1146628" y="275771"/>
                </a:cubicBezTo>
                <a:cubicBezTo>
                  <a:pt x="1187758" y="214080"/>
                  <a:pt x="1120008" y="309651"/>
                  <a:pt x="1204686" y="224971"/>
                </a:cubicBezTo>
                <a:cubicBezTo>
                  <a:pt x="1246380" y="183276"/>
                  <a:pt x="1224744" y="194094"/>
                  <a:pt x="1262743" y="181428"/>
                </a:cubicBezTo>
                <a:cubicBezTo>
                  <a:pt x="1326345" y="117826"/>
                  <a:pt x="1245665" y="195660"/>
                  <a:pt x="1306286" y="145142"/>
                </a:cubicBezTo>
                <a:cubicBezTo>
                  <a:pt x="1327240" y="127680"/>
                  <a:pt x="1328300" y="123007"/>
                  <a:pt x="1342571" y="101600"/>
                </a:cubicBezTo>
                <a:lnTo>
                  <a:pt x="1357086" y="58057"/>
                </a:lnTo>
                <a:cubicBezTo>
                  <a:pt x="1359505" y="50800"/>
                  <a:pt x="1360100" y="42650"/>
                  <a:pt x="1364343" y="36285"/>
                </a:cubicBezTo>
                <a:cubicBezTo>
                  <a:pt x="1381857" y="10013"/>
                  <a:pt x="1374956" y="22315"/>
                  <a:pt x="1386114" y="0"/>
                </a:cubicBezTo>
              </a:path>
            </a:pathLst>
          </a:cu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 name="TextBox 25">
            <a:extLst>
              <a:ext uri="{FF2B5EF4-FFF2-40B4-BE49-F238E27FC236}">
                <a16:creationId xmlns:a16="http://schemas.microsoft.com/office/drawing/2014/main" id="{F88EDB81-4C5F-4A43-BA3C-6120F38B8DC2}"/>
              </a:ext>
            </a:extLst>
          </p:cNvPr>
          <p:cNvSpPr txBox="1"/>
          <p:nvPr/>
        </p:nvSpPr>
        <p:spPr>
          <a:xfrm rot="18909256">
            <a:off x="1270601" y="2077966"/>
            <a:ext cx="891270" cy="161583"/>
          </a:xfrm>
          <a:prstGeom prst="rect">
            <a:avLst/>
          </a:prstGeom>
          <a:noFill/>
        </p:spPr>
        <p:txBody>
          <a:bodyPr wrap="none" lIns="0" tIns="0" rIns="0" bIns="0" rtlCol="0">
            <a:spAutoFit/>
          </a:bodyPr>
          <a:lstStyle/>
          <a:p>
            <a:pPr algn="l"/>
            <a:r>
              <a:rPr lang="en-CA" sz="1050" dirty="0">
                <a:latin typeface="Times New Roman" panose="02020603050405020304" pitchFamily="18" charset="0"/>
                <a:cs typeface="Times New Roman" panose="02020603050405020304" pitchFamily="18" charset="0"/>
              </a:rPr>
              <a:t>Bras-victor river</a:t>
            </a:r>
            <a:endParaRPr lang="fr-CA" sz="1050" dirty="0" err="1">
              <a:latin typeface="Times New Roman" panose="02020603050405020304" pitchFamily="18" charset="0"/>
              <a:cs typeface="Times New Roman" panose="02020603050405020304" pitchFamily="18" charset="0"/>
            </a:endParaRPr>
          </a:p>
        </p:txBody>
      </p:sp>
      <p:cxnSp>
        <p:nvCxnSpPr>
          <p:cNvPr id="27" name="Straight Arrow Connector 26">
            <a:extLst>
              <a:ext uri="{FF2B5EF4-FFF2-40B4-BE49-F238E27FC236}">
                <a16:creationId xmlns:a16="http://schemas.microsoft.com/office/drawing/2014/main" id="{6DA4F8A8-E8AB-4935-BCB8-7FC10982859C}"/>
              </a:ext>
            </a:extLst>
          </p:cNvPr>
          <p:cNvCxnSpPr>
            <a:cxnSpLocks/>
          </p:cNvCxnSpPr>
          <p:nvPr/>
        </p:nvCxnSpPr>
        <p:spPr>
          <a:xfrm flipV="1">
            <a:off x="1381193" y="1754520"/>
            <a:ext cx="258794" cy="335779"/>
          </a:xfrm>
          <a:prstGeom prst="straightConnector1">
            <a:avLst/>
          </a:prstGeom>
          <a:ln w="28575">
            <a:solidFill>
              <a:srgbClr val="92D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3E9304F-AF62-4060-956A-95FA20A357A0}"/>
              </a:ext>
            </a:extLst>
          </p:cNvPr>
          <p:cNvCxnSpPr>
            <a:cxnSpLocks/>
          </p:cNvCxnSpPr>
          <p:nvPr/>
        </p:nvCxnSpPr>
        <p:spPr>
          <a:xfrm flipH="1" flipV="1">
            <a:off x="2377119" y="587335"/>
            <a:ext cx="244278" cy="254904"/>
          </a:xfrm>
          <a:prstGeom prst="straightConnector1">
            <a:avLst/>
          </a:prstGeom>
          <a:ln w="28575">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369E272-8222-4F3D-B687-4AC81A58DE1E}"/>
              </a:ext>
            </a:extLst>
          </p:cNvPr>
          <p:cNvCxnSpPr>
            <a:cxnSpLocks/>
          </p:cNvCxnSpPr>
          <p:nvPr/>
        </p:nvCxnSpPr>
        <p:spPr>
          <a:xfrm flipH="1" flipV="1">
            <a:off x="2483131" y="500796"/>
            <a:ext cx="249902" cy="276128"/>
          </a:xfrm>
          <a:prstGeom prst="straightConnector1">
            <a:avLst/>
          </a:prstGeom>
          <a:ln w="28575">
            <a:solidFill>
              <a:srgbClr val="00B0F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A19B35F-EBC6-4C68-8323-8711FC2FBA09}"/>
              </a:ext>
            </a:extLst>
          </p:cNvPr>
          <p:cNvCxnSpPr>
            <a:cxnSpLocks/>
          </p:cNvCxnSpPr>
          <p:nvPr/>
        </p:nvCxnSpPr>
        <p:spPr>
          <a:xfrm flipH="1" flipV="1">
            <a:off x="2621397" y="434929"/>
            <a:ext cx="199100" cy="240395"/>
          </a:xfrm>
          <a:prstGeom prst="straightConnector1">
            <a:avLst/>
          </a:prstGeom>
          <a:ln w="28575">
            <a:solidFill>
              <a:srgbClr val="92D050"/>
            </a:solidFill>
            <a:prstDash val="dash"/>
            <a:tailEnd type="triangle"/>
          </a:ln>
        </p:spPr>
        <p:style>
          <a:lnRef idx="1">
            <a:schemeClr val="accent1"/>
          </a:lnRef>
          <a:fillRef idx="0">
            <a:schemeClr val="accent1"/>
          </a:fillRef>
          <a:effectRef idx="0">
            <a:schemeClr val="accent1"/>
          </a:effectRef>
          <a:fontRef idx="minor">
            <a:schemeClr val="tx1"/>
          </a:fontRef>
        </p:style>
      </p:cxnSp>
      <p:graphicFrame>
        <p:nvGraphicFramePr>
          <p:cNvPr id="47" name="Table 46">
            <a:extLst>
              <a:ext uri="{FF2B5EF4-FFF2-40B4-BE49-F238E27FC236}">
                <a16:creationId xmlns:a16="http://schemas.microsoft.com/office/drawing/2014/main" id="{1EE69BD3-EE0E-43F9-9295-F021F6C459DE}"/>
              </a:ext>
            </a:extLst>
          </p:cNvPr>
          <p:cNvGraphicFramePr>
            <a:graphicFrameLocks noGrp="1"/>
          </p:cNvGraphicFramePr>
          <p:nvPr/>
        </p:nvGraphicFramePr>
        <p:xfrm>
          <a:off x="6816555" y="1637574"/>
          <a:ext cx="2242926" cy="2345590"/>
        </p:xfrm>
        <a:graphic>
          <a:graphicData uri="http://schemas.openxmlformats.org/drawingml/2006/table">
            <a:tbl>
              <a:tblPr/>
              <a:tblGrid>
                <a:gridCol w="915776">
                  <a:extLst>
                    <a:ext uri="{9D8B030D-6E8A-4147-A177-3AD203B41FA5}">
                      <a16:colId xmlns:a16="http://schemas.microsoft.com/office/drawing/2014/main" val="3484772990"/>
                    </a:ext>
                  </a:extLst>
                </a:gridCol>
                <a:gridCol w="639233">
                  <a:extLst>
                    <a:ext uri="{9D8B030D-6E8A-4147-A177-3AD203B41FA5}">
                      <a16:colId xmlns:a16="http://schemas.microsoft.com/office/drawing/2014/main" val="1665153917"/>
                    </a:ext>
                  </a:extLst>
                </a:gridCol>
                <a:gridCol w="687917">
                  <a:extLst>
                    <a:ext uri="{9D8B030D-6E8A-4147-A177-3AD203B41FA5}">
                      <a16:colId xmlns:a16="http://schemas.microsoft.com/office/drawing/2014/main" val="3098984932"/>
                    </a:ext>
                  </a:extLst>
                </a:gridCol>
              </a:tblGrid>
              <a:tr h="392686">
                <a:tc>
                  <a:txBody>
                    <a:bodyPr/>
                    <a:lstStyle/>
                    <a:p>
                      <a:pPr algn="l" fontAlgn="t"/>
                      <a:r>
                        <a:rPr lang="fr-CA" sz="900" b="1" dirty="0">
                          <a:solidFill>
                            <a:schemeClr val="bg1"/>
                          </a:solidFill>
                          <a:effectLst/>
                          <a:latin typeface="Overpass Light" panose="020B0604020202020204" charset="0"/>
                        </a:rPr>
                        <a:t>River (</a:t>
                      </a:r>
                      <a:r>
                        <a:rPr lang="fr-CA" sz="900" b="1" dirty="0" err="1">
                          <a:solidFill>
                            <a:schemeClr val="bg1"/>
                          </a:solidFill>
                          <a:effectLst/>
                          <a:latin typeface="Overpass Light" panose="020B0604020202020204" charset="0"/>
                        </a:rPr>
                        <a:t>north</a:t>
                      </a:r>
                      <a:r>
                        <a:rPr lang="fr-CA" sz="900" b="1" dirty="0">
                          <a:solidFill>
                            <a:schemeClr val="bg1"/>
                          </a:solidFill>
                          <a:effectLst/>
                          <a:latin typeface="Overpass Light" panose="020B0604020202020204" charset="0"/>
                        </a:rPr>
                        <a:t> to </a:t>
                      </a:r>
                      <a:r>
                        <a:rPr lang="fr-CA" sz="900" b="1" dirty="0" err="1">
                          <a:solidFill>
                            <a:schemeClr val="bg1"/>
                          </a:solidFill>
                          <a:effectLst/>
                          <a:latin typeface="Overpass Light" panose="020B0604020202020204" charset="0"/>
                        </a:rPr>
                        <a:t>south</a:t>
                      </a:r>
                      <a:r>
                        <a:rPr lang="fr-CA" sz="900" b="1" dirty="0">
                          <a:solidFill>
                            <a:schemeClr val="bg1"/>
                          </a:solidFill>
                          <a:effectLst/>
                          <a:latin typeface="Overpass Light" panose="020B0604020202020204" charset="0"/>
                        </a:rPr>
                        <a:t>)</a:t>
                      </a:r>
                    </a:p>
                  </a:txBody>
                  <a:tcPr marL="30207" marR="30207" marT="15103" marB="15103">
                    <a:lnL>
                      <a:noFill/>
                    </a:lnL>
                    <a:lnR>
                      <a:noFill/>
                    </a:lnR>
                    <a:lnT>
                      <a:noFill/>
                    </a:lnT>
                    <a:lnB>
                      <a:noFill/>
                    </a:lnB>
                    <a:solidFill>
                      <a:srgbClr val="00B0F0"/>
                    </a:solidFill>
                  </a:tcPr>
                </a:tc>
                <a:tc>
                  <a:txBody>
                    <a:bodyPr/>
                    <a:lstStyle/>
                    <a:p>
                      <a:pPr algn="l" fontAlgn="t"/>
                      <a:r>
                        <a:rPr lang="fr-CA" sz="900" b="1" dirty="0" err="1">
                          <a:solidFill>
                            <a:schemeClr val="bg1"/>
                          </a:solidFill>
                          <a:effectLst/>
                          <a:latin typeface="Overpass Light" panose="020B0604020202020204" charset="0"/>
                        </a:rPr>
                        <a:t>Watershed</a:t>
                      </a:r>
                      <a:r>
                        <a:rPr lang="fr-CA" sz="900" b="1" dirty="0">
                          <a:solidFill>
                            <a:schemeClr val="bg1"/>
                          </a:solidFill>
                          <a:effectLst/>
                          <a:latin typeface="Overpass Light" panose="020B0604020202020204" charset="0"/>
                        </a:rPr>
                        <a:t> area (km</a:t>
                      </a:r>
                      <a:r>
                        <a:rPr lang="fr-CA" sz="900" b="1" baseline="30000" dirty="0">
                          <a:solidFill>
                            <a:schemeClr val="bg1"/>
                          </a:solidFill>
                          <a:effectLst/>
                          <a:latin typeface="Overpass Light" panose="020B0604020202020204" charset="0"/>
                        </a:rPr>
                        <a:t>2</a:t>
                      </a:r>
                      <a:r>
                        <a:rPr lang="fr-CA" sz="900" b="1" dirty="0">
                          <a:solidFill>
                            <a:schemeClr val="bg1"/>
                          </a:solidFill>
                          <a:effectLst/>
                          <a:latin typeface="Overpass Light" panose="020B0604020202020204" charset="0"/>
                        </a:rPr>
                        <a:t>)</a:t>
                      </a:r>
                    </a:p>
                  </a:txBody>
                  <a:tcPr marL="30207" marR="30207" marT="15103" marB="15103">
                    <a:lnL>
                      <a:noFill/>
                    </a:lnL>
                    <a:lnR>
                      <a:noFill/>
                    </a:lnR>
                    <a:lnT>
                      <a:noFill/>
                    </a:lnT>
                    <a:lnB>
                      <a:noFill/>
                    </a:lnB>
                    <a:solidFill>
                      <a:srgbClr val="00B0F0"/>
                    </a:solidFill>
                  </a:tcPr>
                </a:tc>
                <a:tc>
                  <a:txBody>
                    <a:bodyPr/>
                    <a:lstStyle/>
                    <a:p>
                      <a:pPr algn="l" fontAlgn="t"/>
                      <a:r>
                        <a:rPr lang="en-US" sz="900" b="1" dirty="0">
                          <a:solidFill>
                            <a:schemeClr val="bg1"/>
                          </a:solidFill>
                          <a:effectLst/>
                          <a:latin typeface="Overpass Light" panose="020B0604020202020204" charset="0"/>
                        </a:rPr>
                        <a:t>Watershed area at the confluence of the Chaudière River (km</a:t>
                      </a:r>
                      <a:r>
                        <a:rPr lang="en-US" sz="900" b="1" baseline="30000" dirty="0">
                          <a:solidFill>
                            <a:schemeClr val="bg1"/>
                          </a:solidFill>
                          <a:effectLst/>
                          <a:latin typeface="Overpass Light" panose="020B0604020202020204" charset="0"/>
                        </a:rPr>
                        <a:t>2</a:t>
                      </a:r>
                      <a:r>
                        <a:rPr lang="en-US" sz="900" b="1" dirty="0">
                          <a:solidFill>
                            <a:schemeClr val="bg1"/>
                          </a:solidFill>
                          <a:effectLst/>
                          <a:latin typeface="Overpass Light" panose="020B0604020202020204" charset="0"/>
                        </a:rPr>
                        <a:t>)</a:t>
                      </a:r>
                    </a:p>
                  </a:txBody>
                  <a:tcPr marL="30207" marR="30207" marT="15103" marB="15103">
                    <a:lnL>
                      <a:noFill/>
                    </a:lnL>
                    <a:lnR>
                      <a:noFill/>
                    </a:lnR>
                    <a:lnT>
                      <a:noFill/>
                    </a:lnT>
                    <a:lnB>
                      <a:noFill/>
                    </a:lnB>
                    <a:solidFill>
                      <a:srgbClr val="00B0F0"/>
                    </a:solidFill>
                  </a:tcPr>
                </a:tc>
                <a:extLst>
                  <a:ext uri="{0D108BD9-81ED-4DB2-BD59-A6C34878D82A}">
                    <a16:rowId xmlns:a16="http://schemas.microsoft.com/office/drawing/2014/main" val="1405682067"/>
                  </a:ext>
                </a:extLst>
              </a:tr>
              <a:tr h="392686">
                <a:tc>
                  <a:txBody>
                    <a:bodyPr/>
                    <a:lstStyle/>
                    <a:p>
                      <a:pPr algn="l" fontAlgn="t"/>
                      <a:r>
                        <a:rPr lang="en-US" sz="900" dirty="0">
                          <a:effectLst/>
                          <a:latin typeface="Overpass Light" panose="020B0604020202020204" charset="0"/>
                        </a:rPr>
                        <a:t>Downstream study limit</a:t>
                      </a:r>
                      <a:br>
                        <a:rPr lang="en-US" sz="900" dirty="0">
                          <a:effectLst/>
                          <a:latin typeface="Overpass Light" panose="020B0604020202020204" charset="0"/>
                        </a:rPr>
                      </a:br>
                      <a:r>
                        <a:rPr lang="en-US" sz="900" dirty="0">
                          <a:effectLst/>
                          <a:latin typeface="Overpass Light" panose="020B0604020202020204" charset="0"/>
                        </a:rPr>
                        <a:t>Bridge 216 (St-Lambert) </a:t>
                      </a:r>
                    </a:p>
                  </a:txBody>
                  <a:tcPr marL="30207" marR="30207" marT="15103" marB="15103">
                    <a:lnL>
                      <a:noFill/>
                    </a:lnL>
                    <a:lnR>
                      <a:noFill/>
                    </a:lnR>
                    <a:lnT>
                      <a:noFill/>
                    </a:lnT>
                    <a:lnB w="9525" cap="flat" cmpd="sng" algn="ctr">
                      <a:solidFill>
                        <a:srgbClr val="F5F5F5"/>
                      </a:solidFill>
                      <a:prstDash val="solid"/>
                      <a:round/>
                      <a:headEnd type="none" w="med" len="med"/>
                      <a:tailEnd type="none" w="med" len="med"/>
                    </a:lnB>
                  </a:tcPr>
                </a:tc>
                <a:tc>
                  <a:txBody>
                    <a:bodyPr/>
                    <a:lstStyle/>
                    <a:p>
                      <a:pPr algn="l" fontAlgn="t"/>
                      <a:r>
                        <a:rPr lang="fr-CA" sz="900" b="1">
                          <a:effectLst/>
                          <a:latin typeface="Overpass Light" panose="020B0604020202020204" charset="0"/>
                        </a:rPr>
                        <a:t>–</a:t>
                      </a:r>
                      <a:r>
                        <a:rPr lang="fr-CA" sz="900">
                          <a:effectLst/>
                          <a:latin typeface="Overpass Light" panose="020B0604020202020204" charset="0"/>
                        </a:rPr>
                        <a:t> </a:t>
                      </a:r>
                    </a:p>
                  </a:txBody>
                  <a:tcPr marL="30207" marR="30207" marT="15103" marB="15103">
                    <a:lnL>
                      <a:noFill/>
                    </a:lnL>
                    <a:lnR>
                      <a:noFill/>
                    </a:lnR>
                    <a:lnT>
                      <a:noFill/>
                    </a:lnT>
                    <a:lnB w="9525" cap="flat" cmpd="sng" algn="ctr">
                      <a:solidFill>
                        <a:srgbClr val="F5F5F5"/>
                      </a:solidFill>
                      <a:prstDash val="solid"/>
                      <a:round/>
                      <a:headEnd type="none" w="med" len="med"/>
                      <a:tailEnd type="none" w="med" len="med"/>
                    </a:lnB>
                  </a:tcPr>
                </a:tc>
                <a:tc>
                  <a:txBody>
                    <a:bodyPr/>
                    <a:lstStyle/>
                    <a:p>
                      <a:pPr algn="l" fontAlgn="t"/>
                      <a:r>
                        <a:rPr lang="fr-CA" sz="900">
                          <a:effectLst/>
                          <a:latin typeface="Overpass Light" panose="020B0604020202020204" charset="0"/>
                        </a:rPr>
                        <a:t>5,845 </a:t>
                      </a:r>
                    </a:p>
                  </a:txBody>
                  <a:tcPr marL="30207" marR="30207" marT="15103" marB="15103">
                    <a:lnL>
                      <a:noFill/>
                    </a:lnL>
                    <a:lnR>
                      <a:noFill/>
                    </a:lnR>
                    <a:lnT>
                      <a:noFill/>
                    </a:lnT>
                    <a:lnB w="9525" cap="flat" cmpd="sng" algn="ctr">
                      <a:solidFill>
                        <a:srgbClr val="F5F5F5"/>
                      </a:solidFill>
                      <a:prstDash val="solid"/>
                      <a:round/>
                      <a:headEnd type="none" w="med" len="med"/>
                      <a:tailEnd type="none" w="med" len="med"/>
                    </a:lnB>
                  </a:tcPr>
                </a:tc>
                <a:extLst>
                  <a:ext uri="{0D108BD9-81ED-4DB2-BD59-A6C34878D82A}">
                    <a16:rowId xmlns:a16="http://schemas.microsoft.com/office/drawing/2014/main" val="206982548"/>
                  </a:ext>
                </a:extLst>
              </a:tr>
              <a:tr h="120826">
                <a:tc>
                  <a:txBody>
                    <a:bodyPr/>
                    <a:lstStyle/>
                    <a:p>
                      <a:pPr algn="l" fontAlgn="t"/>
                      <a:r>
                        <a:rPr lang="fr-CA" sz="900" dirty="0">
                          <a:effectLst/>
                          <a:latin typeface="Overpass Light" panose="020B0604020202020204" charset="0"/>
                        </a:rPr>
                        <a:t>Bras-Victor River </a:t>
                      </a:r>
                    </a:p>
                  </a:txBody>
                  <a:tcPr marL="30207" marR="30207" marT="15103" marB="15103">
                    <a:lnL>
                      <a:noFill/>
                    </a:lnL>
                    <a:lnR>
                      <a:noFill/>
                    </a:lnR>
                    <a:lnT w="9525" cap="flat" cmpd="sng" algn="ctr">
                      <a:solidFill>
                        <a:srgbClr val="F5F5F5"/>
                      </a:solidFill>
                      <a:prstDash val="solid"/>
                      <a:round/>
                      <a:headEnd type="none" w="med" len="med"/>
                      <a:tailEnd type="none" w="med" len="med"/>
                    </a:lnT>
                    <a:lnB w="9525" cap="flat" cmpd="sng" algn="ctr">
                      <a:solidFill>
                        <a:srgbClr val="F5F5F5"/>
                      </a:solidFill>
                      <a:prstDash val="solid"/>
                      <a:round/>
                      <a:headEnd type="none" w="med" len="med"/>
                      <a:tailEnd type="none" w="med" len="med"/>
                    </a:lnB>
                  </a:tcPr>
                </a:tc>
                <a:tc>
                  <a:txBody>
                    <a:bodyPr/>
                    <a:lstStyle/>
                    <a:p>
                      <a:pPr algn="l" fontAlgn="t"/>
                      <a:r>
                        <a:rPr lang="fr-CA" sz="900" dirty="0">
                          <a:effectLst/>
                          <a:latin typeface="Overpass Light" panose="020B0604020202020204" charset="0"/>
                        </a:rPr>
                        <a:t>730 </a:t>
                      </a:r>
                    </a:p>
                  </a:txBody>
                  <a:tcPr marL="30207" marR="30207" marT="15103" marB="15103">
                    <a:lnL>
                      <a:noFill/>
                    </a:lnL>
                    <a:lnR>
                      <a:noFill/>
                    </a:lnR>
                    <a:lnT w="9525" cap="flat" cmpd="sng" algn="ctr">
                      <a:solidFill>
                        <a:srgbClr val="F5F5F5"/>
                      </a:solidFill>
                      <a:prstDash val="solid"/>
                      <a:round/>
                      <a:headEnd type="none" w="med" len="med"/>
                      <a:tailEnd type="none" w="med" len="med"/>
                    </a:lnT>
                    <a:lnB w="9525" cap="flat" cmpd="sng" algn="ctr">
                      <a:solidFill>
                        <a:srgbClr val="F5F5F5"/>
                      </a:solidFill>
                      <a:prstDash val="solid"/>
                      <a:round/>
                      <a:headEnd type="none" w="med" len="med"/>
                      <a:tailEnd type="none" w="med" len="med"/>
                    </a:lnB>
                  </a:tcPr>
                </a:tc>
                <a:tc>
                  <a:txBody>
                    <a:bodyPr/>
                    <a:lstStyle/>
                    <a:p>
                      <a:pPr algn="l" fontAlgn="t"/>
                      <a:r>
                        <a:rPr lang="fr-CA" sz="900" dirty="0">
                          <a:effectLst/>
                          <a:latin typeface="Overpass Light" panose="020B0604020202020204" charset="0"/>
                        </a:rPr>
                        <a:t>5,059.4 </a:t>
                      </a:r>
                    </a:p>
                  </a:txBody>
                  <a:tcPr marL="30207" marR="30207" marT="15103" marB="15103">
                    <a:lnL>
                      <a:noFill/>
                    </a:lnL>
                    <a:lnR>
                      <a:noFill/>
                    </a:lnR>
                    <a:lnT w="9525" cap="flat" cmpd="sng" algn="ctr">
                      <a:solidFill>
                        <a:srgbClr val="F5F5F5"/>
                      </a:solidFill>
                      <a:prstDash val="solid"/>
                      <a:round/>
                      <a:headEnd type="none" w="med" len="med"/>
                      <a:tailEnd type="none" w="med" len="med"/>
                    </a:lnT>
                    <a:lnB w="9525" cap="flat" cmpd="sng" algn="ctr">
                      <a:solidFill>
                        <a:srgbClr val="F5F5F5"/>
                      </a:solidFill>
                      <a:prstDash val="solid"/>
                      <a:round/>
                      <a:headEnd type="none" w="med" len="med"/>
                      <a:tailEnd type="none" w="med" len="med"/>
                    </a:lnB>
                  </a:tcPr>
                </a:tc>
                <a:extLst>
                  <a:ext uri="{0D108BD9-81ED-4DB2-BD59-A6C34878D82A}">
                    <a16:rowId xmlns:a16="http://schemas.microsoft.com/office/drawing/2014/main" val="2488071975"/>
                  </a:ext>
                </a:extLst>
              </a:tr>
              <a:tr h="120826">
                <a:tc>
                  <a:txBody>
                    <a:bodyPr/>
                    <a:lstStyle/>
                    <a:p>
                      <a:pPr algn="l" fontAlgn="t"/>
                      <a:r>
                        <a:rPr lang="fr-CA" sz="900" dirty="0">
                          <a:effectLst/>
                          <a:latin typeface="Overpass Light" panose="020B0604020202020204" charset="0"/>
                        </a:rPr>
                        <a:t>Famine River </a:t>
                      </a:r>
                    </a:p>
                  </a:txBody>
                  <a:tcPr marL="30207" marR="30207" marT="15103" marB="15103">
                    <a:lnL>
                      <a:noFill/>
                    </a:lnL>
                    <a:lnR>
                      <a:noFill/>
                    </a:lnR>
                    <a:lnT w="9525" cap="flat" cmpd="sng" algn="ctr">
                      <a:solidFill>
                        <a:srgbClr val="F5F5F5"/>
                      </a:solidFill>
                      <a:prstDash val="solid"/>
                      <a:round/>
                      <a:headEnd type="none" w="med" len="med"/>
                      <a:tailEnd type="none" w="med" len="med"/>
                    </a:lnT>
                    <a:lnB w="9525" cap="flat" cmpd="sng" algn="ctr">
                      <a:solidFill>
                        <a:srgbClr val="F5F5F5"/>
                      </a:solidFill>
                      <a:prstDash val="solid"/>
                      <a:round/>
                      <a:headEnd type="none" w="med" len="med"/>
                      <a:tailEnd type="none" w="med" len="med"/>
                    </a:lnB>
                  </a:tcPr>
                </a:tc>
                <a:tc>
                  <a:txBody>
                    <a:bodyPr/>
                    <a:lstStyle/>
                    <a:p>
                      <a:pPr algn="l" fontAlgn="t"/>
                      <a:r>
                        <a:rPr lang="fr-CA" sz="900" dirty="0">
                          <a:effectLst/>
                          <a:latin typeface="Overpass Light" panose="020B0604020202020204" charset="0"/>
                        </a:rPr>
                        <a:t>714 </a:t>
                      </a:r>
                    </a:p>
                  </a:txBody>
                  <a:tcPr marL="30207" marR="30207" marT="15103" marB="15103">
                    <a:lnL>
                      <a:noFill/>
                    </a:lnL>
                    <a:lnR>
                      <a:noFill/>
                    </a:lnR>
                    <a:lnT w="9525" cap="flat" cmpd="sng" algn="ctr">
                      <a:solidFill>
                        <a:srgbClr val="F5F5F5"/>
                      </a:solidFill>
                      <a:prstDash val="solid"/>
                      <a:round/>
                      <a:headEnd type="none" w="med" len="med"/>
                      <a:tailEnd type="none" w="med" len="med"/>
                    </a:lnT>
                    <a:lnB w="9525" cap="flat" cmpd="sng" algn="ctr">
                      <a:solidFill>
                        <a:srgbClr val="F5F5F5"/>
                      </a:solidFill>
                      <a:prstDash val="solid"/>
                      <a:round/>
                      <a:headEnd type="none" w="med" len="med"/>
                      <a:tailEnd type="none" w="med" len="med"/>
                    </a:lnB>
                  </a:tcPr>
                </a:tc>
                <a:tc>
                  <a:txBody>
                    <a:bodyPr/>
                    <a:lstStyle/>
                    <a:p>
                      <a:pPr algn="l" fontAlgn="t"/>
                      <a:r>
                        <a:rPr lang="fr-CA" sz="900" dirty="0">
                          <a:effectLst/>
                          <a:latin typeface="Overpass Light" panose="020B0604020202020204" charset="0"/>
                        </a:rPr>
                        <a:t>3,820.4 </a:t>
                      </a:r>
                    </a:p>
                  </a:txBody>
                  <a:tcPr marL="30207" marR="30207" marT="15103" marB="15103">
                    <a:lnL>
                      <a:noFill/>
                    </a:lnL>
                    <a:lnR>
                      <a:noFill/>
                    </a:lnR>
                    <a:lnT w="9525" cap="flat" cmpd="sng" algn="ctr">
                      <a:solidFill>
                        <a:srgbClr val="F5F5F5"/>
                      </a:solidFill>
                      <a:prstDash val="solid"/>
                      <a:round/>
                      <a:headEnd type="none" w="med" len="med"/>
                      <a:tailEnd type="none" w="med" len="med"/>
                    </a:lnT>
                    <a:lnB w="9525" cap="flat" cmpd="sng" algn="ctr">
                      <a:solidFill>
                        <a:srgbClr val="F5F5F5"/>
                      </a:solidFill>
                      <a:prstDash val="solid"/>
                      <a:round/>
                      <a:headEnd type="none" w="med" len="med"/>
                      <a:tailEnd type="none" w="med" len="med"/>
                    </a:lnB>
                  </a:tcPr>
                </a:tc>
                <a:extLst>
                  <a:ext uri="{0D108BD9-81ED-4DB2-BD59-A6C34878D82A}">
                    <a16:rowId xmlns:a16="http://schemas.microsoft.com/office/drawing/2014/main" val="2473712911"/>
                  </a:ext>
                </a:extLst>
              </a:tr>
              <a:tr h="302066">
                <a:tc>
                  <a:txBody>
                    <a:bodyPr/>
                    <a:lstStyle/>
                    <a:p>
                      <a:pPr algn="l" fontAlgn="t"/>
                      <a:r>
                        <a:rPr lang="en-US" sz="900" dirty="0">
                          <a:effectLst/>
                          <a:latin typeface="Overpass Light" panose="020B0604020202020204" charset="0"/>
                        </a:rPr>
                        <a:t>Upstream study limit (Sartigan Dam) </a:t>
                      </a:r>
                    </a:p>
                  </a:txBody>
                  <a:tcPr marL="30207" marR="30207" marT="15103" marB="15103">
                    <a:lnL>
                      <a:noFill/>
                    </a:lnL>
                    <a:lnR>
                      <a:noFill/>
                    </a:lnR>
                    <a:lnT w="9525" cap="flat" cmpd="sng" algn="ctr">
                      <a:solidFill>
                        <a:srgbClr val="F5F5F5"/>
                      </a:solidFill>
                      <a:prstDash val="solid"/>
                      <a:round/>
                      <a:headEnd type="none" w="med" len="med"/>
                      <a:tailEnd type="none" w="med" len="med"/>
                    </a:lnT>
                    <a:lnB w="9525" cap="flat" cmpd="sng" algn="ctr">
                      <a:solidFill>
                        <a:srgbClr val="F5F5F5"/>
                      </a:solidFill>
                      <a:prstDash val="solid"/>
                      <a:round/>
                      <a:headEnd type="none" w="med" len="med"/>
                      <a:tailEnd type="none" w="med" len="med"/>
                    </a:lnB>
                  </a:tcPr>
                </a:tc>
                <a:tc>
                  <a:txBody>
                    <a:bodyPr/>
                    <a:lstStyle/>
                    <a:p>
                      <a:pPr algn="l" fontAlgn="t"/>
                      <a:r>
                        <a:rPr lang="fr-CA" sz="900" dirty="0">
                          <a:effectLst/>
                          <a:latin typeface="Overpass Light" panose="020B0604020202020204" charset="0"/>
                        </a:rPr>
                        <a:t>– </a:t>
                      </a:r>
                    </a:p>
                  </a:txBody>
                  <a:tcPr marL="30207" marR="30207" marT="15103" marB="15103">
                    <a:lnL>
                      <a:noFill/>
                    </a:lnL>
                    <a:lnR>
                      <a:noFill/>
                    </a:lnR>
                    <a:lnT w="9525" cap="flat" cmpd="sng" algn="ctr">
                      <a:solidFill>
                        <a:srgbClr val="F5F5F5"/>
                      </a:solidFill>
                      <a:prstDash val="solid"/>
                      <a:round/>
                      <a:headEnd type="none" w="med" len="med"/>
                      <a:tailEnd type="none" w="med" len="med"/>
                    </a:lnT>
                    <a:lnB w="9525" cap="flat" cmpd="sng" algn="ctr">
                      <a:solidFill>
                        <a:srgbClr val="F5F5F5"/>
                      </a:solidFill>
                      <a:prstDash val="solid"/>
                      <a:round/>
                      <a:headEnd type="none" w="med" len="med"/>
                      <a:tailEnd type="none" w="med" len="med"/>
                    </a:lnB>
                  </a:tcPr>
                </a:tc>
                <a:tc>
                  <a:txBody>
                    <a:bodyPr/>
                    <a:lstStyle/>
                    <a:p>
                      <a:pPr algn="l" fontAlgn="t"/>
                      <a:r>
                        <a:rPr lang="fr-CA" sz="900" dirty="0">
                          <a:effectLst/>
                          <a:latin typeface="Overpass Light" panose="020B0604020202020204" charset="0"/>
                        </a:rPr>
                        <a:t>3,085 </a:t>
                      </a:r>
                    </a:p>
                  </a:txBody>
                  <a:tcPr marL="30207" marR="30207" marT="15103" marB="15103">
                    <a:lnL>
                      <a:noFill/>
                    </a:lnL>
                    <a:lnR>
                      <a:noFill/>
                    </a:lnR>
                    <a:lnT w="9525" cap="flat" cmpd="sng" algn="ctr">
                      <a:solidFill>
                        <a:srgbClr val="F5F5F5"/>
                      </a:solidFill>
                      <a:prstDash val="solid"/>
                      <a:round/>
                      <a:headEnd type="none" w="med" len="med"/>
                      <a:tailEnd type="none" w="med" len="med"/>
                    </a:lnT>
                    <a:lnB w="9525" cap="flat" cmpd="sng" algn="ctr">
                      <a:solidFill>
                        <a:srgbClr val="F5F5F5"/>
                      </a:solidFill>
                      <a:prstDash val="solid"/>
                      <a:round/>
                      <a:headEnd type="none" w="med" len="med"/>
                      <a:tailEnd type="none" w="med" len="med"/>
                    </a:lnB>
                  </a:tcPr>
                </a:tc>
                <a:extLst>
                  <a:ext uri="{0D108BD9-81ED-4DB2-BD59-A6C34878D82A}">
                    <a16:rowId xmlns:a16="http://schemas.microsoft.com/office/drawing/2014/main" val="1333079380"/>
                  </a:ext>
                </a:extLst>
              </a:tr>
            </a:tbl>
          </a:graphicData>
        </a:graphic>
      </p:graphicFrame>
      <p:pic>
        <p:nvPicPr>
          <p:cNvPr id="52" name="Graphic 51" descr="Water">
            <a:extLst>
              <a:ext uri="{FF2B5EF4-FFF2-40B4-BE49-F238E27FC236}">
                <a16:creationId xmlns:a16="http://schemas.microsoft.com/office/drawing/2014/main" id="{A96052BA-E740-4F58-B98B-7FD3C9B05FB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73344" y="4047106"/>
            <a:ext cx="306151" cy="306151"/>
          </a:xfrm>
          <a:prstGeom prst="rect">
            <a:avLst/>
          </a:prstGeom>
        </p:spPr>
      </p:pic>
      <p:pic>
        <p:nvPicPr>
          <p:cNvPr id="53" name="Graphic 52" descr="Water">
            <a:extLst>
              <a:ext uri="{FF2B5EF4-FFF2-40B4-BE49-F238E27FC236}">
                <a16:creationId xmlns:a16="http://schemas.microsoft.com/office/drawing/2014/main" id="{AFB5D3DD-1A52-4470-915D-9B3D6A8E1D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64997" y="3620983"/>
            <a:ext cx="306151" cy="306151"/>
          </a:xfrm>
          <a:prstGeom prst="rect">
            <a:avLst/>
          </a:prstGeom>
        </p:spPr>
      </p:pic>
      <p:sp>
        <p:nvSpPr>
          <p:cNvPr id="63" name="Oval 62">
            <a:extLst>
              <a:ext uri="{FF2B5EF4-FFF2-40B4-BE49-F238E27FC236}">
                <a16:creationId xmlns:a16="http://schemas.microsoft.com/office/drawing/2014/main" id="{17298F88-166C-43B3-AD4F-D1EA0B6478F6}"/>
              </a:ext>
            </a:extLst>
          </p:cNvPr>
          <p:cNvSpPr/>
          <p:nvPr/>
        </p:nvSpPr>
        <p:spPr>
          <a:xfrm>
            <a:off x="4764997" y="3620983"/>
            <a:ext cx="306151" cy="32948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4" name="Oval 63">
            <a:extLst>
              <a:ext uri="{FF2B5EF4-FFF2-40B4-BE49-F238E27FC236}">
                <a16:creationId xmlns:a16="http://schemas.microsoft.com/office/drawing/2014/main" id="{1C5FED58-BBDD-4A2C-9CA7-7137149B8241}"/>
              </a:ext>
            </a:extLst>
          </p:cNvPr>
          <p:cNvSpPr/>
          <p:nvPr/>
        </p:nvSpPr>
        <p:spPr>
          <a:xfrm>
            <a:off x="5273344" y="4040972"/>
            <a:ext cx="306151" cy="32948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9" name="Picture 28">
            <a:extLst>
              <a:ext uri="{FF2B5EF4-FFF2-40B4-BE49-F238E27FC236}">
                <a16:creationId xmlns:a16="http://schemas.microsoft.com/office/drawing/2014/main" id="{531B6840-1FB6-4884-9164-3678C9B304BF}"/>
              </a:ext>
            </a:extLst>
          </p:cNvPr>
          <p:cNvPicPr>
            <a:picLocks noChangeAspect="1"/>
          </p:cNvPicPr>
          <p:nvPr/>
        </p:nvPicPr>
        <p:blipFill>
          <a:blip r:embed="rId6"/>
          <a:stretch>
            <a:fillRect/>
          </a:stretch>
        </p:blipFill>
        <p:spPr>
          <a:xfrm>
            <a:off x="0" y="-7089"/>
            <a:ext cx="774702" cy="5143500"/>
          </a:xfrm>
          <a:prstGeom prst="rect">
            <a:avLst/>
          </a:prstGeom>
        </p:spPr>
      </p:pic>
      <p:sp>
        <p:nvSpPr>
          <p:cNvPr id="34" name="TextBox 33">
            <a:extLst>
              <a:ext uri="{FF2B5EF4-FFF2-40B4-BE49-F238E27FC236}">
                <a16:creationId xmlns:a16="http://schemas.microsoft.com/office/drawing/2014/main" id="{E8207144-AAE5-4BAF-8F8C-6C23864B0267}"/>
              </a:ext>
            </a:extLst>
          </p:cNvPr>
          <p:cNvSpPr txBox="1"/>
          <p:nvPr/>
        </p:nvSpPr>
        <p:spPr>
          <a:xfrm>
            <a:off x="8709660" y="106374"/>
            <a:ext cx="413896" cy="369332"/>
          </a:xfrm>
          <a:prstGeom prst="rect">
            <a:avLst/>
          </a:prstGeom>
          <a:noFill/>
        </p:spPr>
        <p:txBody>
          <a:bodyPr wrap="none" rtlCol="0">
            <a:spAutoFit/>
          </a:bodyPr>
          <a:lstStyle/>
          <a:p>
            <a:r>
              <a:rPr lang="en-US" dirty="0"/>
              <a:t>E1</a:t>
            </a:r>
          </a:p>
        </p:txBody>
      </p:sp>
      <p:pic>
        <p:nvPicPr>
          <p:cNvPr id="28" name="Graphic 27" descr="Return">
            <a:hlinkClick r:id="rId7" action="ppaction://hlinksldjump"/>
            <a:extLst>
              <a:ext uri="{FF2B5EF4-FFF2-40B4-BE49-F238E27FC236}">
                <a16:creationId xmlns:a16="http://schemas.microsoft.com/office/drawing/2014/main" id="{25DB3A11-513D-4E11-8C36-0C61BA0D4ED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69710" y="4792012"/>
            <a:ext cx="374290" cy="374290"/>
          </a:xfrm>
          <a:prstGeom prst="rect">
            <a:avLst/>
          </a:prstGeom>
        </p:spPr>
      </p:pic>
    </p:spTree>
    <p:extLst>
      <p:ext uri="{BB962C8B-B14F-4D97-AF65-F5344CB8AC3E}">
        <p14:creationId xmlns:p14="http://schemas.microsoft.com/office/powerpoint/2010/main" val="133141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17" dur="500"/>
                                        <p:tgtEl>
                                          <p:spTgt spid="2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par>
                                <p:cTn id="33" presetID="22" presetClass="entr" presetSubtype="4"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40" dur="500"/>
                                        <p:tgtEl>
                                          <p:spTgt spid="22">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down)">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down)">
                                      <p:cBhvr>
                                        <p:cTn id="50" dur="500"/>
                                        <p:tgtEl>
                                          <p:spTgt spid="31"/>
                                        </p:tgtEl>
                                      </p:cBhvr>
                                    </p:animEffect>
                                  </p:childTnLst>
                                </p:cTn>
                              </p:par>
                              <p:par>
                                <p:cTn id="51" presetID="22" presetClass="entr" presetSubtype="4"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wipe(down)">
                                      <p:cBhvr>
                                        <p:cTn id="53" dur="500"/>
                                        <p:tgtEl>
                                          <p:spTgt spid="32"/>
                                        </p:tgtEl>
                                      </p:cBhvr>
                                    </p:animEffect>
                                  </p:childTnLst>
                                </p:cTn>
                              </p:par>
                              <p:par>
                                <p:cTn id="54" presetID="22" presetClass="entr" presetSubtype="4"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wipe(down)">
                                      <p:cBhvr>
                                        <p:cTn id="56" dur="500"/>
                                        <p:tgtEl>
                                          <p:spTgt spid="33"/>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randombar(horizontal)">
                                      <p:cBhvr>
                                        <p:cTn id="61" dur="500"/>
                                        <p:tgtEl>
                                          <p:spTgt spid="24"/>
                                        </p:tgtEl>
                                      </p:cBhvr>
                                    </p:animEffect>
                                  </p:childTnLst>
                                </p:cTn>
                              </p:par>
                              <p:par>
                                <p:cTn id="62" presetID="14" presetClass="entr" presetSubtype="10" fill="hold" nodeType="with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randombar(horizontal)">
                                      <p:cBhvr>
                                        <p:cTn id="64" dur="500"/>
                                        <p:tgtEl>
                                          <p:spTgt spid="47"/>
                                        </p:tgtEl>
                                      </p:cBhvr>
                                    </p:animEffect>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grpId="0" nodeType="click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circle(in)">
                                      <p:cBhvr>
                                        <p:cTn id="69" dur="2000"/>
                                        <p:tgtEl>
                                          <p:spTgt spid="64"/>
                                        </p:tgtEl>
                                      </p:cBhvr>
                                    </p:animEffect>
                                  </p:childTnLst>
                                </p:cTn>
                              </p:par>
                              <p:par>
                                <p:cTn id="70" presetID="6" presetClass="entr" presetSubtype="16" fill="hold" grpId="0" nodeType="with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circle(in)">
                                      <p:cBhvr>
                                        <p:cTn id="72" dur="2000"/>
                                        <p:tgtEl>
                                          <p:spTgt spid="63"/>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nodeType="clickEffect">
                                  <p:stCondLst>
                                    <p:cond delay="0"/>
                                  </p:stCondLst>
                                  <p:childTnLst>
                                    <p:set>
                                      <p:cBhvr>
                                        <p:cTn id="76" dur="1" fill="hold">
                                          <p:stCondLst>
                                            <p:cond delay="0"/>
                                          </p:stCondLst>
                                        </p:cTn>
                                        <p:tgtEl>
                                          <p:spTgt spid="23">
                                            <p:txEl>
                                              <p:pRg st="0" end="0"/>
                                            </p:txEl>
                                          </p:spTgt>
                                        </p:tgtEl>
                                        <p:attrNameLst>
                                          <p:attrName>style.visibility</p:attrName>
                                        </p:attrNameLst>
                                      </p:cBhvr>
                                      <p:to>
                                        <p:strVal val="visible"/>
                                      </p:to>
                                    </p:set>
                                    <p:animEffect transition="in" filter="randombar(horizontal)">
                                      <p:cBhvr>
                                        <p:cTn id="77"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63" grpId="0" animBg="1"/>
      <p:bldP spid="6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5E3E4804-B8B1-9741-BD8F-8EBBBEA82B0F}"/>
              </a:ext>
            </a:extLst>
          </p:cNvPr>
          <p:cNvSpPr>
            <a:spLocks noGrp="1"/>
          </p:cNvSpPr>
          <p:nvPr>
            <p:ph type="title"/>
          </p:nvPr>
        </p:nvSpPr>
        <p:spPr>
          <a:xfrm>
            <a:off x="1661" y="799737"/>
            <a:ext cx="7411048" cy="374290"/>
          </a:xfrm>
        </p:spPr>
        <p:txBody>
          <a:bodyPr/>
          <a:lstStyle/>
          <a:p>
            <a:r>
              <a:rPr lang="fr-FR" dirty="0"/>
              <a:t>Introduction</a:t>
            </a:r>
          </a:p>
        </p:txBody>
      </p:sp>
      <p:sp>
        <p:nvSpPr>
          <p:cNvPr id="4" name="Espace réservé du texte 3">
            <a:extLst>
              <a:ext uri="{FF2B5EF4-FFF2-40B4-BE49-F238E27FC236}">
                <a16:creationId xmlns:a16="http://schemas.microsoft.com/office/drawing/2014/main" id="{C135D8C7-60D1-834D-BAD4-8F96B0A43629}"/>
              </a:ext>
            </a:extLst>
          </p:cNvPr>
          <p:cNvSpPr>
            <a:spLocks noGrp="1"/>
          </p:cNvSpPr>
          <p:nvPr>
            <p:ph type="body" sz="quarter" idx="15"/>
          </p:nvPr>
        </p:nvSpPr>
        <p:spPr>
          <a:xfrm>
            <a:off x="1661" y="1238530"/>
            <a:ext cx="7411048" cy="374290"/>
          </a:xfrm>
        </p:spPr>
        <p:txBody>
          <a:bodyPr/>
          <a:lstStyle/>
          <a:p>
            <a:r>
              <a:rPr lang="fr-FR" dirty="0"/>
              <a:t>Différents phénomènes IJP</a:t>
            </a:r>
          </a:p>
        </p:txBody>
      </p:sp>
      <p:pic>
        <p:nvPicPr>
          <p:cNvPr id="6" name="Espace réservé pour une image  4">
            <a:extLst>
              <a:ext uri="{FF2B5EF4-FFF2-40B4-BE49-F238E27FC236}">
                <a16:creationId xmlns:a16="http://schemas.microsoft.com/office/drawing/2014/main" id="{707AA1B3-0B85-4540-91F5-BD77192E1B56}"/>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0" y="0"/>
            <a:ext cx="9144000" cy="774700"/>
          </a:xfrm>
        </p:spPr>
      </p:pic>
      <p:sp>
        <p:nvSpPr>
          <p:cNvPr id="10" name="TextBox 9">
            <a:extLst>
              <a:ext uri="{FF2B5EF4-FFF2-40B4-BE49-F238E27FC236}">
                <a16:creationId xmlns:a16="http://schemas.microsoft.com/office/drawing/2014/main" id="{8CE315D8-5481-433E-BA0D-53B0278F8E34}"/>
              </a:ext>
            </a:extLst>
          </p:cNvPr>
          <p:cNvSpPr txBox="1"/>
          <p:nvPr/>
        </p:nvSpPr>
        <p:spPr>
          <a:xfrm>
            <a:off x="8810758" y="774700"/>
            <a:ext cx="413896" cy="369332"/>
          </a:xfrm>
          <a:prstGeom prst="rect">
            <a:avLst/>
          </a:prstGeom>
          <a:noFill/>
        </p:spPr>
        <p:txBody>
          <a:bodyPr wrap="none" rtlCol="0">
            <a:spAutoFit/>
          </a:bodyPr>
          <a:lstStyle/>
          <a:p>
            <a:r>
              <a:rPr lang="en-US" dirty="0"/>
              <a:t>E2</a:t>
            </a:r>
          </a:p>
        </p:txBody>
      </p:sp>
      <p:sp>
        <p:nvSpPr>
          <p:cNvPr id="15" name="Rectangle 14">
            <a:extLst>
              <a:ext uri="{FF2B5EF4-FFF2-40B4-BE49-F238E27FC236}">
                <a16:creationId xmlns:a16="http://schemas.microsoft.com/office/drawing/2014/main" id="{00D0A523-7AFE-473E-B192-E7F5018EB89B}"/>
              </a:ext>
            </a:extLst>
          </p:cNvPr>
          <p:cNvSpPr/>
          <p:nvPr/>
        </p:nvSpPr>
        <p:spPr>
          <a:xfrm>
            <a:off x="5635401" y="4779145"/>
            <a:ext cx="1744388" cy="253916"/>
          </a:xfrm>
          <a:prstGeom prst="rect">
            <a:avLst/>
          </a:prstGeom>
        </p:spPr>
        <p:txBody>
          <a:bodyPr wrap="none">
            <a:spAutoFit/>
          </a:bodyPr>
          <a:lstStyle/>
          <a:p>
            <a:r>
              <a:rPr lang="en-CA" sz="1050" kern="0" dirty="0">
                <a:latin typeface="Times New Roman" panose="02020603050405020304" pitchFamily="18" charset="0"/>
                <a:ea typeface="Calibri" panose="020F0502020204030204" pitchFamily="34" charset="0"/>
              </a:rPr>
              <a:t>from MSP’s interactive map </a:t>
            </a:r>
            <a:endParaRPr lang="fr-CA" sz="1050" dirty="0"/>
          </a:p>
        </p:txBody>
      </p:sp>
      <p:pic>
        <p:nvPicPr>
          <p:cNvPr id="16" name="Picture 15">
            <a:extLst>
              <a:ext uri="{FF2B5EF4-FFF2-40B4-BE49-F238E27FC236}">
                <a16:creationId xmlns:a16="http://schemas.microsoft.com/office/drawing/2014/main" id="{FD33C9A3-C382-4F9E-A548-FC3B9B7C1E5E}"/>
              </a:ext>
            </a:extLst>
          </p:cNvPr>
          <p:cNvPicPr>
            <a:picLocks noChangeAspect="1"/>
          </p:cNvPicPr>
          <p:nvPr/>
        </p:nvPicPr>
        <p:blipFill rotWithShape="1">
          <a:blip r:embed="rId4"/>
          <a:srcRect l="39292" r="1"/>
          <a:stretch/>
        </p:blipFill>
        <p:spPr>
          <a:xfrm>
            <a:off x="5912188" y="1733668"/>
            <a:ext cx="3286969" cy="3079973"/>
          </a:xfrm>
          <a:prstGeom prst="rect">
            <a:avLst/>
          </a:prstGeom>
        </p:spPr>
      </p:pic>
      <p:pic>
        <p:nvPicPr>
          <p:cNvPr id="18" name="Picture 17">
            <a:extLst>
              <a:ext uri="{FF2B5EF4-FFF2-40B4-BE49-F238E27FC236}">
                <a16:creationId xmlns:a16="http://schemas.microsoft.com/office/drawing/2014/main" id="{DA34424A-441A-42B7-AF00-0EE14C98ADD9}"/>
              </a:ext>
            </a:extLst>
          </p:cNvPr>
          <p:cNvPicPr>
            <a:picLocks noChangeAspect="1"/>
          </p:cNvPicPr>
          <p:nvPr/>
        </p:nvPicPr>
        <p:blipFill>
          <a:blip r:embed="rId5"/>
          <a:stretch>
            <a:fillRect/>
          </a:stretch>
        </p:blipFill>
        <p:spPr>
          <a:xfrm>
            <a:off x="227043" y="1530537"/>
            <a:ext cx="5267106" cy="3375566"/>
          </a:xfrm>
          <a:prstGeom prst="rect">
            <a:avLst/>
          </a:prstGeom>
        </p:spPr>
      </p:pic>
      <p:sp>
        <p:nvSpPr>
          <p:cNvPr id="19" name="Oval 18">
            <a:extLst>
              <a:ext uri="{FF2B5EF4-FFF2-40B4-BE49-F238E27FC236}">
                <a16:creationId xmlns:a16="http://schemas.microsoft.com/office/drawing/2014/main" id="{95264BD7-7BC0-40D7-A290-31E7F2C8C9EA}"/>
              </a:ext>
            </a:extLst>
          </p:cNvPr>
          <p:cNvSpPr/>
          <p:nvPr/>
        </p:nvSpPr>
        <p:spPr>
          <a:xfrm rot="1405258">
            <a:off x="2537177" y="2141269"/>
            <a:ext cx="329679" cy="1493507"/>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21" name="Straight Connector 20">
            <a:extLst>
              <a:ext uri="{FF2B5EF4-FFF2-40B4-BE49-F238E27FC236}">
                <a16:creationId xmlns:a16="http://schemas.microsoft.com/office/drawing/2014/main" id="{9F3D3FDD-534A-4E11-86D0-8688615AACF5}"/>
              </a:ext>
            </a:extLst>
          </p:cNvPr>
          <p:cNvCxnSpPr/>
          <p:nvPr/>
        </p:nvCxnSpPr>
        <p:spPr>
          <a:xfrm flipH="1">
            <a:off x="449451" y="2137273"/>
            <a:ext cx="2564969"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9EB2D13-9F87-4DB3-9375-AA9BA2FF4061}"/>
              </a:ext>
            </a:extLst>
          </p:cNvPr>
          <p:cNvCxnSpPr>
            <a:cxnSpLocks/>
          </p:cNvCxnSpPr>
          <p:nvPr/>
        </p:nvCxnSpPr>
        <p:spPr>
          <a:xfrm>
            <a:off x="2456481" y="3638772"/>
            <a:ext cx="968644" cy="0"/>
          </a:xfrm>
          <a:prstGeom prst="straightConnector1">
            <a:avLst/>
          </a:prstGeom>
          <a:ln w="12700">
            <a:prstDash val="lgDashDot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57B933FC-3C24-4978-85F9-2DE321FD53F6}"/>
              </a:ext>
            </a:extLst>
          </p:cNvPr>
          <p:cNvSpPr/>
          <p:nvPr/>
        </p:nvSpPr>
        <p:spPr>
          <a:xfrm>
            <a:off x="3436682" y="2249602"/>
            <a:ext cx="456371" cy="5633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 name="TextBox 25">
            <a:extLst>
              <a:ext uri="{FF2B5EF4-FFF2-40B4-BE49-F238E27FC236}">
                <a16:creationId xmlns:a16="http://schemas.microsoft.com/office/drawing/2014/main" id="{0A0D6EAF-BD42-42F7-B78F-9A2941539FC1}"/>
              </a:ext>
            </a:extLst>
          </p:cNvPr>
          <p:cNvSpPr txBox="1"/>
          <p:nvPr/>
        </p:nvSpPr>
        <p:spPr>
          <a:xfrm>
            <a:off x="3291207" y="2011266"/>
            <a:ext cx="1897955" cy="184666"/>
          </a:xfrm>
          <a:prstGeom prst="rect">
            <a:avLst/>
          </a:prstGeom>
          <a:noFill/>
        </p:spPr>
        <p:txBody>
          <a:bodyPr wrap="none" lIns="0" tIns="0" rIns="0" bIns="0" rtlCol="0">
            <a:spAutoFit/>
          </a:bodyPr>
          <a:lstStyle/>
          <a:p>
            <a:r>
              <a:rPr lang="en-CA" sz="1200" dirty="0" err="1">
                <a:latin typeface="Overpass Light" pitchFamily="2" charset="77"/>
              </a:rPr>
              <a:t>Événement</a:t>
            </a:r>
            <a:r>
              <a:rPr lang="en-CA" sz="1200" dirty="0">
                <a:latin typeface="Overpass Light" pitchFamily="2" charset="77"/>
              </a:rPr>
              <a:t> post-</a:t>
            </a:r>
            <a:r>
              <a:rPr lang="en-CA" sz="1200" dirty="0" err="1">
                <a:latin typeface="Overpass Light" pitchFamily="2" charset="77"/>
              </a:rPr>
              <a:t>inondation</a:t>
            </a:r>
            <a:endParaRPr lang="en-CA" sz="1200" dirty="0">
              <a:latin typeface="Overpass Light" pitchFamily="2" charset="77"/>
            </a:endParaRPr>
          </a:p>
        </p:txBody>
      </p:sp>
      <p:sp>
        <p:nvSpPr>
          <p:cNvPr id="30" name="Oval 29">
            <a:extLst>
              <a:ext uri="{FF2B5EF4-FFF2-40B4-BE49-F238E27FC236}">
                <a16:creationId xmlns:a16="http://schemas.microsoft.com/office/drawing/2014/main" id="{4D0F775A-CA67-4E51-AF7B-EAFD5029DF84}"/>
              </a:ext>
            </a:extLst>
          </p:cNvPr>
          <p:cNvSpPr/>
          <p:nvPr/>
        </p:nvSpPr>
        <p:spPr>
          <a:xfrm>
            <a:off x="7521041" y="3440624"/>
            <a:ext cx="329126" cy="3487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1" name="TextBox 30">
            <a:extLst>
              <a:ext uri="{FF2B5EF4-FFF2-40B4-BE49-F238E27FC236}">
                <a16:creationId xmlns:a16="http://schemas.microsoft.com/office/drawing/2014/main" id="{32188D21-5E65-465D-B6E8-41E226B9E1EE}"/>
              </a:ext>
            </a:extLst>
          </p:cNvPr>
          <p:cNvSpPr txBox="1"/>
          <p:nvPr/>
        </p:nvSpPr>
        <p:spPr>
          <a:xfrm>
            <a:off x="7933218" y="3514058"/>
            <a:ext cx="413575" cy="261610"/>
          </a:xfrm>
          <a:prstGeom prst="rect">
            <a:avLst/>
          </a:prstGeom>
          <a:noFill/>
        </p:spPr>
        <p:txBody>
          <a:bodyPr wrap="none" lIns="0" tIns="0" rIns="0" bIns="0" rtlCol="0">
            <a:spAutoFit/>
          </a:bodyPr>
          <a:lstStyle/>
          <a:p>
            <a:r>
              <a:rPr lang="en-CA" sz="1700" dirty="0">
                <a:latin typeface="Overpass Light" pitchFamily="2" charset="77"/>
              </a:rPr>
              <a:t>Lieu</a:t>
            </a:r>
            <a:endParaRPr lang="fr-CA" sz="1700" dirty="0" err="1">
              <a:latin typeface="Overpass Light" pitchFamily="2" charset="77"/>
            </a:endParaRPr>
          </a:p>
        </p:txBody>
      </p:sp>
      <p:sp>
        <p:nvSpPr>
          <p:cNvPr id="2" name="TextBox 1">
            <a:extLst>
              <a:ext uri="{FF2B5EF4-FFF2-40B4-BE49-F238E27FC236}">
                <a16:creationId xmlns:a16="http://schemas.microsoft.com/office/drawing/2014/main" id="{4F75A115-60FA-41C5-A23C-9DA9C9FB0F78}"/>
              </a:ext>
            </a:extLst>
          </p:cNvPr>
          <p:cNvSpPr txBox="1"/>
          <p:nvPr/>
        </p:nvSpPr>
        <p:spPr>
          <a:xfrm rot="16200000">
            <a:off x="-15767" y="2999874"/>
            <a:ext cx="301365" cy="261610"/>
          </a:xfrm>
          <a:prstGeom prst="rect">
            <a:avLst/>
          </a:prstGeom>
          <a:noFill/>
        </p:spPr>
        <p:txBody>
          <a:bodyPr wrap="none" lIns="0" tIns="0" rIns="0" bIns="0" rtlCol="0">
            <a:spAutoFit/>
          </a:bodyPr>
          <a:lstStyle/>
          <a:p>
            <a:pPr algn="l"/>
            <a:r>
              <a:rPr lang="en-US" sz="1700" dirty="0">
                <a:latin typeface="Overpass Light" pitchFamily="2" charset="77"/>
              </a:rPr>
              <a:t>WL</a:t>
            </a:r>
          </a:p>
        </p:txBody>
      </p:sp>
      <p:pic>
        <p:nvPicPr>
          <p:cNvPr id="20" name="Picture 19">
            <a:extLst>
              <a:ext uri="{FF2B5EF4-FFF2-40B4-BE49-F238E27FC236}">
                <a16:creationId xmlns:a16="http://schemas.microsoft.com/office/drawing/2014/main" id="{2841B8E4-8522-4CF3-88BA-7D2B9F819BC3}"/>
              </a:ext>
            </a:extLst>
          </p:cNvPr>
          <p:cNvPicPr>
            <a:picLocks noChangeAspect="1"/>
          </p:cNvPicPr>
          <p:nvPr/>
        </p:nvPicPr>
        <p:blipFill>
          <a:blip r:embed="rId6"/>
          <a:stretch>
            <a:fillRect/>
          </a:stretch>
        </p:blipFill>
        <p:spPr>
          <a:xfrm>
            <a:off x="3425125" y="3274242"/>
            <a:ext cx="578905" cy="578905"/>
          </a:xfrm>
          <a:prstGeom prst="rect">
            <a:avLst/>
          </a:prstGeom>
        </p:spPr>
      </p:pic>
      <p:sp>
        <p:nvSpPr>
          <p:cNvPr id="22" name="TextBox 21">
            <a:extLst>
              <a:ext uri="{FF2B5EF4-FFF2-40B4-BE49-F238E27FC236}">
                <a16:creationId xmlns:a16="http://schemas.microsoft.com/office/drawing/2014/main" id="{86F5BF68-B62D-4845-8183-30CF47F3C55D}"/>
              </a:ext>
            </a:extLst>
          </p:cNvPr>
          <p:cNvSpPr txBox="1"/>
          <p:nvPr/>
        </p:nvSpPr>
        <p:spPr>
          <a:xfrm>
            <a:off x="595488" y="1806603"/>
            <a:ext cx="2530434" cy="184666"/>
          </a:xfrm>
          <a:prstGeom prst="rect">
            <a:avLst/>
          </a:prstGeom>
          <a:noFill/>
        </p:spPr>
        <p:txBody>
          <a:bodyPr wrap="square" lIns="0" tIns="0" rIns="0" bIns="0" rtlCol="0">
            <a:spAutoFit/>
          </a:bodyPr>
          <a:lstStyle/>
          <a:p>
            <a:r>
              <a:rPr lang="en-CA" sz="1200" dirty="0">
                <a:latin typeface="Overpass Light" pitchFamily="2" charset="77"/>
              </a:rPr>
              <a:t>Sa cote </a:t>
            </a:r>
            <a:r>
              <a:rPr lang="en-CA" sz="1200" dirty="0" err="1">
                <a:latin typeface="Overpass Light" pitchFamily="2" charset="77"/>
              </a:rPr>
              <a:t>maximale</a:t>
            </a:r>
            <a:r>
              <a:rPr lang="en-CA" sz="1200" dirty="0">
                <a:latin typeface="Overpass Light" pitchFamily="2" charset="77"/>
              </a:rPr>
              <a:t> </a:t>
            </a:r>
            <a:r>
              <a:rPr lang="en-CA" sz="1200" dirty="0" err="1">
                <a:latin typeface="Overpass Light" pitchFamily="2" charset="77"/>
              </a:rPr>
              <a:t>d’eau</a:t>
            </a:r>
            <a:r>
              <a:rPr lang="en-CA" sz="1200" dirty="0">
                <a:latin typeface="Overpass Light" pitchFamily="2" charset="77"/>
              </a:rPr>
              <a:t> ?= Severity</a:t>
            </a:r>
            <a:endParaRPr lang="fr-CA" sz="1200" dirty="0" err="1">
              <a:latin typeface="Overpass Light" pitchFamily="2" charset="77"/>
            </a:endParaRPr>
          </a:p>
        </p:txBody>
      </p:sp>
      <p:sp>
        <p:nvSpPr>
          <p:cNvPr id="24" name="TextBox 23">
            <a:extLst>
              <a:ext uri="{FF2B5EF4-FFF2-40B4-BE49-F238E27FC236}">
                <a16:creationId xmlns:a16="http://schemas.microsoft.com/office/drawing/2014/main" id="{BE38D52C-D0F8-437C-8BE2-6CD71C381F57}"/>
              </a:ext>
            </a:extLst>
          </p:cNvPr>
          <p:cNvSpPr txBox="1"/>
          <p:nvPr/>
        </p:nvSpPr>
        <p:spPr>
          <a:xfrm>
            <a:off x="515345" y="2413683"/>
            <a:ext cx="2374048" cy="369332"/>
          </a:xfrm>
          <a:prstGeom prst="rect">
            <a:avLst/>
          </a:prstGeom>
          <a:noFill/>
        </p:spPr>
        <p:txBody>
          <a:bodyPr wrap="none" lIns="0" tIns="0" rIns="0" bIns="0" rtlCol="0">
            <a:spAutoFit/>
          </a:bodyPr>
          <a:lstStyle/>
          <a:p>
            <a:r>
              <a:rPr lang="fr-CA" sz="1200" dirty="0">
                <a:latin typeface="Overpass Light" pitchFamily="2" charset="77"/>
              </a:rPr>
              <a:t>Est-ce que cela se produit ou non ?</a:t>
            </a:r>
          </a:p>
          <a:p>
            <a:r>
              <a:rPr lang="en-CA" sz="1200" dirty="0">
                <a:latin typeface="Overpass Light" pitchFamily="2" charset="77"/>
              </a:rPr>
              <a:t>= Occurrence</a:t>
            </a:r>
            <a:endParaRPr lang="fr-CA" sz="1200" dirty="0" err="1">
              <a:latin typeface="Overpass Light" pitchFamily="2" charset="77"/>
            </a:endParaRPr>
          </a:p>
        </p:txBody>
      </p:sp>
      <p:sp>
        <p:nvSpPr>
          <p:cNvPr id="32" name="TextBox 31">
            <a:extLst>
              <a:ext uri="{FF2B5EF4-FFF2-40B4-BE49-F238E27FC236}">
                <a16:creationId xmlns:a16="http://schemas.microsoft.com/office/drawing/2014/main" id="{40E50579-BA46-4ACC-89B5-1D1F8E837BFE}"/>
              </a:ext>
            </a:extLst>
          </p:cNvPr>
          <p:cNvSpPr txBox="1"/>
          <p:nvPr/>
        </p:nvSpPr>
        <p:spPr>
          <a:xfrm>
            <a:off x="2244392" y="3775668"/>
            <a:ext cx="1739259" cy="369332"/>
          </a:xfrm>
          <a:prstGeom prst="rect">
            <a:avLst/>
          </a:prstGeom>
          <a:noFill/>
        </p:spPr>
        <p:txBody>
          <a:bodyPr wrap="none" lIns="0" tIns="0" rIns="0" bIns="0" rtlCol="0">
            <a:spAutoFit/>
          </a:bodyPr>
          <a:lstStyle/>
          <a:p>
            <a:r>
              <a:rPr lang="en-CA" sz="1200" dirty="0" err="1">
                <a:latin typeface="Overpass Light" pitchFamily="2" charset="77"/>
              </a:rPr>
              <a:t>Quand</a:t>
            </a:r>
            <a:r>
              <a:rPr lang="en-CA" sz="1200" dirty="0">
                <a:latin typeface="Overpass Light" pitchFamily="2" charset="77"/>
              </a:rPr>
              <a:t> </a:t>
            </a:r>
            <a:r>
              <a:rPr lang="en-CA" sz="1200" dirty="0" err="1">
                <a:latin typeface="Overpass Light" pitchFamily="2" charset="77"/>
              </a:rPr>
              <a:t>cela</a:t>
            </a:r>
            <a:r>
              <a:rPr lang="en-CA" sz="1200" dirty="0">
                <a:latin typeface="Overpass Light" pitchFamily="2" charset="77"/>
              </a:rPr>
              <a:t> se </a:t>
            </a:r>
            <a:r>
              <a:rPr lang="en-CA" sz="1200" dirty="0" err="1">
                <a:latin typeface="Overpass Light" pitchFamily="2" charset="77"/>
              </a:rPr>
              <a:t>produit-il</a:t>
            </a:r>
            <a:r>
              <a:rPr lang="en-CA" sz="1200" dirty="0">
                <a:latin typeface="Overpass Light" pitchFamily="2" charset="77"/>
              </a:rPr>
              <a:t> ?</a:t>
            </a:r>
          </a:p>
          <a:p>
            <a:r>
              <a:rPr lang="en-CA" sz="1200" dirty="0">
                <a:latin typeface="Overpass Light" pitchFamily="2" charset="77"/>
              </a:rPr>
              <a:t> = Timing</a:t>
            </a:r>
            <a:endParaRPr lang="fr-CA" sz="1200" dirty="0" err="1">
              <a:latin typeface="Overpass Light" pitchFamily="2" charset="77"/>
            </a:endParaRPr>
          </a:p>
        </p:txBody>
      </p:sp>
      <p:pic>
        <p:nvPicPr>
          <p:cNvPr id="33" name="Picture 32">
            <a:extLst>
              <a:ext uri="{FF2B5EF4-FFF2-40B4-BE49-F238E27FC236}">
                <a16:creationId xmlns:a16="http://schemas.microsoft.com/office/drawing/2014/main" id="{0175F00B-718A-4A00-ACDE-5B7BD383C611}"/>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3000634" y="1904116"/>
            <a:ext cx="146679" cy="199483"/>
          </a:xfrm>
          <a:prstGeom prst="rect">
            <a:avLst/>
          </a:prstGeom>
        </p:spPr>
      </p:pic>
    </p:spTree>
    <p:extLst>
      <p:ext uri="{BB962C8B-B14F-4D97-AF65-F5344CB8AC3E}">
        <p14:creationId xmlns:p14="http://schemas.microsoft.com/office/powerpoint/2010/main" val="83681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up)">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left)">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ppt_x"/>
                                          </p:val>
                                        </p:tav>
                                        <p:tav tm="100000">
                                          <p:val>
                                            <p:strVal val="#ppt_x"/>
                                          </p:val>
                                        </p:tav>
                                      </p:tavLst>
                                    </p:anim>
                                    <p:anim calcmode="lin" valueType="num">
                                      <p:cBhvr additive="base">
                                        <p:cTn id="4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left)">
                                      <p:cBhvr>
                                        <p:cTn id="48" dur="500"/>
                                        <p:tgtEl>
                                          <p:spTgt spid="25"/>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up)">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wipe(down)">
                                      <p:cBhvr>
                                        <p:cTn id="56" dur="500"/>
                                        <p:tgtEl>
                                          <p:spTgt spid="31"/>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wipe(down)">
                                      <p:cBhvr>
                                        <p:cTn id="5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5" grpId="0" animBg="1"/>
      <p:bldP spid="26" grpId="0"/>
      <p:bldP spid="30" grpId="0" animBg="1"/>
      <p:bldP spid="31" grpId="0"/>
      <p:bldP spid="22" grpId="0"/>
      <p:bldP spid="24" grpId="0"/>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4">
            <a:extLst>
              <a:ext uri="{FF2B5EF4-FFF2-40B4-BE49-F238E27FC236}">
                <a16:creationId xmlns:a16="http://schemas.microsoft.com/office/drawing/2014/main" id="{D74F8B51-DAD5-4607-BF81-195FBB7CFC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774700"/>
          </a:xfrm>
          <a:prstGeom prst="rect">
            <a:avLst/>
          </a:prstGeom>
          <a:solidFill>
            <a:schemeClr val="accent4">
              <a:lumMod val="20000"/>
              <a:lumOff val="80000"/>
            </a:schemeClr>
          </a:solidFill>
        </p:spPr>
      </p:pic>
      <p:pic>
        <p:nvPicPr>
          <p:cNvPr id="12" name="Picture 11">
            <a:extLst>
              <a:ext uri="{FF2B5EF4-FFF2-40B4-BE49-F238E27FC236}">
                <a16:creationId xmlns:a16="http://schemas.microsoft.com/office/drawing/2014/main" id="{A338DFEB-0EA7-457A-AB61-88B9EA5B53C1}"/>
              </a:ext>
            </a:extLst>
          </p:cNvPr>
          <p:cNvPicPr>
            <a:picLocks noChangeAspect="1"/>
          </p:cNvPicPr>
          <p:nvPr/>
        </p:nvPicPr>
        <p:blipFill>
          <a:blip r:embed="rId4"/>
          <a:stretch>
            <a:fillRect/>
          </a:stretch>
        </p:blipFill>
        <p:spPr>
          <a:xfrm>
            <a:off x="4683690" y="787354"/>
            <a:ext cx="4318794" cy="4264542"/>
          </a:xfrm>
          <a:prstGeom prst="rect">
            <a:avLst/>
          </a:prstGeom>
        </p:spPr>
      </p:pic>
      <p:sp>
        <p:nvSpPr>
          <p:cNvPr id="13" name="Rectangle 12">
            <a:extLst>
              <a:ext uri="{FF2B5EF4-FFF2-40B4-BE49-F238E27FC236}">
                <a16:creationId xmlns:a16="http://schemas.microsoft.com/office/drawing/2014/main" id="{AAFF3E3F-53A6-4DBD-8104-83EAD2C7DC0A}"/>
              </a:ext>
            </a:extLst>
          </p:cNvPr>
          <p:cNvSpPr/>
          <p:nvPr/>
        </p:nvSpPr>
        <p:spPr>
          <a:xfrm>
            <a:off x="6046045" y="4225341"/>
            <a:ext cx="704039" cy="261610"/>
          </a:xfrm>
          <a:prstGeom prst="rect">
            <a:avLst/>
          </a:prstGeom>
        </p:spPr>
        <p:txBody>
          <a:bodyPr wrap="none">
            <a:spAutoFit/>
          </a:bodyPr>
          <a:lstStyle/>
          <a:p>
            <a:r>
              <a:rPr lang="en-CA" sz="1100" dirty="0">
                <a:latin typeface="Overpass Light" panose="020B0604020202020204" charset="0"/>
              </a:rPr>
              <a:t>Severity</a:t>
            </a:r>
            <a:endParaRPr lang="fr-CA" sz="1100" dirty="0">
              <a:latin typeface="Overpass Light" panose="020B0604020202020204" charset="0"/>
            </a:endParaRPr>
          </a:p>
        </p:txBody>
      </p:sp>
      <p:pic>
        <p:nvPicPr>
          <p:cNvPr id="6" name="Picture 5">
            <a:extLst>
              <a:ext uri="{FF2B5EF4-FFF2-40B4-BE49-F238E27FC236}">
                <a16:creationId xmlns:a16="http://schemas.microsoft.com/office/drawing/2014/main" id="{07496B53-9D65-4C33-AE8A-168D5D83765B}"/>
              </a:ext>
            </a:extLst>
          </p:cNvPr>
          <p:cNvPicPr/>
          <p:nvPr/>
        </p:nvPicPr>
        <p:blipFill rotWithShape="1">
          <a:blip r:embed="rId5" cstate="print">
            <a:extLst>
              <a:ext uri="{28A0092B-C50C-407E-A947-70E740481C1C}">
                <a14:useLocalDpi xmlns:a14="http://schemas.microsoft.com/office/drawing/2010/main" val="0"/>
              </a:ext>
            </a:extLst>
          </a:blip>
          <a:srcRect l="5382" t="7775" r="7812" b="7812"/>
          <a:stretch/>
        </p:blipFill>
        <p:spPr bwMode="auto">
          <a:xfrm>
            <a:off x="52603" y="2142392"/>
            <a:ext cx="4462684" cy="2909504"/>
          </a:xfrm>
          <a:prstGeom prst="rect">
            <a:avLst/>
          </a:prstGeom>
          <a:ln>
            <a:noFill/>
          </a:ln>
          <a:extLst>
            <a:ext uri="{53640926-AAD7-44D8-BBD7-CCE9431645EC}">
              <a14:shadowObscured xmlns:a14="http://schemas.microsoft.com/office/drawing/2010/main"/>
            </a:ext>
          </a:extLst>
        </p:spPr>
      </p:pic>
      <p:sp>
        <p:nvSpPr>
          <p:cNvPr id="18" name="TextBox 17">
            <a:extLst>
              <a:ext uri="{FF2B5EF4-FFF2-40B4-BE49-F238E27FC236}">
                <a16:creationId xmlns:a16="http://schemas.microsoft.com/office/drawing/2014/main" id="{692F27D0-D5B3-40C9-8541-1F464EE84DC2}"/>
              </a:ext>
            </a:extLst>
          </p:cNvPr>
          <p:cNvSpPr txBox="1"/>
          <p:nvPr/>
        </p:nvSpPr>
        <p:spPr>
          <a:xfrm>
            <a:off x="8793132" y="787354"/>
            <a:ext cx="413896" cy="369332"/>
          </a:xfrm>
          <a:prstGeom prst="rect">
            <a:avLst/>
          </a:prstGeom>
          <a:noFill/>
        </p:spPr>
        <p:txBody>
          <a:bodyPr wrap="none" rtlCol="0">
            <a:spAutoFit/>
          </a:bodyPr>
          <a:lstStyle/>
          <a:p>
            <a:r>
              <a:rPr lang="en-US" dirty="0"/>
              <a:t>E3</a:t>
            </a:r>
          </a:p>
        </p:txBody>
      </p:sp>
      <p:sp>
        <p:nvSpPr>
          <p:cNvPr id="14" name="Titre 2">
            <a:extLst>
              <a:ext uri="{FF2B5EF4-FFF2-40B4-BE49-F238E27FC236}">
                <a16:creationId xmlns:a16="http://schemas.microsoft.com/office/drawing/2014/main" id="{706E78A8-96CF-4EDF-A6AE-AAE0DADE11C3}"/>
              </a:ext>
            </a:extLst>
          </p:cNvPr>
          <p:cNvSpPr txBox="1">
            <a:spLocks/>
          </p:cNvSpPr>
          <p:nvPr/>
        </p:nvSpPr>
        <p:spPr>
          <a:xfrm>
            <a:off x="0" y="785987"/>
            <a:ext cx="7411048" cy="374290"/>
          </a:xfrm>
          <a:prstGeom prst="rect">
            <a:avLst/>
          </a:prstGeom>
        </p:spPr>
        <p:txBody>
          <a:bodyPr lIns="0" tIns="0" rIns="0" bIns="0"/>
          <a:lstStyle>
            <a:lvl1pPr algn="l" defTabSz="914400" rtl="0" eaLnBrk="1" latinLnBrk="0" hangingPunct="1">
              <a:lnSpc>
                <a:spcPct val="90000"/>
              </a:lnSpc>
              <a:spcBef>
                <a:spcPct val="0"/>
              </a:spcBef>
              <a:buNone/>
              <a:defRPr sz="2600" b="0" i="0" kern="1200" baseline="0">
                <a:solidFill>
                  <a:schemeClr val="accent1"/>
                </a:solidFill>
                <a:latin typeface="Overpass" pitchFamily="2" charset="77"/>
                <a:ea typeface="+mj-ea"/>
                <a:cs typeface="+mj-cs"/>
              </a:defRPr>
            </a:lvl1pPr>
          </a:lstStyle>
          <a:p>
            <a:r>
              <a:rPr lang="fr-FR" dirty="0"/>
              <a:t>Résultats</a:t>
            </a:r>
          </a:p>
        </p:txBody>
      </p:sp>
      <p:sp>
        <p:nvSpPr>
          <p:cNvPr id="15" name="Espace réservé du texte 3">
            <a:extLst>
              <a:ext uri="{FF2B5EF4-FFF2-40B4-BE49-F238E27FC236}">
                <a16:creationId xmlns:a16="http://schemas.microsoft.com/office/drawing/2014/main" id="{C66E5008-AD07-4D77-9DDE-F002C8931583}"/>
              </a:ext>
            </a:extLst>
          </p:cNvPr>
          <p:cNvSpPr>
            <a:spLocks noGrp="1"/>
          </p:cNvSpPr>
          <p:nvPr>
            <p:ph type="body" sz="quarter" idx="15"/>
          </p:nvPr>
        </p:nvSpPr>
        <p:spPr>
          <a:xfrm>
            <a:off x="0" y="1126367"/>
            <a:ext cx="7411048" cy="374290"/>
          </a:xfrm>
        </p:spPr>
        <p:txBody>
          <a:bodyPr/>
          <a:lstStyle/>
          <a:p>
            <a:r>
              <a:rPr lang="fr-FR" dirty="0"/>
              <a:t>Objectif 1</a:t>
            </a:r>
          </a:p>
        </p:txBody>
      </p:sp>
      <p:sp>
        <p:nvSpPr>
          <p:cNvPr id="10" name="TextBox 9">
            <a:extLst>
              <a:ext uri="{FF2B5EF4-FFF2-40B4-BE49-F238E27FC236}">
                <a16:creationId xmlns:a16="http://schemas.microsoft.com/office/drawing/2014/main" id="{1527AE40-7B00-4BEB-B9A6-15A229B3EFD5}"/>
              </a:ext>
            </a:extLst>
          </p:cNvPr>
          <p:cNvSpPr txBox="1"/>
          <p:nvPr/>
        </p:nvSpPr>
        <p:spPr>
          <a:xfrm>
            <a:off x="-167659" y="1211465"/>
            <a:ext cx="3556746" cy="1708160"/>
          </a:xfrm>
          <a:prstGeom prst="rect">
            <a:avLst/>
          </a:prstGeom>
          <a:noFill/>
        </p:spPr>
        <p:txBody>
          <a:bodyPr wrap="square" rtlCol="0">
            <a:spAutoFit/>
          </a:bodyPr>
          <a:lstStyle/>
          <a:p>
            <a:endParaRPr lang="en-CA" dirty="0"/>
          </a:p>
          <a:p>
            <a:pPr algn="ctr"/>
            <a:r>
              <a:rPr lang="fr-CA" sz="1700" dirty="0">
                <a:solidFill>
                  <a:schemeClr val="accent6"/>
                </a:solidFill>
                <a:latin typeface="Overpass Light" pitchFamily="2" charset="77"/>
              </a:rPr>
              <a:t>Après application des critères :</a:t>
            </a:r>
          </a:p>
          <a:p>
            <a:pPr algn="ctr"/>
            <a:r>
              <a:rPr lang="fr-CA" sz="1700" dirty="0">
                <a:solidFill>
                  <a:schemeClr val="accent6"/>
                </a:solidFill>
                <a:latin typeface="Overpass Light" pitchFamily="2" charset="77"/>
              </a:rPr>
              <a:t>64 publications retenues</a:t>
            </a:r>
          </a:p>
          <a:p>
            <a:pPr algn="ctr"/>
            <a:endParaRPr lang="en-CA" sz="1700" dirty="0">
              <a:solidFill>
                <a:schemeClr val="accent6"/>
              </a:solidFill>
              <a:latin typeface="Overpass Light" pitchFamily="2" charset="77"/>
            </a:endParaRPr>
          </a:p>
          <a:p>
            <a:endParaRPr lang="en-CA" dirty="0"/>
          </a:p>
          <a:p>
            <a:endParaRPr lang="en-CA" dirty="0"/>
          </a:p>
        </p:txBody>
      </p:sp>
      <p:pic>
        <p:nvPicPr>
          <p:cNvPr id="17" name="Picture Placeholder 16">
            <a:extLst>
              <a:ext uri="{FF2B5EF4-FFF2-40B4-BE49-F238E27FC236}">
                <a16:creationId xmlns:a16="http://schemas.microsoft.com/office/drawing/2014/main" id="{F675893D-746C-488C-A7A4-C84B4576F00A}"/>
              </a:ext>
            </a:extLst>
          </p:cNvPr>
          <p:cNvPicPr>
            <a:picLocks noGrp="1" noChangeAspect="1"/>
          </p:cNvPicPr>
          <p:nvPr>
            <p:ph type="pic" sz="quarter" idx="10"/>
          </p:nvPr>
        </p:nvPicPr>
        <p:blipFill>
          <a:blip r:embed="rId6"/>
          <a:stretch>
            <a:fillRect/>
          </a:stretch>
        </p:blipFill>
        <p:spPr>
          <a:xfrm>
            <a:off x="1135302" y="2518757"/>
            <a:ext cx="150734" cy="150734"/>
          </a:xfrm>
        </p:spPr>
      </p:pic>
      <p:pic>
        <p:nvPicPr>
          <p:cNvPr id="19" name="Picture Placeholder 16">
            <a:extLst>
              <a:ext uri="{FF2B5EF4-FFF2-40B4-BE49-F238E27FC236}">
                <a16:creationId xmlns:a16="http://schemas.microsoft.com/office/drawing/2014/main" id="{8191D6DE-A531-489E-A63F-EDE6013C4A4F}"/>
              </a:ext>
            </a:extLst>
          </p:cNvPr>
          <p:cNvPicPr>
            <a:picLocks noChangeAspect="1"/>
          </p:cNvPicPr>
          <p:nvPr/>
        </p:nvPicPr>
        <p:blipFill>
          <a:blip r:embed="rId6"/>
          <a:stretch>
            <a:fillRect/>
          </a:stretch>
        </p:blipFill>
        <p:spPr>
          <a:xfrm>
            <a:off x="1215998" y="2682790"/>
            <a:ext cx="159156" cy="159156"/>
          </a:xfrm>
          <a:prstGeom prst="rect">
            <a:avLst/>
          </a:prstGeom>
          <a:solidFill>
            <a:schemeClr val="accent4">
              <a:lumMod val="20000"/>
              <a:lumOff val="80000"/>
            </a:schemeClr>
          </a:solidFill>
        </p:spPr>
      </p:pic>
      <p:pic>
        <p:nvPicPr>
          <p:cNvPr id="20" name="Picture Placeholder 16">
            <a:extLst>
              <a:ext uri="{FF2B5EF4-FFF2-40B4-BE49-F238E27FC236}">
                <a16:creationId xmlns:a16="http://schemas.microsoft.com/office/drawing/2014/main" id="{1AE76F1B-A42F-449E-AF4D-18AED51DE5A8}"/>
              </a:ext>
            </a:extLst>
          </p:cNvPr>
          <p:cNvPicPr>
            <a:picLocks noChangeAspect="1"/>
          </p:cNvPicPr>
          <p:nvPr/>
        </p:nvPicPr>
        <p:blipFill>
          <a:blip r:embed="rId6"/>
          <a:stretch>
            <a:fillRect/>
          </a:stretch>
        </p:blipFill>
        <p:spPr>
          <a:xfrm>
            <a:off x="1342857" y="3074328"/>
            <a:ext cx="124847" cy="139484"/>
          </a:xfrm>
          <a:prstGeom prst="rect">
            <a:avLst/>
          </a:prstGeom>
          <a:solidFill>
            <a:schemeClr val="accent4">
              <a:lumMod val="20000"/>
              <a:lumOff val="80000"/>
            </a:schemeClr>
          </a:solidFill>
        </p:spPr>
      </p:pic>
      <p:pic>
        <p:nvPicPr>
          <p:cNvPr id="21" name="Picture Placeholder 16">
            <a:extLst>
              <a:ext uri="{FF2B5EF4-FFF2-40B4-BE49-F238E27FC236}">
                <a16:creationId xmlns:a16="http://schemas.microsoft.com/office/drawing/2014/main" id="{B80A9275-71B9-4910-9BDA-9DB5DB912D78}"/>
              </a:ext>
            </a:extLst>
          </p:cNvPr>
          <p:cNvPicPr>
            <a:picLocks noChangeAspect="1"/>
          </p:cNvPicPr>
          <p:nvPr/>
        </p:nvPicPr>
        <p:blipFill>
          <a:blip r:embed="rId6"/>
          <a:stretch>
            <a:fillRect/>
          </a:stretch>
        </p:blipFill>
        <p:spPr>
          <a:xfrm>
            <a:off x="1324725" y="3227196"/>
            <a:ext cx="126490" cy="141319"/>
          </a:xfrm>
          <a:prstGeom prst="rect">
            <a:avLst/>
          </a:prstGeom>
          <a:solidFill>
            <a:schemeClr val="accent4">
              <a:lumMod val="20000"/>
              <a:lumOff val="80000"/>
            </a:schemeClr>
          </a:solidFill>
        </p:spPr>
      </p:pic>
      <p:pic>
        <p:nvPicPr>
          <p:cNvPr id="23" name="Picture 22">
            <a:extLst>
              <a:ext uri="{FF2B5EF4-FFF2-40B4-BE49-F238E27FC236}">
                <a16:creationId xmlns:a16="http://schemas.microsoft.com/office/drawing/2014/main" id="{306FB0C3-F6F6-409B-B1C9-0B5F05B05C87}"/>
              </a:ext>
            </a:extLst>
          </p:cNvPr>
          <p:cNvPicPr>
            <a:picLocks noChangeAspect="1"/>
          </p:cNvPicPr>
          <p:nvPr/>
        </p:nvPicPr>
        <p:blipFill>
          <a:blip r:embed="rId7"/>
          <a:stretch>
            <a:fillRect/>
          </a:stretch>
        </p:blipFill>
        <p:spPr>
          <a:xfrm>
            <a:off x="5789020" y="387350"/>
            <a:ext cx="1324535" cy="1324535"/>
          </a:xfrm>
          <a:prstGeom prst="rect">
            <a:avLst/>
          </a:prstGeom>
        </p:spPr>
      </p:pic>
    </p:spTree>
    <p:extLst>
      <p:ext uri="{BB962C8B-B14F-4D97-AF65-F5344CB8AC3E}">
        <p14:creationId xmlns:p14="http://schemas.microsoft.com/office/powerpoint/2010/main" val="8082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4">
            <a:extLst>
              <a:ext uri="{FF2B5EF4-FFF2-40B4-BE49-F238E27FC236}">
                <a16:creationId xmlns:a16="http://schemas.microsoft.com/office/drawing/2014/main" id="{707AA1B3-0B85-4540-91F5-BD77192E1B56}"/>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0" y="0"/>
            <a:ext cx="9144000" cy="774700"/>
          </a:xfrm>
        </p:spPr>
      </p:pic>
      <p:sp>
        <p:nvSpPr>
          <p:cNvPr id="7" name="Titre 2">
            <a:extLst>
              <a:ext uri="{FF2B5EF4-FFF2-40B4-BE49-F238E27FC236}">
                <a16:creationId xmlns:a16="http://schemas.microsoft.com/office/drawing/2014/main" id="{E3316A47-31DF-418A-AD1D-1440EB2A5969}"/>
              </a:ext>
            </a:extLst>
          </p:cNvPr>
          <p:cNvSpPr txBox="1">
            <a:spLocks/>
          </p:cNvSpPr>
          <p:nvPr/>
        </p:nvSpPr>
        <p:spPr>
          <a:xfrm>
            <a:off x="0" y="791674"/>
            <a:ext cx="7411048" cy="374290"/>
          </a:xfrm>
          <a:prstGeom prst="rect">
            <a:avLst/>
          </a:prstGeom>
        </p:spPr>
        <p:txBody>
          <a:bodyPr lIns="0" tIns="0" rIns="0" bIns="0"/>
          <a:lstStyle>
            <a:lvl1pPr algn="l" defTabSz="914400" rtl="0" eaLnBrk="1" latinLnBrk="0" hangingPunct="1">
              <a:lnSpc>
                <a:spcPct val="90000"/>
              </a:lnSpc>
              <a:spcBef>
                <a:spcPct val="0"/>
              </a:spcBef>
              <a:buNone/>
              <a:defRPr sz="2600" b="0" i="0" kern="1200" baseline="0">
                <a:solidFill>
                  <a:schemeClr val="accent1"/>
                </a:solidFill>
                <a:latin typeface="Overpass" pitchFamily="2" charset="77"/>
                <a:ea typeface="+mj-ea"/>
                <a:cs typeface="+mj-cs"/>
              </a:defRPr>
            </a:lvl1pPr>
          </a:lstStyle>
          <a:p>
            <a:r>
              <a:rPr lang="fr-FR" dirty="0"/>
              <a:t>Résultats</a:t>
            </a:r>
          </a:p>
        </p:txBody>
      </p:sp>
      <p:sp>
        <p:nvSpPr>
          <p:cNvPr id="8" name="Espace réservé du texte 3">
            <a:extLst>
              <a:ext uri="{FF2B5EF4-FFF2-40B4-BE49-F238E27FC236}">
                <a16:creationId xmlns:a16="http://schemas.microsoft.com/office/drawing/2014/main" id="{161B4D3F-D303-4684-B050-2BE2FC31BA9D}"/>
              </a:ext>
            </a:extLst>
          </p:cNvPr>
          <p:cNvSpPr txBox="1">
            <a:spLocks/>
          </p:cNvSpPr>
          <p:nvPr/>
        </p:nvSpPr>
        <p:spPr>
          <a:xfrm>
            <a:off x="1" y="1135232"/>
            <a:ext cx="7411048" cy="374290"/>
          </a:xfrm>
          <a:prstGeom prst="rect">
            <a:avLst/>
          </a:prstGeom>
        </p:spPr>
        <p:txBody>
          <a:bodyPr lIns="0" tIns="0" rIns="0" bIns="0"/>
          <a:lstStyle>
            <a:lvl1pPr marL="0" indent="0" algn="l" defTabSz="914400" rtl="0" eaLnBrk="1" latinLnBrk="0" hangingPunct="1">
              <a:lnSpc>
                <a:spcPct val="90000"/>
              </a:lnSpc>
              <a:spcBef>
                <a:spcPts val="1000"/>
              </a:spcBef>
              <a:buFontTx/>
              <a:buNone/>
              <a:defRPr sz="1700" kern="1200" baseline="0">
                <a:solidFill>
                  <a:schemeClr val="accent6"/>
                </a:solidFill>
                <a:latin typeface="Overpass" pitchFamily="2" charset="77"/>
                <a:ea typeface="+mn-ea"/>
                <a:cs typeface="+mn-cs"/>
              </a:defRPr>
            </a:lvl1pPr>
            <a:lvl2pPr marL="457200" indent="0" algn="l" defTabSz="914400" rtl="0" eaLnBrk="1" latinLnBrk="0" hangingPunct="1">
              <a:lnSpc>
                <a:spcPct val="90000"/>
              </a:lnSpc>
              <a:spcBef>
                <a:spcPts val="500"/>
              </a:spcBef>
              <a:buFontTx/>
              <a:buNone/>
              <a:defRPr sz="1800" kern="1200" baseline="0">
                <a:solidFill>
                  <a:schemeClr val="accent6"/>
                </a:solidFill>
                <a:latin typeface="Overpass" pitchFamily="2" charset="77"/>
                <a:ea typeface="+mn-ea"/>
                <a:cs typeface="+mn-cs"/>
              </a:defRPr>
            </a:lvl2pPr>
            <a:lvl3pPr marL="914400" indent="0" algn="l" defTabSz="914400" rtl="0" eaLnBrk="1" latinLnBrk="0" hangingPunct="1">
              <a:lnSpc>
                <a:spcPct val="90000"/>
              </a:lnSpc>
              <a:spcBef>
                <a:spcPts val="500"/>
              </a:spcBef>
              <a:buFontTx/>
              <a:buNone/>
              <a:defRPr sz="1800" kern="1200" baseline="0">
                <a:solidFill>
                  <a:schemeClr val="accent6"/>
                </a:solidFill>
                <a:latin typeface="Overpass" pitchFamily="2" charset="77"/>
                <a:ea typeface="+mn-ea"/>
                <a:cs typeface="+mn-cs"/>
              </a:defRPr>
            </a:lvl3pPr>
            <a:lvl4pPr marL="1371600" indent="0" algn="l" defTabSz="914400" rtl="0" eaLnBrk="1" latinLnBrk="0" hangingPunct="1">
              <a:lnSpc>
                <a:spcPct val="90000"/>
              </a:lnSpc>
              <a:spcBef>
                <a:spcPts val="500"/>
              </a:spcBef>
              <a:buFontTx/>
              <a:buNone/>
              <a:defRPr sz="1800" kern="1200" baseline="0">
                <a:solidFill>
                  <a:schemeClr val="accent6"/>
                </a:solidFill>
                <a:latin typeface="Overpass" pitchFamily="2" charset="77"/>
                <a:ea typeface="+mn-ea"/>
                <a:cs typeface="+mn-cs"/>
              </a:defRPr>
            </a:lvl4pPr>
            <a:lvl5pPr marL="1828800" indent="0" algn="l" defTabSz="914400" rtl="0" eaLnBrk="1" latinLnBrk="0" hangingPunct="1">
              <a:lnSpc>
                <a:spcPct val="90000"/>
              </a:lnSpc>
              <a:spcBef>
                <a:spcPts val="500"/>
              </a:spcBef>
              <a:buFontTx/>
              <a:buNone/>
              <a:defRPr sz="1800" kern="1200" baseline="0">
                <a:solidFill>
                  <a:schemeClr val="accent6"/>
                </a:solidFill>
                <a:latin typeface="Overpas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Performance par événement</a:t>
            </a:r>
          </a:p>
        </p:txBody>
      </p:sp>
      <p:sp>
        <p:nvSpPr>
          <p:cNvPr id="9" name="TextBox 8">
            <a:extLst>
              <a:ext uri="{FF2B5EF4-FFF2-40B4-BE49-F238E27FC236}">
                <a16:creationId xmlns:a16="http://schemas.microsoft.com/office/drawing/2014/main" id="{13EC6321-07DB-4640-B916-D6D7D09B9B0A}"/>
              </a:ext>
            </a:extLst>
          </p:cNvPr>
          <p:cNvSpPr txBox="1"/>
          <p:nvPr/>
        </p:nvSpPr>
        <p:spPr>
          <a:xfrm>
            <a:off x="81748" y="1739197"/>
            <a:ext cx="3657530" cy="2446824"/>
          </a:xfrm>
          <a:prstGeom prst="rect">
            <a:avLst/>
          </a:prstGeom>
          <a:noFill/>
        </p:spPr>
        <p:txBody>
          <a:bodyPr wrap="square" rtlCol="0">
            <a:spAutoFit/>
          </a:bodyPr>
          <a:lstStyle/>
          <a:p>
            <a:pPr marL="285750" indent="-285750">
              <a:buFont typeface="Wingdings" panose="05000000000000000000" pitchFamily="2" charset="2"/>
              <a:buChar char="ü"/>
            </a:pPr>
            <a:r>
              <a:rPr lang="fr-CA" sz="1700" dirty="0">
                <a:latin typeface="Overpass Light" panose="020B0604020202020204" charset="0"/>
              </a:rPr>
              <a:t>Les métriques ne permettent pas une comparaison très précise</a:t>
            </a:r>
            <a:r>
              <a:rPr lang="en-US" sz="1700" dirty="0">
                <a:latin typeface="Overpass Light" panose="020B0604020202020204" charset="0"/>
              </a:rPr>
              <a:t>,</a:t>
            </a:r>
          </a:p>
          <a:p>
            <a:pPr marL="285750" indent="-285750">
              <a:buFont typeface="Wingdings" panose="05000000000000000000" pitchFamily="2" charset="2"/>
              <a:buChar char="ü"/>
            </a:pPr>
            <a:endParaRPr lang="en-US" sz="1700" dirty="0">
              <a:latin typeface="Overpass Light" panose="020B0604020202020204" charset="0"/>
            </a:endParaRPr>
          </a:p>
          <a:p>
            <a:pPr marL="285750" indent="-285750">
              <a:buFont typeface="Wingdings" panose="05000000000000000000" pitchFamily="2" charset="2"/>
              <a:buChar char="ü"/>
            </a:pPr>
            <a:r>
              <a:rPr lang="fr-CA" sz="1700" dirty="0">
                <a:latin typeface="Overpass Light" panose="020B0604020202020204" charset="0"/>
              </a:rPr>
              <a:t>Les événements modérés sont prédits de manière quasi parfaite</a:t>
            </a:r>
            <a:r>
              <a:rPr lang="en-US" sz="1700" dirty="0">
                <a:latin typeface="Overpass Light" panose="020B0604020202020204" charset="0"/>
              </a:rPr>
              <a:t>.</a:t>
            </a:r>
          </a:p>
          <a:p>
            <a:pPr marL="285750" indent="-285750">
              <a:buFont typeface="Wingdings" panose="05000000000000000000" pitchFamily="2" charset="2"/>
              <a:buChar char="ü"/>
            </a:pPr>
            <a:endParaRPr lang="en-US" sz="1700" dirty="0">
              <a:latin typeface="Overpass Light" panose="020B0604020202020204" charset="0"/>
            </a:endParaRPr>
          </a:p>
          <a:p>
            <a:pPr marL="285750" indent="-285750">
              <a:buFont typeface="Wingdings" panose="05000000000000000000" pitchFamily="2" charset="2"/>
              <a:buChar char="ü"/>
            </a:pPr>
            <a:endParaRPr lang="en-US" sz="1700" dirty="0">
              <a:latin typeface="Overpass Light" panose="020B0604020202020204" charset="0"/>
            </a:endParaRPr>
          </a:p>
          <a:p>
            <a:pPr marL="285750" indent="-285750">
              <a:buFont typeface="Wingdings" panose="05000000000000000000" pitchFamily="2" charset="2"/>
              <a:buChar char="ü"/>
            </a:pPr>
            <a:endParaRPr lang="en-US" sz="1700" dirty="0">
              <a:latin typeface="Overpass Light" panose="020B0604020202020204" charset="0"/>
            </a:endParaRPr>
          </a:p>
        </p:txBody>
      </p:sp>
      <p:sp>
        <p:nvSpPr>
          <p:cNvPr id="11" name="TextBox 10">
            <a:extLst>
              <a:ext uri="{FF2B5EF4-FFF2-40B4-BE49-F238E27FC236}">
                <a16:creationId xmlns:a16="http://schemas.microsoft.com/office/drawing/2014/main" id="{D2046CDB-7823-4CCF-9401-4685CC0EAD5B}"/>
              </a:ext>
            </a:extLst>
          </p:cNvPr>
          <p:cNvSpPr txBox="1"/>
          <p:nvPr/>
        </p:nvSpPr>
        <p:spPr>
          <a:xfrm>
            <a:off x="4116349" y="2206329"/>
            <a:ext cx="4660182" cy="646331"/>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dirty="0"/>
              <a:t>Suggestion?!</a:t>
            </a:r>
          </a:p>
          <a:p>
            <a:r>
              <a:rPr lang="en-US" dirty="0"/>
              <a:t>Counting the number of predicted events.</a:t>
            </a:r>
          </a:p>
        </p:txBody>
      </p:sp>
      <p:sp>
        <p:nvSpPr>
          <p:cNvPr id="13" name="TextBox 12">
            <a:extLst>
              <a:ext uri="{FF2B5EF4-FFF2-40B4-BE49-F238E27FC236}">
                <a16:creationId xmlns:a16="http://schemas.microsoft.com/office/drawing/2014/main" id="{2ABF9299-DEE0-4001-9E82-3D797344BF44}"/>
              </a:ext>
            </a:extLst>
          </p:cNvPr>
          <p:cNvSpPr txBox="1"/>
          <p:nvPr/>
        </p:nvSpPr>
        <p:spPr>
          <a:xfrm>
            <a:off x="6035585" y="2764302"/>
            <a:ext cx="2535462" cy="646331"/>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dirty="0"/>
              <a:t>Suggestion?!</a:t>
            </a:r>
          </a:p>
          <a:p>
            <a:r>
              <a:rPr lang="en-US" dirty="0"/>
              <a:t>Need longest record.</a:t>
            </a:r>
          </a:p>
        </p:txBody>
      </p:sp>
      <p:pic>
        <p:nvPicPr>
          <p:cNvPr id="14" name="Picture 13">
            <a:extLst>
              <a:ext uri="{FF2B5EF4-FFF2-40B4-BE49-F238E27FC236}">
                <a16:creationId xmlns:a16="http://schemas.microsoft.com/office/drawing/2014/main" id="{C80E9E2C-64BB-40A7-8BC0-CE73BB08A38B}"/>
              </a:ext>
            </a:extLst>
          </p:cNvPr>
          <p:cNvPicPr/>
          <p:nvPr/>
        </p:nvPicPr>
        <p:blipFill rotWithShape="1">
          <a:blip r:embed="rId3" cstate="print">
            <a:extLst>
              <a:ext uri="{28A0092B-C50C-407E-A947-70E740481C1C}">
                <a14:useLocalDpi xmlns:a14="http://schemas.microsoft.com/office/drawing/2010/main" val="0"/>
              </a:ext>
            </a:extLst>
          </a:blip>
          <a:srcRect t="10240" r="19067" b="335"/>
          <a:stretch/>
        </p:blipFill>
        <p:spPr bwMode="auto">
          <a:xfrm>
            <a:off x="3821025" y="791674"/>
            <a:ext cx="5298393" cy="4216962"/>
          </a:xfrm>
          <a:prstGeom prst="rect">
            <a:avLst/>
          </a:prstGeom>
          <a:noFill/>
          <a:ln>
            <a:noFill/>
          </a:ln>
          <a:extLst>
            <a:ext uri="{53640926-AAD7-44D8-BBD7-CCE9431645EC}">
              <a14:shadowObscured xmlns:a14="http://schemas.microsoft.com/office/drawing/2010/main"/>
            </a:ext>
          </a:extLst>
        </p:spPr>
      </p:pic>
      <p:sp>
        <p:nvSpPr>
          <p:cNvPr id="15" name="TextBox 14">
            <a:extLst>
              <a:ext uri="{FF2B5EF4-FFF2-40B4-BE49-F238E27FC236}">
                <a16:creationId xmlns:a16="http://schemas.microsoft.com/office/drawing/2014/main" id="{80F8C007-3CE4-4630-840A-547947585E2A}"/>
              </a:ext>
            </a:extLst>
          </p:cNvPr>
          <p:cNvSpPr txBox="1"/>
          <p:nvPr/>
        </p:nvSpPr>
        <p:spPr>
          <a:xfrm>
            <a:off x="1" y="4774168"/>
            <a:ext cx="413896" cy="369332"/>
          </a:xfrm>
          <a:prstGeom prst="rect">
            <a:avLst/>
          </a:prstGeom>
          <a:noFill/>
        </p:spPr>
        <p:txBody>
          <a:bodyPr wrap="none" rtlCol="0">
            <a:spAutoFit/>
          </a:bodyPr>
          <a:lstStyle/>
          <a:p>
            <a:r>
              <a:rPr lang="en-US" dirty="0"/>
              <a:t>E4</a:t>
            </a:r>
          </a:p>
        </p:txBody>
      </p:sp>
    </p:spTree>
    <p:extLst>
      <p:ext uri="{BB962C8B-B14F-4D97-AF65-F5344CB8AC3E}">
        <p14:creationId xmlns:p14="http://schemas.microsoft.com/office/powerpoint/2010/main" val="23297244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95B59E3-256C-4994-8A8A-F76E3700920D}"/>
              </a:ext>
            </a:extLst>
          </p:cNvPr>
          <p:cNvPicPr>
            <a:picLocks noChangeAspect="1"/>
          </p:cNvPicPr>
          <p:nvPr/>
        </p:nvPicPr>
        <p:blipFill>
          <a:blip r:embed="rId3"/>
          <a:stretch>
            <a:fillRect/>
          </a:stretch>
        </p:blipFill>
        <p:spPr>
          <a:xfrm>
            <a:off x="2945662" y="4546406"/>
            <a:ext cx="447067" cy="447067"/>
          </a:xfrm>
          <a:prstGeom prst="rect">
            <a:avLst/>
          </a:prstGeom>
        </p:spPr>
      </p:pic>
      <p:pic>
        <p:nvPicPr>
          <p:cNvPr id="22" name="Picture 21">
            <a:extLst>
              <a:ext uri="{FF2B5EF4-FFF2-40B4-BE49-F238E27FC236}">
                <a16:creationId xmlns:a16="http://schemas.microsoft.com/office/drawing/2014/main" id="{E3474E57-1CD6-49AD-864B-97EDF80EFD4D}"/>
              </a:ext>
            </a:extLst>
          </p:cNvPr>
          <p:cNvPicPr>
            <a:picLocks noChangeAspect="1"/>
          </p:cNvPicPr>
          <p:nvPr/>
        </p:nvPicPr>
        <p:blipFill>
          <a:blip r:embed="rId4"/>
          <a:stretch>
            <a:fillRect/>
          </a:stretch>
        </p:blipFill>
        <p:spPr>
          <a:xfrm>
            <a:off x="0" y="-7089"/>
            <a:ext cx="774702" cy="5143500"/>
          </a:xfrm>
          <a:prstGeom prst="rect">
            <a:avLst/>
          </a:prstGeom>
        </p:spPr>
      </p:pic>
      <p:sp>
        <p:nvSpPr>
          <p:cNvPr id="36" name="TextBox 35">
            <a:extLst>
              <a:ext uri="{FF2B5EF4-FFF2-40B4-BE49-F238E27FC236}">
                <a16:creationId xmlns:a16="http://schemas.microsoft.com/office/drawing/2014/main" id="{FC3EB8E6-F46A-43CA-A74C-C98C9CCAE464}"/>
              </a:ext>
            </a:extLst>
          </p:cNvPr>
          <p:cNvSpPr txBox="1"/>
          <p:nvPr/>
        </p:nvSpPr>
        <p:spPr>
          <a:xfrm>
            <a:off x="8763000" y="106374"/>
            <a:ext cx="413896" cy="369332"/>
          </a:xfrm>
          <a:prstGeom prst="rect">
            <a:avLst/>
          </a:prstGeom>
          <a:noFill/>
        </p:spPr>
        <p:txBody>
          <a:bodyPr wrap="none" rtlCol="0">
            <a:spAutoFit/>
          </a:bodyPr>
          <a:lstStyle/>
          <a:p>
            <a:r>
              <a:rPr lang="en-US" dirty="0"/>
              <a:t>E6</a:t>
            </a:r>
          </a:p>
        </p:txBody>
      </p:sp>
      <p:sp>
        <p:nvSpPr>
          <p:cNvPr id="3" name="Rectangle 1">
            <a:extLst>
              <a:ext uri="{FF2B5EF4-FFF2-40B4-BE49-F238E27FC236}">
                <a16:creationId xmlns:a16="http://schemas.microsoft.com/office/drawing/2014/main" id="{837383B6-CBFD-46A2-84D4-5BDEF10DAAAE}"/>
              </a:ext>
            </a:extLst>
          </p:cNvPr>
          <p:cNvSpPr>
            <a:spLocks noChangeArrowheads="1"/>
          </p:cNvSpPr>
          <p:nvPr/>
        </p:nvSpPr>
        <p:spPr bwMode="auto">
          <a:xfrm>
            <a:off x="7663755" y="3170744"/>
            <a:ext cx="1069524"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r>
              <a:rPr kumimoji="0" lang="fr-CA" altLang="fr-FR" sz="9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Importance score</a:t>
            </a:r>
            <a:endParaRPr kumimoji="0" lang="fr-CA" altLang="fr-FR" sz="600" b="0" i="0" u="none" strike="noStrike" cap="none" normalizeH="0" baseline="0" dirty="0">
              <a:ln>
                <a:noFill/>
              </a:ln>
              <a:solidFill>
                <a:schemeClr val="tx1"/>
              </a:solidFill>
              <a:effectLst/>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fr-CA" altLang="fr-FR" sz="9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en-US" altLang="fr-FR" sz="12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fr-CA" altLang="fr-FR" sz="9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 </a:t>
            </a:r>
            <a:r>
              <a:rPr lang="fr-CA" altLang="fr-FR" sz="9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rank</a:t>
            </a:r>
            <a:endParaRPr kumimoji="0" lang="fr-CA" altLang="fr-FR" sz="1800" b="0" i="0" u="none" strike="noStrike" cap="none" normalizeH="0" baseline="0" dirty="0">
              <a:ln>
                <a:noFill/>
              </a:ln>
              <a:solidFill>
                <a:schemeClr val="tx1"/>
              </a:solidFill>
              <a:effectLst/>
              <a:latin typeface="Arial" panose="020B0604020202020204" pitchFamily="34" charset="0"/>
            </a:endParaRPr>
          </a:p>
        </p:txBody>
      </p:sp>
      <p:pic>
        <p:nvPicPr>
          <p:cNvPr id="14" name="Picture 4" descr="https://png.pngtree.com/png-vector/20221023/ourmid/pngtree-speed-meter-icon-clipart-transparent-background-png-image_6341851.png">
            <a:extLst>
              <a:ext uri="{FF2B5EF4-FFF2-40B4-BE49-F238E27FC236}">
                <a16:creationId xmlns:a16="http://schemas.microsoft.com/office/drawing/2014/main" id="{036EDB0B-9AC2-4D65-B579-6FB60EBB902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846" b="17208"/>
          <a:stretch/>
        </p:blipFill>
        <p:spPr bwMode="auto">
          <a:xfrm>
            <a:off x="2362268" y="3338954"/>
            <a:ext cx="451412" cy="4555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4AB5899-6F89-4410-A3A5-630DBE4601F4}"/>
              </a:ext>
            </a:extLst>
          </p:cNvPr>
          <p:cNvPicPr>
            <a:picLocks noChangeAspect="1"/>
          </p:cNvPicPr>
          <p:nvPr/>
        </p:nvPicPr>
        <p:blipFill>
          <a:blip r:embed="rId6"/>
          <a:stretch>
            <a:fillRect/>
          </a:stretch>
        </p:blipFill>
        <p:spPr>
          <a:xfrm>
            <a:off x="2950432" y="3337693"/>
            <a:ext cx="447068" cy="447068"/>
          </a:xfrm>
          <a:prstGeom prst="rect">
            <a:avLst/>
          </a:prstGeom>
        </p:spPr>
      </p:pic>
      <p:pic>
        <p:nvPicPr>
          <p:cNvPr id="8" name="Picture 7">
            <a:extLst>
              <a:ext uri="{FF2B5EF4-FFF2-40B4-BE49-F238E27FC236}">
                <a16:creationId xmlns:a16="http://schemas.microsoft.com/office/drawing/2014/main" id="{81E47EE0-CF8C-45E2-81E0-924E5CFC6C43}"/>
              </a:ext>
            </a:extLst>
          </p:cNvPr>
          <p:cNvPicPr>
            <a:picLocks noChangeAspect="1"/>
          </p:cNvPicPr>
          <p:nvPr/>
        </p:nvPicPr>
        <p:blipFill>
          <a:blip r:embed="rId7"/>
          <a:stretch>
            <a:fillRect/>
          </a:stretch>
        </p:blipFill>
        <p:spPr>
          <a:xfrm>
            <a:off x="2950433" y="3939645"/>
            <a:ext cx="447067" cy="447067"/>
          </a:xfrm>
          <a:prstGeom prst="rect">
            <a:avLst/>
          </a:prstGeom>
        </p:spPr>
      </p:pic>
      <p:pic>
        <p:nvPicPr>
          <p:cNvPr id="16" name="Picture 15">
            <a:extLst>
              <a:ext uri="{FF2B5EF4-FFF2-40B4-BE49-F238E27FC236}">
                <a16:creationId xmlns:a16="http://schemas.microsoft.com/office/drawing/2014/main" id="{61EC2444-A60D-40C0-9C61-F8F368818220}"/>
              </a:ext>
            </a:extLst>
          </p:cNvPr>
          <p:cNvPicPr>
            <a:picLocks noChangeAspect="1"/>
          </p:cNvPicPr>
          <p:nvPr/>
        </p:nvPicPr>
        <p:blipFill>
          <a:blip r:embed="rId8"/>
          <a:stretch>
            <a:fillRect/>
          </a:stretch>
        </p:blipFill>
        <p:spPr>
          <a:xfrm>
            <a:off x="1774102" y="3302141"/>
            <a:ext cx="447067" cy="447067"/>
          </a:xfrm>
          <a:prstGeom prst="rect">
            <a:avLst/>
          </a:prstGeom>
        </p:spPr>
      </p:pic>
      <p:graphicFrame>
        <p:nvGraphicFramePr>
          <p:cNvPr id="17" name="Table 16">
            <a:extLst>
              <a:ext uri="{FF2B5EF4-FFF2-40B4-BE49-F238E27FC236}">
                <a16:creationId xmlns:a16="http://schemas.microsoft.com/office/drawing/2014/main" id="{3C73B815-5726-4C98-B678-CCF510F6E77C}"/>
              </a:ext>
            </a:extLst>
          </p:cNvPr>
          <p:cNvGraphicFramePr>
            <a:graphicFrameLocks noGrp="1"/>
          </p:cNvGraphicFramePr>
          <p:nvPr/>
        </p:nvGraphicFramePr>
        <p:xfrm>
          <a:off x="945483" y="3339790"/>
          <a:ext cx="687522" cy="1708245"/>
        </p:xfrm>
        <a:graphic>
          <a:graphicData uri="http://schemas.openxmlformats.org/drawingml/2006/table">
            <a:tbl>
              <a:tblPr firstRow="1" firstCol="1" bandRow="1">
                <a:tableStyleId>{5940675A-B579-460E-94D1-54222C63F5DA}</a:tableStyleId>
              </a:tblPr>
              <a:tblGrid>
                <a:gridCol w="687522">
                  <a:extLst>
                    <a:ext uri="{9D8B030D-6E8A-4147-A177-3AD203B41FA5}">
                      <a16:colId xmlns:a16="http://schemas.microsoft.com/office/drawing/2014/main" val="962387573"/>
                    </a:ext>
                  </a:extLst>
                </a:gridCol>
              </a:tblGrid>
              <a:tr h="569415">
                <a:tc>
                  <a:txBody>
                    <a:bodyPr/>
                    <a:lstStyle/>
                    <a:p>
                      <a:pPr marL="71755" marR="71755" algn="ctr">
                        <a:lnSpc>
                          <a:spcPct val="107000"/>
                        </a:lnSpc>
                        <a:spcAft>
                          <a:spcPts val="0"/>
                        </a:spcAft>
                      </a:pPr>
                      <a:r>
                        <a:rPr lang="fr-CA" sz="900" dirty="0">
                          <a:effectLst/>
                        </a:rPr>
                        <a:t>Pearson</a:t>
                      </a:r>
                      <a:endParaRPr lang="fr-CA" sz="1200" b="0" dirty="0">
                        <a:effectLst/>
                        <a:latin typeface="Times New Roman" panose="02020603050405020304" pitchFamily="18" charset="0"/>
                        <a:ea typeface="SimSun" panose="02010600030101010101" pitchFamily="2" charset="-122"/>
                        <a:cs typeface="Arial" panose="020B0604020202020204" pitchFamily="34" charset="0"/>
                      </a:endParaRPr>
                    </a:p>
                  </a:txBody>
                  <a:tcPr marL="44450" marR="44450" marT="0" marB="0" anchor="ctr"/>
                </a:tc>
                <a:extLst>
                  <a:ext uri="{0D108BD9-81ED-4DB2-BD59-A6C34878D82A}">
                    <a16:rowId xmlns:a16="http://schemas.microsoft.com/office/drawing/2014/main" val="2945062463"/>
                  </a:ext>
                </a:extLst>
              </a:tr>
              <a:tr h="569415">
                <a:tc>
                  <a:txBody>
                    <a:bodyPr/>
                    <a:lstStyle/>
                    <a:p>
                      <a:pPr marL="71755" marR="71755" algn="ctr">
                        <a:lnSpc>
                          <a:spcPct val="107000"/>
                        </a:lnSpc>
                        <a:spcAft>
                          <a:spcPts val="0"/>
                        </a:spcAft>
                      </a:pPr>
                      <a:r>
                        <a:rPr lang="fr-CA" sz="900" dirty="0" err="1">
                          <a:effectLst/>
                        </a:rPr>
                        <a:t>Random</a:t>
                      </a:r>
                      <a:r>
                        <a:rPr lang="fr-CA" sz="900" dirty="0">
                          <a:effectLst/>
                        </a:rPr>
                        <a:t> Forest</a:t>
                      </a:r>
                      <a:endParaRPr lang="fr-CA" sz="1200" b="0" dirty="0">
                        <a:effectLst/>
                        <a:latin typeface="Times New Roman" panose="02020603050405020304" pitchFamily="18" charset="0"/>
                        <a:ea typeface="SimSun" panose="02010600030101010101" pitchFamily="2" charset="-122"/>
                        <a:cs typeface="Arial" panose="020B0604020202020204" pitchFamily="34" charset="0"/>
                      </a:endParaRPr>
                    </a:p>
                  </a:txBody>
                  <a:tcPr marL="44450" marR="44450" marT="0" marB="0" anchor="ctr"/>
                </a:tc>
                <a:extLst>
                  <a:ext uri="{0D108BD9-81ED-4DB2-BD59-A6C34878D82A}">
                    <a16:rowId xmlns:a16="http://schemas.microsoft.com/office/drawing/2014/main" val="746791617"/>
                  </a:ext>
                </a:extLst>
              </a:tr>
              <a:tr h="569415">
                <a:tc>
                  <a:txBody>
                    <a:bodyPr/>
                    <a:lstStyle/>
                    <a:p>
                      <a:pPr marL="71755" marR="71755" algn="ctr">
                        <a:lnSpc>
                          <a:spcPct val="107000"/>
                        </a:lnSpc>
                        <a:spcAft>
                          <a:spcPts val="0"/>
                        </a:spcAft>
                      </a:pPr>
                      <a:r>
                        <a:rPr lang="fr-CA" sz="900" dirty="0" err="1">
                          <a:effectLst/>
                        </a:rPr>
                        <a:t>Mutual</a:t>
                      </a:r>
                      <a:r>
                        <a:rPr lang="fr-CA" sz="900" dirty="0">
                          <a:effectLst/>
                        </a:rPr>
                        <a:t> Information (MI)</a:t>
                      </a:r>
                      <a:endParaRPr lang="fr-CA" sz="1200" b="0" dirty="0">
                        <a:effectLst/>
                        <a:latin typeface="Times New Roman" panose="02020603050405020304" pitchFamily="18" charset="0"/>
                        <a:ea typeface="SimSun" panose="02010600030101010101" pitchFamily="2" charset="-122"/>
                        <a:cs typeface="Arial" panose="020B0604020202020204" pitchFamily="34" charset="0"/>
                      </a:endParaRPr>
                    </a:p>
                  </a:txBody>
                  <a:tcPr marL="44450" marR="44450" marT="0" marB="0" anchor="ctr"/>
                </a:tc>
                <a:extLst>
                  <a:ext uri="{0D108BD9-81ED-4DB2-BD59-A6C34878D82A}">
                    <a16:rowId xmlns:a16="http://schemas.microsoft.com/office/drawing/2014/main" val="2180697139"/>
                  </a:ext>
                </a:extLst>
              </a:tr>
            </a:tbl>
          </a:graphicData>
        </a:graphic>
      </p:graphicFrame>
      <p:pic>
        <p:nvPicPr>
          <p:cNvPr id="20" name="Picture 19">
            <a:extLst>
              <a:ext uri="{FF2B5EF4-FFF2-40B4-BE49-F238E27FC236}">
                <a16:creationId xmlns:a16="http://schemas.microsoft.com/office/drawing/2014/main" id="{50F05D91-B539-4941-8102-97D568457F0A}"/>
              </a:ext>
            </a:extLst>
          </p:cNvPr>
          <p:cNvPicPr>
            <a:picLocks noChangeAspect="1"/>
          </p:cNvPicPr>
          <p:nvPr/>
        </p:nvPicPr>
        <p:blipFill>
          <a:blip r:embed="rId6"/>
          <a:stretch>
            <a:fillRect/>
          </a:stretch>
        </p:blipFill>
        <p:spPr>
          <a:xfrm>
            <a:off x="2386356" y="3939644"/>
            <a:ext cx="447068" cy="447068"/>
          </a:xfrm>
          <a:prstGeom prst="rect">
            <a:avLst/>
          </a:prstGeom>
        </p:spPr>
      </p:pic>
      <p:pic>
        <p:nvPicPr>
          <p:cNvPr id="21" name="Picture 20">
            <a:extLst>
              <a:ext uri="{FF2B5EF4-FFF2-40B4-BE49-F238E27FC236}">
                <a16:creationId xmlns:a16="http://schemas.microsoft.com/office/drawing/2014/main" id="{1E130570-48C4-4ED8-84CB-91C66E1267C6}"/>
              </a:ext>
            </a:extLst>
          </p:cNvPr>
          <p:cNvPicPr>
            <a:picLocks noChangeAspect="1"/>
          </p:cNvPicPr>
          <p:nvPr/>
        </p:nvPicPr>
        <p:blipFill>
          <a:blip r:embed="rId8"/>
          <a:stretch>
            <a:fillRect/>
          </a:stretch>
        </p:blipFill>
        <p:spPr>
          <a:xfrm>
            <a:off x="1774102" y="3931958"/>
            <a:ext cx="447067" cy="447067"/>
          </a:xfrm>
          <a:prstGeom prst="rect">
            <a:avLst/>
          </a:prstGeom>
        </p:spPr>
      </p:pic>
      <p:pic>
        <p:nvPicPr>
          <p:cNvPr id="25" name="Picture 4" descr="https://png.pngtree.com/png-vector/20221023/ourmid/pngtree-speed-meter-icon-clipart-transparent-background-png-image_6341851.png">
            <a:extLst>
              <a:ext uri="{FF2B5EF4-FFF2-40B4-BE49-F238E27FC236}">
                <a16:creationId xmlns:a16="http://schemas.microsoft.com/office/drawing/2014/main" id="{A1A4DC49-0F6A-4128-B02B-980464F5411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846" b="17208"/>
          <a:stretch/>
        </p:blipFill>
        <p:spPr bwMode="auto">
          <a:xfrm>
            <a:off x="2362268" y="4577143"/>
            <a:ext cx="451412" cy="45553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0712D39-C625-4490-844F-70A3D9B58B5A}"/>
              </a:ext>
            </a:extLst>
          </p:cNvPr>
          <p:cNvSpPr txBox="1"/>
          <p:nvPr/>
        </p:nvSpPr>
        <p:spPr>
          <a:xfrm>
            <a:off x="1945538" y="3735089"/>
            <a:ext cx="104196" cy="184666"/>
          </a:xfrm>
          <a:prstGeom prst="rect">
            <a:avLst/>
          </a:prstGeom>
          <a:solidFill>
            <a:srgbClr val="99FFCC"/>
          </a:solidFill>
          <a:effectLst>
            <a:softEdge rad="31750"/>
          </a:effectLst>
        </p:spPr>
        <p:txBody>
          <a:bodyPr wrap="none" lIns="0" tIns="0" rIns="0" bIns="0" rtlCol="0">
            <a:spAutoFit/>
          </a:bodyPr>
          <a:lstStyle/>
          <a:p>
            <a:pPr algn="l"/>
            <a:r>
              <a:rPr lang="en-CA" sz="1200" dirty="0">
                <a:solidFill>
                  <a:schemeClr val="accent6"/>
                </a:solidFill>
              </a:rPr>
              <a:t>Q</a:t>
            </a:r>
            <a:endParaRPr lang="fr-CA" sz="1200" dirty="0" err="1">
              <a:solidFill>
                <a:schemeClr val="accent6"/>
              </a:solidFill>
            </a:endParaRPr>
          </a:p>
        </p:txBody>
      </p:sp>
      <p:sp>
        <p:nvSpPr>
          <p:cNvPr id="26" name="TextBox 25">
            <a:extLst>
              <a:ext uri="{FF2B5EF4-FFF2-40B4-BE49-F238E27FC236}">
                <a16:creationId xmlns:a16="http://schemas.microsoft.com/office/drawing/2014/main" id="{FC5921A9-430D-4890-ABDF-5BFF4F466CFE}"/>
              </a:ext>
            </a:extLst>
          </p:cNvPr>
          <p:cNvSpPr txBox="1"/>
          <p:nvPr/>
        </p:nvSpPr>
        <p:spPr>
          <a:xfrm>
            <a:off x="2439814" y="3734934"/>
            <a:ext cx="344518" cy="184666"/>
          </a:xfrm>
          <a:prstGeom prst="rect">
            <a:avLst/>
          </a:prstGeom>
          <a:solidFill>
            <a:srgbClr val="99FFCC"/>
          </a:solidFill>
          <a:effectLst>
            <a:softEdge rad="31750"/>
          </a:effectLst>
        </p:spPr>
        <p:txBody>
          <a:bodyPr wrap="none" lIns="0" tIns="0" rIns="0" bIns="0" rtlCol="0">
            <a:spAutoFit/>
          </a:bodyPr>
          <a:lstStyle/>
          <a:p>
            <a:pPr algn="l"/>
            <a:r>
              <a:rPr lang="en-CA" sz="1200" dirty="0">
                <a:solidFill>
                  <a:schemeClr val="accent6"/>
                </a:solidFill>
              </a:rPr>
              <a:t>CDDT</a:t>
            </a:r>
            <a:endParaRPr lang="fr-CA" sz="1200" dirty="0" err="1">
              <a:solidFill>
                <a:schemeClr val="accent6"/>
              </a:solidFill>
            </a:endParaRPr>
          </a:p>
        </p:txBody>
      </p:sp>
      <p:sp>
        <p:nvSpPr>
          <p:cNvPr id="27" name="TextBox 26">
            <a:extLst>
              <a:ext uri="{FF2B5EF4-FFF2-40B4-BE49-F238E27FC236}">
                <a16:creationId xmlns:a16="http://schemas.microsoft.com/office/drawing/2014/main" id="{FD7E104F-4A50-43D3-9A1F-6AC9232FAB35}"/>
              </a:ext>
            </a:extLst>
          </p:cNvPr>
          <p:cNvSpPr txBox="1"/>
          <p:nvPr/>
        </p:nvSpPr>
        <p:spPr>
          <a:xfrm>
            <a:off x="3086810" y="3749208"/>
            <a:ext cx="200376" cy="184666"/>
          </a:xfrm>
          <a:prstGeom prst="rect">
            <a:avLst/>
          </a:prstGeom>
          <a:solidFill>
            <a:srgbClr val="99FFCC"/>
          </a:solidFill>
          <a:effectLst>
            <a:softEdge rad="31750"/>
          </a:effectLst>
        </p:spPr>
        <p:txBody>
          <a:bodyPr wrap="none" lIns="0" tIns="0" rIns="0" bIns="0" rtlCol="0">
            <a:spAutoFit/>
          </a:bodyPr>
          <a:lstStyle/>
          <a:p>
            <a:pPr algn="l"/>
            <a:r>
              <a:rPr lang="en-CA" sz="1200" dirty="0">
                <a:solidFill>
                  <a:schemeClr val="accent6"/>
                </a:solidFill>
              </a:rPr>
              <a:t>WL</a:t>
            </a:r>
            <a:endParaRPr lang="fr-CA" sz="1200" dirty="0" err="1">
              <a:solidFill>
                <a:schemeClr val="accent6"/>
              </a:solidFill>
            </a:endParaRPr>
          </a:p>
        </p:txBody>
      </p:sp>
      <p:sp>
        <p:nvSpPr>
          <p:cNvPr id="29" name="TextBox 28">
            <a:extLst>
              <a:ext uri="{FF2B5EF4-FFF2-40B4-BE49-F238E27FC236}">
                <a16:creationId xmlns:a16="http://schemas.microsoft.com/office/drawing/2014/main" id="{EB323FC7-FA51-432A-9DA8-087676E93265}"/>
              </a:ext>
            </a:extLst>
          </p:cNvPr>
          <p:cNvSpPr txBox="1"/>
          <p:nvPr/>
        </p:nvSpPr>
        <p:spPr>
          <a:xfrm>
            <a:off x="3069007" y="4963802"/>
            <a:ext cx="207942" cy="184666"/>
          </a:xfrm>
          <a:prstGeom prst="rect">
            <a:avLst/>
          </a:prstGeom>
          <a:solidFill>
            <a:srgbClr val="99FFCC"/>
          </a:solidFill>
          <a:effectLst>
            <a:softEdge rad="31750"/>
          </a:effectLst>
        </p:spPr>
        <p:txBody>
          <a:bodyPr wrap="none" lIns="0" tIns="0" rIns="0" bIns="0" rtlCol="0">
            <a:spAutoFit/>
          </a:bodyPr>
          <a:lstStyle/>
          <a:p>
            <a:pPr algn="l"/>
            <a:r>
              <a:rPr lang="en-CA" sz="1200" dirty="0">
                <a:solidFill>
                  <a:schemeClr val="accent6"/>
                </a:solidFill>
              </a:rPr>
              <a:t>Pre</a:t>
            </a:r>
            <a:endParaRPr lang="fr-CA" sz="1200" dirty="0" err="1">
              <a:solidFill>
                <a:schemeClr val="accent6"/>
              </a:solidFill>
            </a:endParaRPr>
          </a:p>
        </p:txBody>
      </p:sp>
      <p:graphicFrame>
        <p:nvGraphicFramePr>
          <p:cNvPr id="4" name="Table 3">
            <a:extLst>
              <a:ext uri="{FF2B5EF4-FFF2-40B4-BE49-F238E27FC236}">
                <a16:creationId xmlns:a16="http://schemas.microsoft.com/office/drawing/2014/main" id="{560B7433-87FD-44A0-A4FC-379D004CDFA6}"/>
              </a:ext>
            </a:extLst>
          </p:cNvPr>
          <p:cNvGraphicFramePr>
            <a:graphicFrameLocks noGrp="1"/>
          </p:cNvGraphicFramePr>
          <p:nvPr/>
        </p:nvGraphicFramePr>
        <p:xfrm>
          <a:off x="3321934" y="402945"/>
          <a:ext cx="5349626" cy="2752059"/>
        </p:xfrm>
        <a:graphic>
          <a:graphicData uri="http://schemas.openxmlformats.org/drawingml/2006/table">
            <a:tbl>
              <a:tblPr firstRow="1" firstCol="1" bandRow="1">
                <a:tableStyleId>{7E9639D4-E3E2-4D34-9284-5A2195B3D0D7}</a:tableStyleId>
              </a:tblPr>
              <a:tblGrid>
                <a:gridCol w="484676">
                  <a:extLst>
                    <a:ext uri="{9D8B030D-6E8A-4147-A177-3AD203B41FA5}">
                      <a16:colId xmlns:a16="http://schemas.microsoft.com/office/drawing/2014/main" val="578259467"/>
                    </a:ext>
                  </a:extLst>
                </a:gridCol>
                <a:gridCol w="586764">
                  <a:extLst>
                    <a:ext uri="{9D8B030D-6E8A-4147-A177-3AD203B41FA5}">
                      <a16:colId xmlns:a16="http://schemas.microsoft.com/office/drawing/2014/main" val="3763108601"/>
                    </a:ext>
                  </a:extLst>
                </a:gridCol>
                <a:gridCol w="502941">
                  <a:extLst>
                    <a:ext uri="{9D8B030D-6E8A-4147-A177-3AD203B41FA5}">
                      <a16:colId xmlns:a16="http://schemas.microsoft.com/office/drawing/2014/main" val="4080660715"/>
                    </a:ext>
                  </a:extLst>
                </a:gridCol>
                <a:gridCol w="654865">
                  <a:extLst>
                    <a:ext uri="{9D8B030D-6E8A-4147-A177-3AD203B41FA5}">
                      <a16:colId xmlns:a16="http://schemas.microsoft.com/office/drawing/2014/main" val="3191709658"/>
                    </a:ext>
                  </a:extLst>
                </a:gridCol>
                <a:gridCol w="557814">
                  <a:extLst>
                    <a:ext uri="{9D8B030D-6E8A-4147-A177-3AD203B41FA5}">
                      <a16:colId xmlns:a16="http://schemas.microsoft.com/office/drawing/2014/main" val="1655962415"/>
                    </a:ext>
                  </a:extLst>
                </a:gridCol>
                <a:gridCol w="591463">
                  <a:extLst>
                    <a:ext uri="{9D8B030D-6E8A-4147-A177-3AD203B41FA5}">
                      <a16:colId xmlns:a16="http://schemas.microsoft.com/office/drawing/2014/main" val="3660130426"/>
                    </a:ext>
                  </a:extLst>
                </a:gridCol>
                <a:gridCol w="636960">
                  <a:extLst>
                    <a:ext uri="{9D8B030D-6E8A-4147-A177-3AD203B41FA5}">
                      <a16:colId xmlns:a16="http://schemas.microsoft.com/office/drawing/2014/main" val="1849104387"/>
                    </a:ext>
                  </a:extLst>
                </a:gridCol>
                <a:gridCol w="796199">
                  <a:extLst>
                    <a:ext uri="{9D8B030D-6E8A-4147-A177-3AD203B41FA5}">
                      <a16:colId xmlns:a16="http://schemas.microsoft.com/office/drawing/2014/main" val="157783355"/>
                    </a:ext>
                  </a:extLst>
                </a:gridCol>
                <a:gridCol w="537944">
                  <a:extLst>
                    <a:ext uri="{9D8B030D-6E8A-4147-A177-3AD203B41FA5}">
                      <a16:colId xmlns:a16="http://schemas.microsoft.com/office/drawing/2014/main" val="1200659987"/>
                    </a:ext>
                  </a:extLst>
                </a:gridCol>
              </a:tblGrid>
              <a:tr h="362434">
                <a:tc>
                  <a:txBody>
                    <a:bodyPr/>
                    <a:lstStyle/>
                    <a:p>
                      <a:pPr algn="ctr">
                        <a:spcAft>
                          <a:spcPts val="0"/>
                        </a:spcAft>
                      </a:pPr>
                      <a:r>
                        <a:rPr lang="fr-CA" sz="900" dirty="0">
                          <a:effectLst/>
                        </a:rPr>
                        <a:t>Method</a:t>
                      </a:r>
                      <a:endParaRPr lang="fr-CA" sz="1200" dirty="0">
                        <a:effectLst/>
                        <a:latin typeface="Times New Roman" panose="02020603050405020304" pitchFamily="18" charset="0"/>
                        <a:ea typeface="Times New Roman" panose="02020603050405020304" pitchFamily="18" charset="0"/>
                      </a:endParaRPr>
                    </a:p>
                  </a:txBody>
                  <a:tcPr marL="44450" marR="44450" marT="0" marB="0" anchor="ctr">
                    <a:solidFill>
                      <a:srgbClr val="00B0F0"/>
                    </a:solidFill>
                  </a:tcPr>
                </a:tc>
                <a:tc>
                  <a:txBody>
                    <a:bodyPr/>
                    <a:lstStyle/>
                    <a:p>
                      <a:pPr algn="ctr">
                        <a:spcAft>
                          <a:spcPts val="0"/>
                        </a:spcAft>
                      </a:pPr>
                      <a:r>
                        <a:rPr lang="fr-CA" sz="900" dirty="0">
                          <a:effectLst/>
                        </a:rPr>
                        <a:t>Data </a:t>
                      </a:r>
                      <a:r>
                        <a:rPr lang="fr-CA" sz="900" dirty="0" err="1">
                          <a:effectLst/>
                        </a:rPr>
                        <a:t>period</a:t>
                      </a:r>
                      <a:r>
                        <a:rPr lang="fr-CA" sz="900" dirty="0">
                          <a:effectLst/>
                        </a:rPr>
                        <a:t> </a:t>
                      </a:r>
                      <a:endParaRPr lang="fr-CA" sz="1200" dirty="0">
                        <a:effectLst/>
                        <a:latin typeface="Times New Roman" panose="02020603050405020304" pitchFamily="18" charset="0"/>
                        <a:ea typeface="Times New Roman" panose="02020603050405020304" pitchFamily="18" charset="0"/>
                      </a:endParaRPr>
                    </a:p>
                  </a:txBody>
                  <a:tcPr marL="44450" marR="44450" marT="0" marB="0">
                    <a:solidFill>
                      <a:srgbClr val="00B0F0"/>
                    </a:solidFill>
                  </a:tcPr>
                </a:tc>
                <a:tc>
                  <a:txBody>
                    <a:bodyPr/>
                    <a:lstStyle/>
                    <a:p>
                      <a:pPr algn="ctr">
                        <a:spcAft>
                          <a:spcPts val="0"/>
                        </a:spcAft>
                      </a:pPr>
                      <a:r>
                        <a:rPr lang="fr-CA" sz="900" dirty="0">
                          <a:effectLst/>
                        </a:rPr>
                        <a:t>WL</a:t>
                      </a:r>
                      <a:endParaRPr lang="fr-CA" sz="1200" dirty="0">
                        <a:effectLst/>
                        <a:latin typeface="Times New Roman" panose="02020603050405020304" pitchFamily="18" charset="0"/>
                        <a:ea typeface="Times New Roman" panose="02020603050405020304" pitchFamily="18" charset="0"/>
                      </a:endParaRPr>
                    </a:p>
                  </a:txBody>
                  <a:tcPr marL="44450" marR="44450" marT="0" marB="0" anchor="ctr">
                    <a:solidFill>
                      <a:srgbClr val="00B0F0"/>
                    </a:solidFill>
                  </a:tcPr>
                </a:tc>
                <a:tc>
                  <a:txBody>
                    <a:bodyPr/>
                    <a:lstStyle/>
                    <a:p>
                      <a:pPr algn="ctr">
                        <a:spcAft>
                          <a:spcPts val="0"/>
                        </a:spcAft>
                      </a:pPr>
                      <a:r>
                        <a:rPr lang="fr-CA" sz="900" dirty="0">
                          <a:effectLst/>
                        </a:rPr>
                        <a:t>CDDT</a:t>
                      </a:r>
                      <a:endParaRPr lang="fr-CA" sz="1200" dirty="0">
                        <a:effectLst/>
                        <a:latin typeface="Times New Roman" panose="02020603050405020304" pitchFamily="18" charset="0"/>
                        <a:ea typeface="Times New Roman" panose="02020603050405020304" pitchFamily="18" charset="0"/>
                      </a:endParaRPr>
                    </a:p>
                  </a:txBody>
                  <a:tcPr marL="44450" marR="44450" marT="0" marB="0" anchor="ctr">
                    <a:solidFill>
                      <a:srgbClr val="00B0F0"/>
                    </a:solidFill>
                  </a:tcPr>
                </a:tc>
                <a:tc>
                  <a:txBody>
                    <a:bodyPr/>
                    <a:lstStyle/>
                    <a:p>
                      <a:pPr algn="ctr">
                        <a:spcAft>
                          <a:spcPts val="0"/>
                        </a:spcAft>
                      </a:pPr>
                      <a:r>
                        <a:rPr lang="fr-CA" sz="900" dirty="0">
                          <a:effectLst/>
                        </a:rPr>
                        <a:t>Max Temp (°C) </a:t>
                      </a:r>
                      <a:endParaRPr lang="fr-CA" sz="1200" dirty="0">
                        <a:effectLst/>
                        <a:latin typeface="Times New Roman" panose="02020603050405020304" pitchFamily="18" charset="0"/>
                        <a:ea typeface="Times New Roman" panose="02020603050405020304" pitchFamily="18" charset="0"/>
                      </a:endParaRPr>
                    </a:p>
                  </a:txBody>
                  <a:tcPr marL="44450" marR="44450" marT="0" marB="0" anchor="ctr">
                    <a:solidFill>
                      <a:srgbClr val="00B0F0"/>
                    </a:solidFill>
                  </a:tcPr>
                </a:tc>
                <a:tc>
                  <a:txBody>
                    <a:bodyPr/>
                    <a:lstStyle/>
                    <a:p>
                      <a:pPr algn="ctr">
                        <a:spcAft>
                          <a:spcPts val="0"/>
                        </a:spcAft>
                      </a:pPr>
                      <a:r>
                        <a:rPr lang="fr-CA" sz="900" dirty="0">
                          <a:effectLst/>
                        </a:rPr>
                        <a:t>Min Temp (°C) </a:t>
                      </a:r>
                      <a:endParaRPr lang="fr-CA" sz="1200" dirty="0">
                        <a:effectLst/>
                        <a:latin typeface="Times New Roman" panose="02020603050405020304" pitchFamily="18" charset="0"/>
                        <a:ea typeface="Times New Roman" panose="02020603050405020304" pitchFamily="18" charset="0"/>
                      </a:endParaRPr>
                    </a:p>
                  </a:txBody>
                  <a:tcPr marL="44450" marR="44450" marT="0" marB="0" anchor="ctr">
                    <a:solidFill>
                      <a:srgbClr val="00B0F0"/>
                    </a:solidFill>
                  </a:tcPr>
                </a:tc>
                <a:tc>
                  <a:txBody>
                    <a:bodyPr/>
                    <a:lstStyle/>
                    <a:p>
                      <a:pPr algn="ctr">
                        <a:spcAft>
                          <a:spcPts val="0"/>
                        </a:spcAft>
                      </a:pPr>
                      <a:r>
                        <a:rPr lang="fr-CA" sz="900" dirty="0" err="1">
                          <a:effectLst/>
                        </a:rPr>
                        <a:t>Mean</a:t>
                      </a:r>
                      <a:r>
                        <a:rPr lang="fr-CA" sz="900" dirty="0">
                          <a:effectLst/>
                        </a:rPr>
                        <a:t> Temp (°C) </a:t>
                      </a:r>
                      <a:endParaRPr lang="fr-CA" sz="1200" dirty="0">
                        <a:effectLst/>
                        <a:latin typeface="Times New Roman" panose="02020603050405020304" pitchFamily="18" charset="0"/>
                        <a:ea typeface="Times New Roman" panose="02020603050405020304" pitchFamily="18" charset="0"/>
                      </a:endParaRPr>
                    </a:p>
                  </a:txBody>
                  <a:tcPr marL="44450" marR="44450" marT="0" marB="0" anchor="ctr">
                    <a:solidFill>
                      <a:srgbClr val="00B0F0"/>
                    </a:solidFill>
                  </a:tcPr>
                </a:tc>
                <a:tc>
                  <a:txBody>
                    <a:bodyPr/>
                    <a:lstStyle/>
                    <a:p>
                      <a:pPr algn="ctr">
                        <a:spcAft>
                          <a:spcPts val="0"/>
                        </a:spcAft>
                      </a:pPr>
                      <a:r>
                        <a:rPr lang="fr-CA" sz="900" dirty="0">
                          <a:effectLst/>
                        </a:rPr>
                        <a:t>Total </a:t>
                      </a:r>
                      <a:r>
                        <a:rPr lang="fr-CA" sz="900" dirty="0" err="1">
                          <a:effectLst/>
                        </a:rPr>
                        <a:t>Precipitation</a:t>
                      </a:r>
                      <a:endParaRPr lang="fr-CA" sz="1200" dirty="0">
                        <a:effectLst/>
                        <a:latin typeface="Times New Roman" panose="02020603050405020304" pitchFamily="18" charset="0"/>
                        <a:ea typeface="Times New Roman" panose="02020603050405020304" pitchFamily="18" charset="0"/>
                      </a:endParaRPr>
                    </a:p>
                  </a:txBody>
                  <a:tcPr marL="44450" marR="44450" marT="0" marB="0" anchor="ctr">
                    <a:solidFill>
                      <a:srgbClr val="00B0F0"/>
                    </a:solidFill>
                  </a:tcPr>
                </a:tc>
                <a:tc>
                  <a:txBody>
                    <a:bodyPr/>
                    <a:lstStyle/>
                    <a:p>
                      <a:pPr algn="ctr">
                        <a:spcAft>
                          <a:spcPts val="0"/>
                        </a:spcAft>
                      </a:pPr>
                      <a:r>
                        <a:rPr lang="fr-CA" sz="900" dirty="0" err="1">
                          <a:effectLst/>
                        </a:rPr>
                        <a:t>Discharge</a:t>
                      </a:r>
                      <a:endParaRPr lang="fr-CA" sz="1200" dirty="0">
                        <a:effectLst/>
                        <a:latin typeface="Times New Roman" panose="02020603050405020304" pitchFamily="18" charset="0"/>
                        <a:ea typeface="Times New Roman" panose="02020603050405020304" pitchFamily="18" charset="0"/>
                      </a:endParaRPr>
                    </a:p>
                  </a:txBody>
                  <a:tcPr marL="44450" marR="44450" marT="0" marB="0" anchor="ctr">
                    <a:solidFill>
                      <a:srgbClr val="00B0F0"/>
                    </a:solidFill>
                  </a:tcPr>
                </a:tc>
                <a:extLst>
                  <a:ext uri="{0D108BD9-81ED-4DB2-BD59-A6C34878D82A}">
                    <a16:rowId xmlns:a16="http://schemas.microsoft.com/office/drawing/2014/main" val="4061427540"/>
                  </a:ext>
                </a:extLst>
              </a:tr>
              <a:tr h="362434">
                <a:tc rowSpan="2">
                  <a:txBody>
                    <a:bodyPr/>
                    <a:lstStyle/>
                    <a:p>
                      <a:pPr marL="71755" marR="71755" algn="ctr">
                        <a:spcAft>
                          <a:spcPts val="0"/>
                        </a:spcAft>
                      </a:pPr>
                      <a:r>
                        <a:rPr lang="fr-CA" sz="900" b="0" dirty="0">
                          <a:effectLst/>
                        </a:rPr>
                        <a:t>Pearson</a:t>
                      </a:r>
                      <a:endParaRPr lang="fr-CA" sz="1200" b="0" dirty="0">
                        <a:effectLst/>
                        <a:latin typeface="Times New Roman" panose="02020603050405020304" pitchFamily="18" charset="0"/>
                        <a:ea typeface="Times New Roman" panose="02020603050405020304" pitchFamily="18" charset="0"/>
                      </a:endParaRPr>
                    </a:p>
                  </a:txBody>
                  <a:tcPr marL="44450" marR="44450" marT="0" marB="0" vert="vert270" anchor="ctr"/>
                </a:tc>
                <a:tc>
                  <a:txBody>
                    <a:bodyPr/>
                    <a:lstStyle/>
                    <a:p>
                      <a:pPr algn="ctr">
                        <a:spcAft>
                          <a:spcPts val="0"/>
                        </a:spcAft>
                      </a:pPr>
                      <a:r>
                        <a:rPr lang="en-CA" sz="700">
                          <a:effectLst/>
                        </a:rPr>
                        <a:t>Nov-IJF</a:t>
                      </a:r>
                      <a:endParaRPr lang="fr-CA"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CA" sz="900">
                          <a:effectLst/>
                        </a:rPr>
                        <a:t>0.21</a:t>
                      </a:r>
                      <a:endParaRPr lang="fr-CA"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CA" sz="900">
                          <a:effectLst/>
                        </a:rPr>
                        <a:t>0.39</a:t>
                      </a:r>
                      <a:endParaRPr lang="fr-CA"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CA" sz="900">
                          <a:effectLst/>
                        </a:rPr>
                        <a:t>0.16</a:t>
                      </a:r>
                      <a:endParaRPr lang="fr-CA"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CA" sz="900">
                          <a:effectLst/>
                        </a:rPr>
                        <a:t>0.12</a:t>
                      </a:r>
                      <a:endParaRPr lang="fr-CA"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CA" sz="900">
                          <a:effectLst/>
                        </a:rPr>
                        <a:t>0.15</a:t>
                      </a:r>
                      <a:endParaRPr lang="fr-CA"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CA" sz="900">
                          <a:effectLst/>
                        </a:rPr>
                        <a:t>0.07</a:t>
                      </a:r>
                      <a:endParaRPr lang="fr-CA"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CA" sz="900">
                          <a:effectLst/>
                        </a:rPr>
                        <a:t>0.45</a:t>
                      </a:r>
                      <a:endParaRPr lang="fr-CA" sz="1200">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3527420771"/>
                  </a:ext>
                </a:extLst>
              </a:tr>
              <a:tr h="422839">
                <a:tc vMerge="1">
                  <a:txBody>
                    <a:bodyPr/>
                    <a:lstStyle/>
                    <a:p>
                      <a:endParaRPr lang="fr-CA"/>
                    </a:p>
                  </a:txBody>
                  <a:tcPr/>
                </a:tc>
                <a:tc>
                  <a:txBody>
                    <a:bodyPr/>
                    <a:lstStyle/>
                    <a:p>
                      <a:pPr algn="ctr">
                        <a:spcAft>
                          <a:spcPts val="0"/>
                        </a:spcAft>
                      </a:pPr>
                      <a:r>
                        <a:rPr lang="en-CA" sz="700">
                          <a:effectLst/>
                        </a:rPr>
                        <a:t>10 days before IJF</a:t>
                      </a:r>
                      <a:endParaRPr lang="fr-CA"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CA" sz="900">
                          <a:effectLst/>
                        </a:rPr>
                        <a:t>0.52</a:t>
                      </a:r>
                      <a:endParaRPr lang="fr-CA"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CA" sz="900" dirty="0">
                          <a:effectLst/>
                        </a:rPr>
                        <a:t>0.37</a:t>
                      </a:r>
                      <a:endParaRPr lang="fr-CA"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CA" sz="900">
                          <a:effectLst/>
                        </a:rPr>
                        <a:t>0.15</a:t>
                      </a:r>
                      <a:endParaRPr lang="fr-CA"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CA" sz="900">
                          <a:effectLst/>
                        </a:rPr>
                        <a:t>0.20</a:t>
                      </a:r>
                      <a:endParaRPr lang="fr-CA"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CA" sz="900">
                          <a:effectLst/>
                        </a:rPr>
                        <a:t>0.19</a:t>
                      </a:r>
                      <a:endParaRPr lang="fr-CA"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CA" sz="900">
                          <a:effectLst/>
                        </a:rPr>
                        <a:t>0.11</a:t>
                      </a:r>
                      <a:endParaRPr lang="fr-CA"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CA" sz="900">
                          <a:effectLst/>
                        </a:rPr>
                        <a:t>0.73</a:t>
                      </a:r>
                      <a:endParaRPr lang="fr-CA" sz="1200">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1967773457"/>
                  </a:ext>
                </a:extLst>
              </a:tr>
              <a:tr h="362434">
                <a:tc rowSpan="2">
                  <a:txBody>
                    <a:bodyPr/>
                    <a:lstStyle/>
                    <a:p>
                      <a:pPr marL="71755" marR="71755" algn="ctr">
                        <a:spcAft>
                          <a:spcPts val="0"/>
                        </a:spcAft>
                      </a:pPr>
                      <a:r>
                        <a:rPr lang="fr-CA" sz="900" b="0" dirty="0" err="1">
                          <a:effectLst/>
                        </a:rPr>
                        <a:t>Random</a:t>
                      </a:r>
                      <a:r>
                        <a:rPr lang="fr-CA" sz="900" b="0" dirty="0">
                          <a:effectLst/>
                        </a:rPr>
                        <a:t> Forest</a:t>
                      </a:r>
                      <a:endParaRPr lang="fr-CA" sz="1200" b="0" dirty="0">
                        <a:effectLst/>
                        <a:latin typeface="Times New Roman" panose="02020603050405020304" pitchFamily="18" charset="0"/>
                        <a:ea typeface="Times New Roman" panose="02020603050405020304" pitchFamily="18" charset="0"/>
                      </a:endParaRPr>
                    </a:p>
                  </a:txBody>
                  <a:tcPr marL="44450" marR="44450" marT="0" marB="0" vert="vert270" anchor="ctr"/>
                </a:tc>
                <a:tc>
                  <a:txBody>
                    <a:bodyPr/>
                    <a:lstStyle/>
                    <a:p>
                      <a:pPr algn="ctr">
                        <a:spcAft>
                          <a:spcPts val="0"/>
                        </a:spcAft>
                      </a:pPr>
                      <a:r>
                        <a:rPr lang="en-CA" sz="700">
                          <a:effectLst/>
                        </a:rPr>
                        <a:t>Nov-IJF</a:t>
                      </a:r>
                      <a:endParaRPr lang="fr-CA"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CA" sz="900">
                          <a:effectLst/>
                        </a:rPr>
                        <a:t>0.59*</a:t>
                      </a:r>
                      <a:endParaRPr lang="fr-CA"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CA" sz="900">
                          <a:effectLst/>
                        </a:rPr>
                        <a:t>0.16</a:t>
                      </a:r>
                      <a:endParaRPr lang="fr-CA"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CA" sz="900">
                          <a:effectLst/>
                        </a:rPr>
                        <a:t>0.23</a:t>
                      </a:r>
                      <a:endParaRPr lang="fr-CA"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CA" sz="900">
                          <a:effectLst/>
                        </a:rPr>
                        <a:t>0.04</a:t>
                      </a:r>
                      <a:endParaRPr lang="fr-CA"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CA" sz="900">
                          <a:effectLst/>
                        </a:rPr>
                        <a:t>0.14</a:t>
                      </a:r>
                      <a:endParaRPr lang="fr-CA"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CA" sz="900">
                          <a:effectLst/>
                        </a:rPr>
                        <a:t>0.08</a:t>
                      </a:r>
                      <a:endParaRPr lang="fr-CA"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CA" sz="900">
                          <a:effectLst/>
                        </a:rPr>
                        <a:t>0.60</a:t>
                      </a:r>
                      <a:endParaRPr lang="fr-CA" sz="1200">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166430893"/>
                  </a:ext>
                </a:extLst>
              </a:tr>
              <a:tr h="422839">
                <a:tc vMerge="1">
                  <a:txBody>
                    <a:bodyPr/>
                    <a:lstStyle/>
                    <a:p>
                      <a:endParaRPr lang="fr-CA"/>
                    </a:p>
                  </a:txBody>
                  <a:tcPr/>
                </a:tc>
                <a:tc>
                  <a:txBody>
                    <a:bodyPr/>
                    <a:lstStyle/>
                    <a:p>
                      <a:pPr algn="ctr">
                        <a:spcAft>
                          <a:spcPts val="0"/>
                        </a:spcAft>
                      </a:pPr>
                      <a:r>
                        <a:rPr lang="en-CA" sz="700">
                          <a:effectLst/>
                        </a:rPr>
                        <a:t>10 days before IJF</a:t>
                      </a:r>
                      <a:endParaRPr lang="fr-CA"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CA" sz="900">
                          <a:effectLst/>
                        </a:rPr>
                        <a:t>0.89</a:t>
                      </a:r>
                      <a:endParaRPr lang="fr-CA"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CA" sz="900" dirty="0">
                          <a:effectLst/>
                        </a:rPr>
                        <a:t>0.48</a:t>
                      </a:r>
                      <a:endParaRPr lang="fr-CA"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CA" sz="900" dirty="0">
                          <a:effectLst/>
                        </a:rPr>
                        <a:t>0.46</a:t>
                      </a:r>
                      <a:endParaRPr lang="fr-CA"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CA" sz="900" dirty="0">
                          <a:effectLst/>
                        </a:rPr>
                        <a:t>0.27</a:t>
                      </a:r>
                      <a:endParaRPr lang="fr-CA"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CA" sz="900">
                          <a:effectLst/>
                        </a:rPr>
                        <a:t>0.44</a:t>
                      </a:r>
                      <a:endParaRPr lang="fr-CA"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CA" sz="900">
                          <a:effectLst/>
                        </a:rPr>
                        <a:t>0.03</a:t>
                      </a:r>
                      <a:endParaRPr lang="fr-CA"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CA" sz="900">
                          <a:effectLst/>
                        </a:rPr>
                        <a:t>0.81</a:t>
                      </a:r>
                      <a:endParaRPr lang="fr-CA" sz="1200">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137867514"/>
                  </a:ext>
                </a:extLst>
              </a:tr>
              <a:tr h="380718">
                <a:tc rowSpan="2">
                  <a:txBody>
                    <a:bodyPr/>
                    <a:lstStyle/>
                    <a:p>
                      <a:pPr marL="71755" marR="71755" algn="ctr">
                        <a:spcAft>
                          <a:spcPts val="0"/>
                        </a:spcAft>
                      </a:pPr>
                      <a:r>
                        <a:rPr lang="fr-CA" sz="900" b="0" dirty="0" err="1">
                          <a:effectLst/>
                        </a:rPr>
                        <a:t>Mutual</a:t>
                      </a:r>
                      <a:r>
                        <a:rPr lang="fr-CA" sz="900" b="0" dirty="0">
                          <a:effectLst/>
                        </a:rPr>
                        <a:t> Information (MI)</a:t>
                      </a:r>
                      <a:endParaRPr lang="fr-CA" sz="1200" b="0" dirty="0">
                        <a:effectLst/>
                        <a:latin typeface="Times New Roman" panose="02020603050405020304" pitchFamily="18" charset="0"/>
                        <a:ea typeface="Times New Roman" panose="02020603050405020304" pitchFamily="18" charset="0"/>
                      </a:endParaRPr>
                    </a:p>
                  </a:txBody>
                  <a:tcPr marL="44450" marR="44450" marT="0" marB="0" vert="vert270" anchor="ctr"/>
                </a:tc>
                <a:tc>
                  <a:txBody>
                    <a:bodyPr/>
                    <a:lstStyle/>
                    <a:p>
                      <a:pPr algn="ctr">
                        <a:spcAft>
                          <a:spcPts val="0"/>
                        </a:spcAft>
                      </a:pPr>
                      <a:endParaRPr lang="en-CA" sz="700" dirty="0">
                        <a:effectLst/>
                      </a:endParaRPr>
                    </a:p>
                    <a:p>
                      <a:pPr algn="ctr">
                        <a:spcAft>
                          <a:spcPts val="0"/>
                        </a:spcAft>
                      </a:pPr>
                      <a:r>
                        <a:rPr lang="en-CA" sz="700" dirty="0">
                          <a:effectLst/>
                        </a:rPr>
                        <a:t>Nov-IJF</a:t>
                      </a:r>
                    </a:p>
                    <a:p>
                      <a:pPr algn="ctr">
                        <a:spcAft>
                          <a:spcPts val="0"/>
                        </a:spcAft>
                      </a:pPr>
                      <a:endParaRPr lang="fr-CA"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CA" sz="900">
                          <a:effectLst/>
                        </a:rPr>
                        <a:t>1**</a:t>
                      </a:r>
                      <a:endParaRPr lang="fr-CA"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CA" sz="900">
                          <a:effectLst/>
                        </a:rPr>
                        <a:t>4</a:t>
                      </a:r>
                      <a:endParaRPr lang="fr-CA"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CA" sz="900">
                          <a:effectLst/>
                        </a:rPr>
                        <a:t>5</a:t>
                      </a:r>
                      <a:endParaRPr lang="fr-CA"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CA" sz="900" dirty="0">
                          <a:effectLst/>
                        </a:rPr>
                        <a:t>7</a:t>
                      </a:r>
                      <a:endParaRPr lang="fr-CA"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CA" sz="900" dirty="0">
                          <a:effectLst/>
                        </a:rPr>
                        <a:t>6</a:t>
                      </a:r>
                      <a:endParaRPr lang="fr-CA"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CA" sz="900">
                          <a:effectLst/>
                        </a:rPr>
                        <a:t>3</a:t>
                      </a:r>
                      <a:endParaRPr lang="fr-CA"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CA" sz="900">
                          <a:effectLst/>
                        </a:rPr>
                        <a:t>2</a:t>
                      </a:r>
                      <a:endParaRPr lang="fr-CA" sz="1200">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3177959237"/>
                  </a:ext>
                </a:extLst>
              </a:tr>
              <a:tr h="422839">
                <a:tc vMerge="1">
                  <a:txBody>
                    <a:bodyPr/>
                    <a:lstStyle/>
                    <a:p>
                      <a:endParaRPr lang="fr-CA"/>
                    </a:p>
                  </a:txBody>
                  <a:tcPr/>
                </a:tc>
                <a:tc>
                  <a:txBody>
                    <a:bodyPr/>
                    <a:lstStyle/>
                    <a:p>
                      <a:pPr algn="ctr">
                        <a:spcAft>
                          <a:spcPts val="0"/>
                        </a:spcAft>
                      </a:pPr>
                      <a:r>
                        <a:rPr lang="en-CA" sz="700" dirty="0">
                          <a:effectLst/>
                        </a:rPr>
                        <a:t>10 days before IJF</a:t>
                      </a:r>
                      <a:endParaRPr lang="fr-CA"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CA" sz="900">
                          <a:effectLst/>
                        </a:rPr>
                        <a:t>2</a:t>
                      </a:r>
                      <a:endParaRPr lang="fr-CA"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CA" sz="900" dirty="0">
                          <a:effectLst/>
                        </a:rPr>
                        <a:t>1</a:t>
                      </a:r>
                      <a:endParaRPr lang="fr-CA"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rtl="0">
                        <a:spcAft>
                          <a:spcPts val="0"/>
                        </a:spcAft>
                      </a:pPr>
                      <a:r>
                        <a:rPr lang="fr-CA" sz="900">
                          <a:effectLst/>
                        </a:rPr>
                        <a:t>5</a:t>
                      </a:r>
                      <a:endParaRPr lang="fr-CA"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rtl="0">
                        <a:spcAft>
                          <a:spcPts val="0"/>
                        </a:spcAft>
                      </a:pPr>
                      <a:r>
                        <a:rPr lang="fr-CA" sz="900">
                          <a:effectLst/>
                        </a:rPr>
                        <a:t>7</a:t>
                      </a:r>
                      <a:endParaRPr lang="fr-CA"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CA" sz="900" dirty="0">
                          <a:effectLst/>
                        </a:rPr>
                        <a:t>6</a:t>
                      </a:r>
                      <a:endParaRPr lang="fr-CA"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rtl="0">
                        <a:spcAft>
                          <a:spcPts val="0"/>
                        </a:spcAft>
                      </a:pPr>
                      <a:r>
                        <a:rPr lang="fr-CA" sz="900" dirty="0">
                          <a:effectLst/>
                        </a:rPr>
                        <a:t>4</a:t>
                      </a:r>
                      <a:endParaRPr lang="fr-CA"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CA" sz="900" dirty="0">
                          <a:effectLst/>
                        </a:rPr>
                        <a:t>3</a:t>
                      </a:r>
                      <a:endParaRPr lang="fr-CA" sz="1200" dirty="0">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339774769"/>
                  </a:ext>
                </a:extLst>
              </a:tr>
            </a:tbl>
          </a:graphicData>
        </a:graphic>
      </p:graphicFrame>
      <p:pic>
        <p:nvPicPr>
          <p:cNvPr id="30" name="Picture 29">
            <a:extLst>
              <a:ext uri="{FF2B5EF4-FFF2-40B4-BE49-F238E27FC236}">
                <a16:creationId xmlns:a16="http://schemas.microsoft.com/office/drawing/2014/main" id="{BD2CE988-BA87-4F65-9CF0-DC0FB4A75514}"/>
              </a:ext>
            </a:extLst>
          </p:cNvPr>
          <p:cNvPicPr>
            <a:picLocks noChangeAspect="1"/>
          </p:cNvPicPr>
          <p:nvPr/>
        </p:nvPicPr>
        <p:blipFill>
          <a:blip r:embed="rId8"/>
          <a:stretch>
            <a:fillRect/>
          </a:stretch>
        </p:blipFill>
        <p:spPr>
          <a:xfrm>
            <a:off x="1771272" y="4546796"/>
            <a:ext cx="447067" cy="447067"/>
          </a:xfrm>
          <a:prstGeom prst="rect">
            <a:avLst/>
          </a:prstGeom>
        </p:spPr>
      </p:pic>
      <p:pic>
        <p:nvPicPr>
          <p:cNvPr id="31" name="Picture 30">
            <a:extLst>
              <a:ext uri="{FF2B5EF4-FFF2-40B4-BE49-F238E27FC236}">
                <a16:creationId xmlns:a16="http://schemas.microsoft.com/office/drawing/2014/main" id="{3A0A5853-DE0D-43B5-A437-930B76CB83DB}"/>
              </a:ext>
            </a:extLst>
          </p:cNvPr>
          <p:cNvPicPr>
            <a:picLocks noChangeAspect="1"/>
          </p:cNvPicPr>
          <p:nvPr/>
        </p:nvPicPr>
        <p:blipFill>
          <a:blip r:embed="rId6"/>
          <a:stretch>
            <a:fillRect/>
          </a:stretch>
        </p:blipFill>
        <p:spPr>
          <a:xfrm>
            <a:off x="3581912" y="4546796"/>
            <a:ext cx="447068" cy="447068"/>
          </a:xfrm>
          <a:prstGeom prst="rect">
            <a:avLst/>
          </a:prstGeom>
        </p:spPr>
      </p:pic>
      <p:sp>
        <p:nvSpPr>
          <p:cNvPr id="2" name="Oval 1">
            <a:extLst>
              <a:ext uri="{FF2B5EF4-FFF2-40B4-BE49-F238E27FC236}">
                <a16:creationId xmlns:a16="http://schemas.microsoft.com/office/drawing/2014/main" id="{478C5D48-88CF-4E75-A912-6D756E1A467A}"/>
              </a:ext>
            </a:extLst>
          </p:cNvPr>
          <p:cNvSpPr/>
          <p:nvPr/>
        </p:nvSpPr>
        <p:spPr>
          <a:xfrm>
            <a:off x="5073858" y="768250"/>
            <a:ext cx="303408" cy="30410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2" name="Oval 31">
            <a:extLst>
              <a:ext uri="{FF2B5EF4-FFF2-40B4-BE49-F238E27FC236}">
                <a16:creationId xmlns:a16="http://schemas.microsoft.com/office/drawing/2014/main" id="{15B565A8-8B5F-4622-8C19-CED194EFA3C0}"/>
              </a:ext>
            </a:extLst>
          </p:cNvPr>
          <p:cNvSpPr/>
          <p:nvPr/>
        </p:nvSpPr>
        <p:spPr>
          <a:xfrm>
            <a:off x="5073858" y="1193766"/>
            <a:ext cx="303408" cy="30410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3" name="Oval 32">
            <a:extLst>
              <a:ext uri="{FF2B5EF4-FFF2-40B4-BE49-F238E27FC236}">
                <a16:creationId xmlns:a16="http://schemas.microsoft.com/office/drawing/2014/main" id="{91BC523E-A470-4526-95EA-BC87AF3A38A9}"/>
              </a:ext>
            </a:extLst>
          </p:cNvPr>
          <p:cNvSpPr/>
          <p:nvPr/>
        </p:nvSpPr>
        <p:spPr>
          <a:xfrm>
            <a:off x="4511058" y="767297"/>
            <a:ext cx="303408" cy="30410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4" name="Oval 33">
            <a:extLst>
              <a:ext uri="{FF2B5EF4-FFF2-40B4-BE49-F238E27FC236}">
                <a16:creationId xmlns:a16="http://schemas.microsoft.com/office/drawing/2014/main" id="{3BFF5D57-FC8C-4C27-BB88-7D4C7411FEF2}"/>
              </a:ext>
            </a:extLst>
          </p:cNvPr>
          <p:cNvSpPr/>
          <p:nvPr/>
        </p:nvSpPr>
        <p:spPr>
          <a:xfrm>
            <a:off x="4501567" y="1192187"/>
            <a:ext cx="303408" cy="30410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5" name="Oval 34">
            <a:extLst>
              <a:ext uri="{FF2B5EF4-FFF2-40B4-BE49-F238E27FC236}">
                <a16:creationId xmlns:a16="http://schemas.microsoft.com/office/drawing/2014/main" id="{7E3194B9-A736-4F4A-82DE-1D71EC026A03}"/>
              </a:ext>
            </a:extLst>
          </p:cNvPr>
          <p:cNvSpPr/>
          <p:nvPr/>
        </p:nvSpPr>
        <p:spPr>
          <a:xfrm>
            <a:off x="8247356" y="1161349"/>
            <a:ext cx="303408" cy="30410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7" name="Oval 36">
            <a:extLst>
              <a:ext uri="{FF2B5EF4-FFF2-40B4-BE49-F238E27FC236}">
                <a16:creationId xmlns:a16="http://schemas.microsoft.com/office/drawing/2014/main" id="{FB2CD84F-07E0-4391-BACA-C33F605D751A}"/>
              </a:ext>
            </a:extLst>
          </p:cNvPr>
          <p:cNvSpPr/>
          <p:nvPr/>
        </p:nvSpPr>
        <p:spPr>
          <a:xfrm>
            <a:off x="8257879" y="748063"/>
            <a:ext cx="303408" cy="30410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8" name="Oval 37">
            <a:extLst>
              <a:ext uri="{FF2B5EF4-FFF2-40B4-BE49-F238E27FC236}">
                <a16:creationId xmlns:a16="http://schemas.microsoft.com/office/drawing/2014/main" id="{4F9C322D-514E-4012-9A02-0EC5B75E89CB}"/>
              </a:ext>
            </a:extLst>
          </p:cNvPr>
          <p:cNvSpPr/>
          <p:nvPr/>
        </p:nvSpPr>
        <p:spPr>
          <a:xfrm>
            <a:off x="4511058" y="1580194"/>
            <a:ext cx="303408" cy="30410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9" name="Oval 38">
            <a:extLst>
              <a:ext uri="{FF2B5EF4-FFF2-40B4-BE49-F238E27FC236}">
                <a16:creationId xmlns:a16="http://schemas.microsoft.com/office/drawing/2014/main" id="{742F2C15-C489-4047-A058-B88883D09237}"/>
              </a:ext>
            </a:extLst>
          </p:cNvPr>
          <p:cNvSpPr/>
          <p:nvPr/>
        </p:nvSpPr>
        <p:spPr>
          <a:xfrm>
            <a:off x="4498665" y="1989911"/>
            <a:ext cx="303408" cy="30410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0" name="Oval 39">
            <a:extLst>
              <a:ext uri="{FF2B5EF4-FFF2-40B4-BE49-F238E27FC236}">
                <a16:creationId xmlns:a16="http://schemas.microsoft.com/office/drawing/2014/main" id="{F5547E03-3870-40AA-B35E-B6817E6B0945}"/>
              </a:ext>
            </a:extLst>
          </p:cNvPr>
          <p:cNvSpPr/>
          <p:nvPr/>
        </p:nvSpPr>
        <p:spPr>
          <a:xfrm>
            <a:off x="5082195" y="1979496"/>
            <a:ext cx="303408" cy="30410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1" name="Oval 40">
            <a:extLst>
              <a:ext uri="{FF2B5EF4-FFF2-40B4-BE49-F238E27FC236}">
                <a16:creationId xmlns:a16="http://schemas.microsoft.com/office/drawing/2014/main" id="{1A4D6375-A998-4B37-BA50-35EF0AEC372F}"/>
              </a:ext>
            </a:extLst>
          </p:cNvPr>
          <p:cNvSpPr/>
          <p:nvPr/>
        </p:nvSpPr>
        <p:spPr>
          <a:xfrm>
            <a:off x="5663560" y="1979496"/>
            <a:ext cx="303408" cy="30410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2" name="Oval 41">
            <a:extLst>
              <a:ext uri="{FF2B5EF4-FFF2-40B4-BE49-F238E27FC236}">
                <a16:creationId xmlns:a16="http://schemas.microsoft.com/office/drawing/2014/main" id="{284F87A7-66C2-4481-A783-2B07EBE2E2DE}"/>
              </a:ext>
            </a:extLst>
          </p:cNvPr>
          <p:cNvSpPr/>
          <p:nvPr/>
        </p:nvSpPr>
        <p:spPr>
          <a:xfrm>
            <a:off x="8257879" y="1982245"/>
            <a:ext cx="303408" cy="30410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3" name="Oval 42">
            <a:extLst>
              <a:ext uri="{FF2B5EF4-FFF2-40B4-BE49-F238E27FC236}">
                <a16:creationId xmlns:a16="http://schemas.microsoft.com/office/drawing/2014/main" id="{197443DD-8E5E-46A0-81DB-50D546262D6C}"/>
              </a:ext>
            </a:extLst>
          </p:cNvPr>
          <p:cNvSpPr/>
          <p:nvPr/>
        </p:nvSpPr>
        <p:spPr>
          <a:xfrm>
            <a:off x="8257879" y="1579270"/>
            <a:ext cx="303408" cy="30410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4" name="Oval 43">
            <a:extLst>
              <a:ext uri="{FF2B5EF4-FFF2-40B4-BE49-F238E27FC236}">
                <a16:creationId xmlns:a16="http://schemas.microsoft.com/office/drawing/2014/main" id="{57EDF3D7-3DAF-4FA9-AC05-3544D98F4389}"/>
              </a:ext>
            </a:extLst>
          </p:cNvPr>
          <p:cNvSpPr/>
          <p:nvPr/>
        </p:nvSpPr>
        <p:spPr>
          <a:xfrm>
            <a:off x="5708793" y="1556343"/>
            <a:ext cx="303408" cy="30410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5" name="Oval 44">
            <a:extLst>
              <a:ext uri="{FF2B5EF4-FFF2-40B4-BE49-F238E27FC236}">
                <a16:creationId xmlns:a16="http://schemas.microsoft.com/office/drawing/2014/main" id="{BB8A3651-3528-4768-B26F-700F9A1488B3}"/>
              </a:ext>
            </a:extLst>
          </p:cNvPr>
          <p:cNvSpPr/>
          <p:nvPr/>
        </p:nvSpPr>
        <p:spPr>
          <a:xfrm>
            <a:off x="8247356" y="2830481"/>
            <a:ext cx="303408" cy="30410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6" name="Oval 45">
            <a:extLst>
              <a:ext uri="{FF2B5EF4-FFF2-40B4-BE49-F238E27FC236}">
                <a16:creationId xmlns:a16="http://schemas.microsoft.com/office/drawing/2014/main" id="{410CAF24-7C8C-416D-A75D-7419ECF13DEB}"/>
              </a:ext>
            </a:extLst>
          </p:cNvPr>
          <p:cNvSpPr/>
          <p:nvPr/>
        </p:nvSpPr>
        <p:spPr>
          <a:xfrm>
            <a:off x="4498665" y="2805988"/>
            <a:ext cx="303408" cy="30410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7" name="Oval 46">
            <a:extLst>
              <a:ext uri="{FF2B5EF4-FFF2-40B4-BE49-F238E27FC236}">
                <a16:creationId xmlns:a16="http://schemas.microsoft.com/office/drawing/2014/main" id="{2B094505-A6D0-43D9-83C4-41221D66EB19}"/>
              </a:ext>
            </a:extLst>
          </p:cNvPr>
          <p:cNvSpPr/>
          <p:nvPr/>
        </p:nvSpPr>
        <p:spPr>
          <a:xfrm>
            <a:off x="5070668" y="2805988"/>
            <a:ext cx="303408" cy="30410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8" name="Oval 47">
            <a:extLst>
              <a:ext uri="{FF2B5EF4-FFF2-40B4-BE49-F238E27FC236}">
                <a16:creationId xmlns:a16="http://schemas.microsoft.com/office/drawing/2014/main" id="{4C3B2E2D-2218-4713-AD74-C176D4B8F2F9}"/>
              </a:ext>
            </a:extLst>
          </p:cNvPr>
          <p:cNvSpPr/>
          <p:nvPr/>
        </p:nvSpPr>
        <p:spPr>
          <a:xfrm>
            <a:off x="8247356" y="2387241"/>
            <a:ext cx="303408" cy="30410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9" name="Oval 48">
            <a:extLst>
              <a:ext uri="{FF2B5EF4-FFF2-40B4-BE49-F238E27FC236}">
                <a16:creationId xmlns:a16="http://schemas.microsoft.com/office/drawing/2014/main" id="{E2F74F80-222D-451F-8867-887EA9591BBD}"/>
              </a:ext>
            </a:extLst>
          </p:cNvPr>
          <p:cNvSpPr/>
          <p:nvPr/>
        </p:nvSpPr>
        <p:spPr>
          <a:xfrm>
            <a:off x="7590326" y="2365917"/>
            <a:ext cx="303408" cy="30410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0" name="Oval 49">
            <a:extLst>
              <a:ext uri="{FF2B5EF4-FFF2-40B4-BE49-F238E27FC236}">
                <a16:creationId xmlns:a16="http://schemas.microsoft.com/office/drawing/2014/main" id="{47585F7A-A0C4-4E7E-9675-66600F96219C}"/>
              </a:ext>
            </a:extLst>
          </p:cNvPr>
          <p:cNvSpPr/>
          <p:nvPr/>
        </p:nvSpPr>
        <p:spPr>
          <a:xfrm>
            <a:off x="4498665" y="2387241"/>
            <a:ext cx="303408" cy="30410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1" name="Oval 50">
            <a:extLst>
              <a:ext uri="{FF2B5EF4-FFF2-40B4-BE49-F238E27FC236}">
                <a16:creationId xmlns:a16="http://schemas.microsoft.com/office/drawing/2014/main" id="{150C1E2E-A03D-4090-B66E-0062D02EBB44}"/>
              </a:ext>
            </a:extLst>
          </p:cNvPr>
          <p:cNvSpPr/>
          <p:nvPr/>
        </p:nvSpPr>
        <p:spPr>
          <a:xfrm>
            <a:off x="7590326" y="2802193"/>
            <a:ext cx="303408" cy="30410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2" name="Oval 51">
            <a:extLst>
              <a:ext uri="{FF2B5EF4-FFF2-40B4-BE49-F238E27FC236}">
                <a16:creationId xmlns:a16="http://schemas.microsoft.com/office/drawing/2014/main" id="{D18091C3-1819-47BD-AF53-07F0331FB2E4}"/>
              </a:ext>
            </a:extLst>
          </p:cNvPr>
          <p:cNvSpPr/>
          <p:nvPr/>
        </p:nvSpPr>
        <p:spPr>
          <a:xfrm>
            <a:off x="5070668" y="2387670"/>
            <a:ext cx="303408" cy="30410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3" name="TextBox 52">
            <a:extLst>
              <a:ext uri="{FF2B5EF4-FFF2-40B4-BE49-F238E27FC236}">
                <a16:creationId xmlns:a16="http://schemas.microsoft.com/office/drawing/2014/main" id="{6D38ABAE-C099-415B-9F37-1841DD9E9D85}"/>
              </a:ext>
            </a:extLst>
          </p:cNvPr>
          <p:cNvSpPr txBox="1"/>
          <p:nvPr/>
        </p:nvSpPr>
        <p:spPr>
          <a:xfrm>
            <a:off x="1968415" y="4364036"/>
            <a:ext cx="164555" cy="184666"/>
          </a:xfrm>
          <a:prstGeom prst="rect">
            <a:avLst/>
          </a:prstGeom>
          <a:solidFill>
            <a:srgbClr val="99FFCC"/>
          </a:solidFill>
          <a:effectLst>
            <a:softEdge rad="31750"/>
          </a:effectLst>
        </p:spPr>
        <p:txBody>
          <a:bodyPr wrap="square" lIns="0" tIns="0" rIns="0" bIns="0" rtlCol="0">
            <a:spAutoFit/>
          </a:bodyPr>
          <a:lstStyle/>
          <a:p>
            <a:pPr algn="l"/>
            <a:r>
              <a:rPr lang="en-CA" sz="1200" dirty="0">
                <a:solidFill>
                  <a:schemeClr val="accent6"/>
                </a:solidFill>
              </a:rPr>
              <a:t>Q</a:t>
            </a:r>
            <a:endParaRPr lang="fr-CA" sz="1200" dirty="0" err="1">
              <a:solidFill>
                <a:schemeClr val="accent6"/>
              </a:solidFill>
            </a:endParaRPr>
          </a:p>
        </p:txBody>
      </p:sp>
      <p:sp>
        <p:nvSpPr>
          <p:cNvPr id="54" name="TextBox 53">
            <a:extLst>
              <a:ext uri="{FF2B5EF4-FFF2-40B4-BE49-F238E27FC236}">
                <a16:creationId xmlns:a16="http://schemas.microsoft.com/office/drawing/2014/main" id="{436E6B46-4212-40CE-9115-7F65DD32C078}"/>
              </a:ext>
            </a:extLst>
          </p:cNvPr>
          <p:cNvSpPr txBox="1"/>
          <p:nvPr/>
        </p:nvSpPr>
        <p:spPr>
          <a:xfrm>
            <a:off x="1975208" y="4969284"/>
            <a:ext cx="104196" cy="184666"/>
          </a:xfrm>
          <a:prstGeom prst="rect">
            <a:avLst/>
          </a:prstGeom>
          <a:solidFill>
            <a:srgbClr val="99FFCC"/>
          </a:solidFill>
          <a:effectLst>
            <a:softEdge rad="31750"/>
          </a:effectLst>
        </p:spPr>
        <p:txBody>
          <a:bodyPr wrap="none" lIns="0" tIns="0" rIns="0" bIns="0" rtlCol="0">
            <a:spAutoFit/>
          </a:bodyPr>
          <a:lstStyle/>
          <a:p>
            <a:pPr algn="l"/>
            <a:r>
              <a:rPr lang="en-CA" sz="1200" dirty="0">
                <a:solidFill>
                  <a:schemeClr val="accent6"/>
                </a:solidFill>
              </a:rPr>
              <a:t>Q</a:t>
            </a:r>
            <a:endParaRPr lang="fr-CA" sz="1200" dirty="0" err="1">
              <a:solidFill>
                <a:schemeClr val="accent6"/>
              </a:solidFill>
            </a:endParaRPr>
          </a:p>
        </p:txBody>
      </p:sp>
      <p:sp>
        <p:nvSpPr>
          <p:cNvPr id="55" name="TextBox 54">
            <a:extLst>
              <a:ext uri="{FF2B5EF4-FFF2-40B4-BE49-F238E27FC236}">
                <a16:creationId xmlns:a16="http://schemas.microsoft.com/office/drawing/2014/main" id="{E8E52BC1-21F0-4A07-9606-931D4CE14D87}"/>
              </a:ext>
            </a:extLst>
          </p:cNvPr>
          <p:cNvSpPr txBox="1"/>
          <p:nvPr/>
        </p:nvSpPr>
        <p:spPr>
          <a:xfrm>
            <a:off x="2522638" y="4409966"/>
            <a:ext cx="200376" cy="184666"/>
          </a:xfrm>
          <a:prstGeom prst="rect">
            <a:avLst/>
          </a:prstGeom>
          <a:solidFill>
            <a:srgbClr val="99FFCC"/>
          </a:solidFill>
          <a:effectLst>
            <a:softEdge rad="31750"/>
          </a:effectLst>
        </p:spPr>
        <p:txBody>
          <a:bodyPr wrap="none" lIns="0" tIns="0" rIns="0" bIns="0" rtlCol="0">
            <a:spAutoFit/>
          </a:bodyPr>
          <a:lstStyle/>
          <a:p>
            <a:pPr algn="l"/>
            <a:r>
              <a:rPr lang="en-CA" sz="1200" dirty="0">
                <a:solidFill>
                  <a:schemeClr val="accent6"/>
                </a:solidFill>
              </a:rPr>
              <a:t>WL</a:t>
            </a:r>
            <a:endParaRPr lang="fr-CA" sz="1200" dirty="0" err="1">
              <a:solidFill>
                <a:schemeClr val="accent6"/>
              </a:solidFill>
            </a:endParaRPr>
          </a:p>
        </p:txBody>
      </p:sp>
      <p:sp>
        <p:nvSpPr>
          <p:cNvPr id="56" name="TextBox 55">
            <a:extLst>
              <a:ext uri="{FF2B5EF4-FFF2-40B4-BE49-F238E27FC236}">
                <a16:creationId xmlns:a16="http://schemas.microsoft.com/office/drawing/2014/main" id="{B8FA3065-8194-4D21-A71E-2F20E77D167D}"/>
              </a:ext>
            </a:extLst>
          </p:cNvPr>
          <p:cNvSpPr txBox="1"/>
          <p:nvPr/>
        </p:nvSpPr>
        <p:spPr>
          <a:xfrm>
            <a:off x="3703891" y="4955349"/>
            <a:ext cx="200376" cy="184666"/>
          </a:xfrm>
          <a:prstGeom prst="rect">
            <a:avLst/>
          </a:prstGeom>
          <a:solidFill>
            <a:srgbClr val="99FFCC"/>
          </a:solidFill>
          <a:effectLst>
            <a:softEdge rad="31750"/>
          </a:effectLst>
        </p:spPr>
        <p:txBody>
          <a:bodyPr wrap="none" lIns="0" tIns="0" rIns="0" bIns="0" rtlCol="0">
            <a:spAutoFit/>
          </a:bodyPr>
          <a:lstStyle/>
          <a:p>
            <a:pPr algn="l"/>
            <a:r>
              <a:rPr lang="en-CA" sz="1200" dirty="0">
                <a:solidFill>
                  <a:schemeClr val="accent6"/>
                </a:solidFill>
              </a:rPr>
              <a:t>WL</a:t>
            </a:r>
            <a:endParaRPr lang="fr-CA" sz="1200" dirty="0" err="1">
              <a:solidFill>
                <a:schemeClr val="accent6"/>
              </a:solidFill>
            </a:endParaRPr>
          </a:p>
        </p:txBody>
      </p:sp>
      <p:sp>
        <p:nvSpPr>
          <p:cNvPr id="28" name="TextBox 27">
            <a:extLst>
              <a:ext uri="{FF2B5EF4-FFF2-40B4-BE49-F238E27FC236}">
                <a16:creationId xmlns:a16="http://schemas.microsoft.com/office/drawing/2014/main" id="{2FDE56FD-EFD5-4142-935E-7C6A91D494BB}"/>
              </a:ext>
            </a:extLst>
          </p:cNvPr>
          <p:cNvSpPr txBox="1"/>
          <p:nvPr/>
        </p:nvSpPr>
        <p:spPr>
          <a:xfrm>
            <a:off x="3006942" y="4395885"/>
            <a:ext cx="381708" cy="184666"/>
          </a:xfrm>
          <a:prstGeom prst="rect">
            <a:avLst/>
          </a:prstGeom>
          <a:solidFill>
            <a:srgbClr val="99FFCC"/>
          </a:solidFill>
          <a:effectLst>
            <a:softEdge rad="31750"/>
          </a:effectLst>
        </p:spPr>
        <p:txBody>
          <a:bodyPr wrap="none" lIns="0" tIns="0" rIns="0" bIns="0" rtlCol="0">
            <a:spAutoFit/>
          </a:bodyPr>
          <a:lstStyle/>
          <a:p>
            <a:pPr algn="l"/>
            <a:r>
              <a:rPr lang="en-CA" sz="1200" dirty="0">
                <a:solidFill>
                  <a:schemeClr val="accent6"/>
                </a:solidFill>
              </a:rPr>
              <a:t>Max T</a:t>
            </a:r>
            <a:endParaRPr lang="fr-CA" sz="1200" dirty="0" err="1">
              <a:solidFill>
                <a:schemeClr val="accent6"/>
              </a:solidFill>
            </a:endParaRPr>
          </a:p>
        </p:txBody>
      </p:sp>
      <p:sp>
        <p:nvSpPr>
          <p:cNvPr id="57" name="TextBox 56">
            <a:extLst>
              <a:ext uri="{FF2B5EF4-FFF2-40B4-BE49-F238E27FC236}">
                <a16:creationId xmlns:a16="http://schemas.microsoft.com/office/drawing/2014/main" id="{4EEB42DF-5EB5-4724-AB0E-CBD8FD51C5DE}"/>
              </a:ext>
            </a:extLst>
          </p:cNvPr>
          <p:cNvSpPr txBox="1"/>
          <p:nvPr/>
        </p:nvSpPr>
        <p:spPr>
          <a:xfrm>
            <a:off x="2450442" y="4963802"/>
            <a:ext cx="344518" cy="184666"/>
          </a:xfrm>
          <a:prstGeom prst="rect">
            <a:avLst/>
          </a:prstGeom>
          <a:solidFill>
            <a:srgbClr val="99FFCC"/>
          </a:solidFill>
          <a:effectLst>
            <a:softEdge rad="31750"/>
          </a:effectLst>
        </p:spPr>
        <p:txBody>
          <a:bodyPr wrap="none" lIns="0" tIns="0" rIns="0" bIns="0" rtlCol="0">
            <a:spAutoFit/>
          </a:bodyPr>
          <a:lstStyle/>
          <a:p>
            <a:pPr algn="l"/>
            <a:r>
              <a:rPr lang="en-CA" sz="1200" dirty="0">
                <a:solidFill>
                  <a:schemeClr val="accent6"/>
                </a:solidFill>
              </a:rPr>
              <a:t>CDDT</a:t>
            </a:r>
            <a:endParaRPr lang="fr-CA" sz="1200" dirty="0" err="1">
              <a:solidFill>
                <a:schemeClr val="accent6"/>
              </a:solidFill>
            </a:endParaRPr>
          </a:p>
        </p:txBody>
      </p:sp>
      <p:pic>
        <p:nvPicPr>
          <p:cNvPr id="58" name="Picture 4" descr="https://png.pngtree.com/png-vector/20221023/ourmid/pngtree-speed-meter-icon-clipart-transparent-background-png-image_6341851.png">
            <a:extLst>
              <a:ext uri="{FF2B5EF4-FFF2-40B4-BE49-F238E27FC236}">
                <a16:creationId xmlns:a16="http://schemas.microsoft.com/office/drawing/2014/main" id="{6940C0EA-A479-4B0D-8A1F-D163D93E7E4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846" b="17208"/>
          <a:stretch/>
        </p:blipFill>
        <p:spPr bwMode="auto">
          <a:xfrm>
            <a:off x="3478185" y="3996497"/>
            <a:ext cx="451412" cy="455535"/>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4E4F703D-A0D1-41AC-AF14-3FC6C0818D9B}"/>
              </a:ext>
            </a:extLst>
          </p:cNvPr>
          <p:cNvSpPr txBox="1"/>
          <p:nvPr/>
        </p:nvSpPr>
        <p:spPr>
          <a:xfrm>
            <a:off x="3555731" y="4392477"/>
            <a:ext cx="344518" cy="184666"/>
          </a:xfrm>
          <a:prstGeom prst="rect">
            <a:avLst/>
          </a:prstGeom>
          <a:solidFill>
            <a:srgbClr val="99FFCC"/>
          </a:solidFill>
          <a:effectLst>
            <a:softEdge rad="31750"/>
          </a:effectLst>
        </p:spPr>
        <p:txBody>
          <a:bodyPr wrap="none" lIns="0" tIns="0" rIns="0" bIns="0" rtlCol="0">
            <a:spAutoFit/>
          </a:bodyPr>
          <a:lstStyle/>
          <a:p>
            <a:pPr algn="l"/>
            <a:r>
              <a:rPr lang="en-CA" sz="1200" dirty="0">
                <a:solidFill>
                  <a:schemeClr val="accent6"/>
                </a:solidFill>
              </a:rPr>
              <a:t>CDDT</a:t>
            </a:r>
            <a:endParaRPr lang="fr-CA" sz="1200" dirty="0" err="1">
              <a:solidFill>
                <a:schemeClr val="accent6"/>
              </a:solidFill>
            </a:endParaRPr>
          </a:p>
        </p:txBody>
      </p:sp>
      <p:sp>
        <p:nvSpPr>
          <p:cNvPr id="60" name="Title 1">
            <a:extLst>
              <a:ext uri="{FF2B5EF4-FFF2-40B4-BE49-F238E27FC236}">
                <a16:creationId xmlns:a16="http://schemas.microsoft.com/office/drawing/2014/main" id="{5892C97C-582F-44F8-84A6-BDA2B7950CC8}"/>
              </a:ext>
            </a:extLst>
          </p:cNvPr>
          <p:cNvSpPr txBox="1">
            <a:spLocks/>
          </p:cNvSpPr>
          <p:nvPr/>
        </p:nvSpPr>
        <p:spPr>
          <a:xfrm>
            <a:off x="752159" y="3569"/>
            <a:ext cx="7333744" cy="374290"/>
          </a:xfrm>
          <a:prstGeom prst="rect">
            <a:avLst/>
          </a:prstGeom>
        </p:spPr>
        <p:txBody>
          <a:bodyPr lIns="0" tIns="0" rIns="0" bIns="0"/>
          <a:lstStyle>
            <a:lvl1pPr algn="l" defTabSz="914400" rtl="0" eaLnBrk="1" latinLnBrk="0" hangingPunct="1">
              <a:lnSpc>
                <a:spcPct val="90000"/>
              </a:lnSpc>
              <a:spcBef>
                <a:spcPct val="0"/>
              </a:spcBef>
              <a:buNone/>
              <a:defRPr sz="2600" b="0" i="0" kern="1200" baseline="0">
                <a:solidFill>
                  <a:schemeClr val="accent1"/>
                </a:solidFill>
                <a:latin typeface="Overpass" pitchFamily="2" charset="77"/>
                <a:ea typeface="+mj-ea"/>
                <a:cs typeface="+mj-cs"/>
              </a:defRPr>
            </a:lvl1pPr>
          </a:lstStyle>
          <a:p>
            <a:r>
              <a:rPr lang="fr-FR" dirty="0"/>
              <a:t>Résultats</a:t>
            </a:r>
          </a:p>
        </p:txBody>
      </p:sp>
      <p:sp>
        <p:nvSpPr>
          <p:cNvPr id="61" name="Text Placeholder 2">
            <a:extLst>
              <a:ext uri="{FF2B5EF4-FFF2-40B4-BE49-F238E27FC236}">
                <a16:creationId xmlns:a16="http://schemas.microsoft.com/office/drawing/2014/main" id="{8BEA3350-4AEC-42D5-B42E-C91508198F54}"/>
              </a:ext>
            </a:extLst>
          </p:cNvPr>
          <p:cNvSpPr txBox="1">
            <a:spLocks/>
          </p:cNvSpPr>
          <p:nvPr/>
        </p:nvSpPr>
        <p:spPr>
          <a:xfrm>
            <a:off x="660719" y="257955"/>
            <a:ext cx="7333744" cy="3742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700" dirty="0">
                <a:solidFill>
                  <a:schemeClr val="accent6"/>
                </a:solidFill>
                <a:latin typeface="Overpass" pitchFamily="2" charset="77"/>
              </a:rPr>
              <a:t>Sélection des variables</a:t>
            </a:r>
          </a:p>
        </p:txBody>
      </p:sp>
    </p:spTree>
    <p:extLst>
      <p:ext uri="{BB962C8B-B14F-4D97-AF65-F5344CB8AC3E}">
        <p14:creationId xmlns:p14="http://schemas.microsoft.com/office/powerpoint/2010/main" val="333806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500"/>
                                        <p:tgtEl>
                                          <p:spTgt spid="3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left)">
                                      <p:cBhvr>
                                        <p:cTn id="21" dur="500"/>
                                        <p:tgtEl>
                                          <p:spTgt spid="3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left)">
                                      <p:cBhvr>
                                        <p:cTn id="24" dur="500"/>
                                        <p:tgtEl>
                                          <p:spTgt spid="3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left)">
                                      <p:cBhvr>
                                        <p:cTn id="27" dur="500"/>
                                        <p:tgtEl>
                                          <p:spTgt spid="37"/>
                                        </p:tgtEl>
                                      </p:cBhvr>
                                    </p:animEffect>
                                  </p:childTnLst>
                                </p:cTn>
                              </p:par>
                              <p:par>
                                <p:cTn id="28" presetID="22" presetClass="entr" presetSubtype="8"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par>
                                <p:cTn id="34" presetID="22" presetClass="entr" presetSubtype="8"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left)">
                                      <p:cBhvr>
                                        <p:cTn id="39" dur="500"/>
                                        <p:tgtEl>
                                          <p:spTgt spid="26"/>
                                        </p:tgtEl>
                                      </p:cBhvr>
                                    </p:animEffect>
                                  </p:childTnLst>
                                </p:cTn>
                              </p:par>
                              <p:par>
                                <p:cTn id="40" presetID="22" presetClass="entr" presetSubtype="8"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left)">
                                      <p:cBhvr>
                                        <p:cTn id="42" dur="500"/>
                                        <p:tgtEl>
                                          <p:spTgt spid="5"/>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left)">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33"/>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34"/>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2"/>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32"/>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35"/>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3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wipe(left)">
                                      <p:cBhvr>
                                        <p:cTn id="64" dur="500"/>
                                        <p:tgtEl>
                                          <p:spTgt spid="38"/>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wipe(left)">
                                      <p:cBhvr>
                                        <p:cTn id="67" dur="500"/>
                                        <p:tgtEl>
                                          <p:spTgt spid="39"/>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wipe(left)">
                                      <p:cBhvr>
                                        <p:cTn id="70" dur="500"/>
                                        <p:tgtEl>
                                          <p:spTgt spid="40"/>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41"/>
                                        </p:tgtEl>
                                        <p:attrNameLst>
                                          <p:attrName>style.visibility</p:attrName>
                                        </p:attrNameLst>
                                      </p:cBhvr>
                                      <p:to>
                                        <p:strVal val="visible"/>
                                      </p:to>
                                    </p:set>
                                    <p:animEffect transition="in" filter="wipe(left)">
                                      <p:cBhvr>
                                        <p:cTn id="73" dur="500"/>
                                        <p:tgtEl>
                                          <p:spTgt spid="41"/>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wipe(left)">
                                      <p:cBhvr>
                                        <p:cTn id="76" dur="500"/>
                                        <p:tgtEl>
                                          <p:spTgt spid="44"/>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wipe(left)">
                                      <p:cBhvr>
                                        <p:cTn id="79" dur="500"/>
                                        <p:tgtEl>
                                          <p:spTgt spid="43"/>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42"/>
                                        </p:tgtEl>
                                        <p:attrNameLst>
                                          <p:attrName>style.visibility</p:attrName>
                                        </p:attrNameLst>
                                      </p:cBhvr>
                                      <p:to>
                                        <p:strVal val="visible"/>
                                      </p:to>
                                    </p:set>
                                    <p:animEffect transition="in" filter="wipe(left)">
                                      <p:cBhvr>
                                        <p:cTn id="82" dur="500"/>
                                        <p:tgtEl>
                                          <p:spTgt spid="42"/>
                                        </p:tgtEl>
                                      </p:cBhvr>
                                    </p:animEffect>
                                  </p:childTnLst>
                                </p:cTn>
                              </p:par>
                              <p:par>
                                <p:cTn id="83" presetID="22" presetClass="entr" presetSubtype="8" fill="hold" nodeType="with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wipe(left)">
                                      <p:cBhvr>
                                        <p:cTn id="85" dur="500"/>
                                        <p:tgtEl>
                                          <p:spTgt spid="21"/>
                                        </p:tgtEl>
                                      </p:cBhvr>
                                    </p:animEffect>
                                  </p:childTnLst>
                                </p:cTn>
                              </p:par>
                              <p:par>
                                <p:cTn id="86" presetID="22" presetClass="entr" presetSubtype="8" fill="hold" nodeType="with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wipe(left)">
                                      <p:cBhvr>
                                        <p:cTn id="88" dur="500"/>
                                        <p:tgtEl>
                                          <p:spTgt spid="20"/>
                                        </p:tgtEl>
                                      </p:cBhvr>
                                    </p:animEffect>
                                  </p:childTnLst>
                                </p:cTn>
                              </p:par>
                              <p:par>
                                <p:cTn id="89" presetID="22" presetClass="entr" presetSubtype="8" fill="hold" nodeType="withEffect">
                                  <p:stCondLst>
                                    <p:cond delay="0"/>
                                  </p:stCondLst>
                                  <p:childTnLst>
                                    <p:set>
                                      <p:cBhvr>
                                        <p:cTn id="90" dur="1" fill="hold">
                                          <p:stCondLst>
                                            <p:cond delay="0"/>
                                          </p:stCondLst>
                                        </p:cTn>
                                        <p:tgtEl>
                                          <p:spTgt spid="8"/>
                                        </p:tgtEl>
                                        <p:attrNameLst>
                                          <p:attrName>style.visibility</p:attrName>
                                        </p:attrNameLst>
                                      </p:cBhvr>
                                      <p:to>
                                        <p:strVal val="visible"/>
                                      </p:to>
                                    </p:set>
                                    <p:animEffect transition="in" filter="wipe(left)">
                                      <p:cBhvr>
                                        <p:cTn id="91" dur="500"/>
                                        <p:tgtEl>
                                          <p:spTgt spid="8"/>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28"/>
                                        </p:tgtEl>
                                        <p:attrNameLst>
                                          <p:attrName>style.visibility</p:attrName>
                                        </p:attrNameLst>
                                      </p:cBhvr>
                                      <p:to>
                                        <p:strVal val="visible"/>
                                      </p:to>
                                    </p:set>
                                    <p:animEffect transition="in" filter="wipe(left)">
                                      <p:cBhvr>
                                        <p:cTn id="94" dur="500"/>
                                        <p:tgtEl>
                                          <p:spTgt spid="28"/>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53"/>
                                        </p:tgtEl>
                                        <p:attrNameLst>
                                          <p:attrName>style.visibility</p:attrName>
                                        </p:attrNameLst>
                                      </p:cBhvr>
                                      <p:to>
                                        <p:strVal val="visible"/>
                                      </p:to>
                                    </p:set>
                                    <p:animEffect transition="in" filter="wipe(left)">
                                      <p:cBhvr>
                                        <p:cTn id="97" dur="500"/>
                                        <p:tgtEl>
                                          <p:spTgt spid="53"/>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55"/>
                                        </p:tgtEl>
                                        <p:attrNameLst>
                                          <p:attrName>style.visibility</p:attrName>
                                        </p:attrNameLst>
                                      </p:cBhvr>
                                      <p:to>
                                        <p:strVal val="visible"/>
                                      </p:to>
                                    </p:set>
                                    <p:animEffect transition="in" filter="wipe(left)">
                                      <p:cBhvr>
                                        <p:cTn id="100" dur="500"/>
                                        <p:tgtEl>
                                          <p:spTgt spid="55"/>
                                        </p:tgtEl>
                                      </p:cBhvr>
                                    </p:animEffect>
                                  </p:childTnLst>
                                </p:cTn>
                              </p:par>
                              <p:par>
                                <p:cTn id="101" presetID="22" presetClass="entr" presetSubtype="8" fill="hold" nodeType="withEffect">
                                  <p:stCondLst>
                                    <p:cond delay="0"/>
                                  </p:stCondLst>
                                  <p:childTnLst>
                                    <p:set>
                                      <p:cBhvr>
                                        <p:cTn id="102" dur="1" fill="hold">
                                          <p:stCondLst>
                                            <p:cond delay="0"/>
                                          </p:stCondLst>
                                        </p:cTn>
                                        <p:tgtEl>
                                          <p:spTgt spid="58"/>
                                        </p:tgtEl>
                                        <p:attrNameLst>
                                          <p:attrName>style.visibility</p:attrName>
                                        </p:attrNameLst>
                                      </p:cBhvr>
                                      <p:to>
                                        <p:strVal val="visible"/>
                                      </p:to>
                                    </p:set>
                                    <p:animEffect transition="in" filter="wipe(left)">
                                      <p:cBhvr>
                                        <p:cTn id="103" dur="500"/>
                                        <p:tgtEl>
                                          <p:spTgt spid="58"/>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59"/>
                                        </p:tgtEl>
                                        <p:attrNameLst>
                                          <p:attrName>style.visibility</p:attrName>
                                        </p:attrNameLst>
                                      </p:cBhvr>
                                      <p:to>
                                        <p:strVal val="visible"/>
                                      </p:to>
                                    </p:set>
                                    <p:animEffect transition="in" filter="wipe(left)">
                                      <p:cBhvr>
                                        <p:cTn id="106" dur="500"/>
                                        <p:tgtEl>
                                          <p:spTgt spid="59"/>
                                        </p:tgtEl>
                                      </p:cBhvr>
                                    </p:animEffec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1" nodeType="clickEffect">
                                  <p:stCondLst>
                                    <p:cond delay="0"/>
                                  </p:stCondLst>
                                  <p:childTnLst>
                                    <p:set>
                                      <p:cBhvr>
                                        <p:cTn id="110" dur="1" fill="hold">
                                          <p:stCondLst>
                                            <p:cond delay="0"/>
                                          </p:stCondLst>
                                        </p:cTn>
                                        <p:tgtEl>
                                          <p:spTgt spid="38"/>
                                        </p:tgtEl>
                                        <p:attrNameLst>
                                          <p:attrName>style.visibility</p:attrName>
                                        </p:attrNameLst>
                                      </p:cBhvr>
                                      <p:to>
                                        <p:strVal val="hidden"/>
                                      </p:to>
                                    </p:set>
                                  </p:childTnLst>
                                </p:cTn>
                              </p:par>
                              <p:par>
                                <p:cTn id="111" presetID="1" presetClass="exit" presetSubtype="0" fill="hold" grpId="1" nodeType="withEffect">
                                  <p:stCondLst>
                                    <p:cond delay="0"/>
                                  </p:stCondLst>
                                  <p:childTnLst>
                                    <p:set>
                                      <p:cBhvr>
                                        <p:cTn id="112" dur="1" fill="hold">
                                          <p:stCondLst>
                                            <p:cond delay="0"/>
                                          </p:stCondLst>
                                        </p:cTn>
                                        <p:tgtEl>
                                          <p:spTgt spid="39"/>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40"/>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41"/>
                                        </p:tgtEl>
                                        <p:attrNameLst>
                                          <p:attrName>style.visibility</p:attrName>
                                        </p:attrNameLst>
                                      </p:cBhvr>
                                      <p:to>
                                        <p:strVal val="hidden"/>
                                      </p:to>
                                    </p:set>
                                  </p:childTnLst>
                                </p:cTn>
                              </p:par>
                              <p:par>
                                <p:cTn id="117" presetID="1" presetClass="exit" presetSubtype="0" fill="hold" grpId="1" nodeType="withEffect">
                                  <p:stCondLst>
                                    <p:cond delay="0"/>
                                  </p:stCondLst>
                                  <p:childTnLst>
                                    <p:set>
                                      <p:cBhvr>
                                        <p:cTn id="118" dur="1" fill="hold">
                                          <p:stCondLst>
                                            <p:cond delay="0"/>
                                          </p:stCondLst>
                                        </p:cTn>
                                        <p:tgtEl>
                                          <p:spTgt spid="44"/>
                                        </p:tgtEl>
                                        <p:attrNameLst>
                                          <p:attrName>style.visibility</p:attrName>
                                        </p:attrNameLst>
                                      </p:cBhvr>
                                      <p:to>
                                        <p:strVal val="hidden"/>
                                      </p:to>
                                    </p:set>
                                  </p:childTnLst>
                                </p:cTn>
                              </p:par>
                              <p:par>
                                <p:cTn id="119" presetID="1" presetClass="exit" presetSubtype="0" fill="hold" grpId="1" nodeType="withEffect">
                                  <p:stCondLst>
                                    <p:cond delay="0"/>
                                  </p:stCondLst>
                                  <p:childTnLst>
                                    <p:set>
                                      <p:cBhvr>
                                        <p:cTn id="120" dur="1" fill="hold">
                                          <p:stCondLst>
                                            <p:cond delay="0"/>
                                          </p:stCondLst>
                                        </p:cTn>
                                        <p:tgtEl>
                                          <p:spTgt spid="43"/>
                                        </p:tgtEl>
                                        <p:attrNameLst>
                                          <p:attrName>style.visibility</p:attrName>
                                        </p:attrNameLst>
                                      </p:cBhvr>
                                      <p:to>
                                        <p:strVal val="hidden"/>
                                      </p:to>
                                    </p:set>
                                  </p:childTnLst>
                                </p:cTn>
                              </p:par>
                              <p:par>
                                <p:cTn id="121" presetID="1" presetClass="exit" presetSubtype="0" fill="hold" grpId="1" nodeType="withEffect">
                                  <p:stCondLst>
                                    <p:cond delay="0"/>
                                  </p:stCondLst>
                                  <p:childTnLst>
                                    <p:set>
                                      <p:cBhvr>
                                        <p:cTn id="122" dur="1" fill="hold">
                                          <p:stCondLst>
                                            <p:cond delay="0"/>
                                          </p:stCondLst>
                                        </p:cTn>
                                        <p:tgtEl>
                                          <p:spTgt spid="42"/>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50"/>
                                        </p:tgtEl>
                                        <p:attrNameLst>
                                          <p:attrName>style.visibility</p:attrName>
                                        </p:attrNameLst>
                                      </p:cBhvr>
                                      <p:to>
                                        <p:strVal val="visible"/>
                                      </p:to>
                                    </p:set>
                                    <p:animEffect transition="in" filter="wipe(left)">
                                      <p:cBhvr>
                                        <p:cTn id="127" dur="500"/>
                                        <p:tgtEl>
                                          <p:spTgt spid="50"/>
                                        </p:tgtEl>
                                      </p:cBhvr>
                                    </p:animEffect>
                                  </p:childTnLst>
                                </p:cTn>
                              </p:par>
                              <p:par>
                                <p:cTn id="128" presetID="22" presetClass="entr" presetSubtype="8" fill="hold" grpId="0" nodeType="withEffect">
                                  <p:stCondLst>
                                    <p:cond delay="0"/>
                                  </p:stCondLst>
                                  <p:childTnLst>
                                    <p:set>
                                      <p:cBhvr>
                                        <p:cTn id="129" dur="1" fill="hold">
                                          <p:stCondLst>
                                            <p:cond delay="0"/>
                                          </p:stCondLst>
                                        </p:cTn>
                                        <p:tgtEl>
                                          <p:spTgt spid="46"/>
                                        </p:tgtEl>
                                        <p:attrNameLst>
                                          <p:attrName>style.visibility</p:attrName>
                                        </p:attrNameLst>
                                      </p:cBhvr>
                                      <p:to>
                                        <p:strVal val="visible"/>
                                      </p:to>
                                    </p:set>
                                    <p:animEffect transition="in" filter="wipe(left)">
                                      <p:cBhvr>
                                        <p:cTn id="130" dur="500"/>
                                        <p:tgtEl>
                                          <p:spTgt spid="46"/>
                                        </p:tgtEl>
                                      </p:cBhvr>
                                    </p:animEffect>
                                  </p:childTnLst>
                                </p:cTn>
                              </p:par>
                              <p:par>
                                <p:cTn id="131" presetID="22" presetClass="entr" presetSubtype="8" fill="hold" grpId="0" nodeType="withEffect">
                                  <p:stCondLst>
                                    <p:cond delay="0"/>
                                  </p:stCondLst>
                                  <p:childTnLst>
                                    <p:set>
                                      <p:cBhvr>
                                        <p:cTn id="132" dur="1" fill="hold">
                                          <p:stCondLst>
                                            <p:cond delay="0"/>
                                          </p:stCondLst>
                                        </p:cTn>
                                        <p:tgtEl>
                                          <p:spTgt spid="47"/>
                                        </p:tgtEl>
                                        <p:attrNameLst>
                                          <p:attrName>style.visibility</p:attrName>
                                        </p:attrNameLst>
                                      </p:cBhvr>
                                      <p:to>
                                        <p:strVal val="visible"/>
                                      </p:to>
                                    </p:set>
                                    <p:animEffect transition="in" filter="wipe(left)">
                                      <p:cBhvr>
                                        <p:cTn id="133" dur="500"/>
                                        <p:tgtEl>
                                          <p:spTgt spid="47"/>
                                        </p:tgtEl>
                                      </p:cBhvr>
                                    </p:animEffect>
                                  </p:childTnLst>
                                </p:cTn>
                              </p:par>
                              <p:par>
                                <p:cTn id="134" presetID="22" presetClass="entr" presetSubtype="8" fill="hold" grpId="0" nodeType="withEffect">
                                  <p:stCondLst>
                                    <p:cond delay="0"/>
                                  </p:stCondLst>
                                  <p:childTnLst>
                                    <p:set>
                                      <p:cBhvr>
                                        <p:cTn id="135" dur="1" fill="hold">
                                          <p:stCondLst>
                                            <p:cond delay="0"/>
                                          </p:stCondLst>
                                        </p:cTn>
                                        <p:tgtEl>
                                          <p:spTgt spid="52"/>
                                        </p:tgtEl>
                                        <p:attrNameLst>
                                          <p:attrName>style.visibility</p:attrName>
                                        </p:attrNameLst>
                                      </p:cBhvr>
                                      <p:to>
                                        <p:strVal val="visible"/>
                                      </p:to>
                                    </p:set>
                                    <p:animEffect transition="in" filter="wipe(left)">
                                      <p:cBhvr>
                                        <p:cTn id="136" dur="500"/>
                                        <p:tgtEl>
                                          <p:spTgt spid="52"/>
                                        </p:tgtEl>
                                      </p:cBhvr>
                                    </p:animEffect>
                                  </p:childTnLst>
                                </p:cTn>
                              </p:par>
                              <p:par>
                                <p:cTn id="137" presetID="22" presetClass="entr" presetSubtype="8" fill="hold" grpId="0" nodeType="withEffect">
                                  <p:stCondLst>
                                    <p:cond delay="0"/>
                                  </p:stCondLst>
                                  <p:childTnLst>
                                    <p:set>
                                      <p:cBhvr>
                                        <p:cTn id="138" dur="1" fill="hold">
                                          <p:stCondLst>
                                            <p:cond delay="0"/>
                                          </p:stCondLst>
                                        </p:cTn>
                                        <p:tgtEl>
                                          <p:spTgt spid="49"/>
                                        </p:tgtEl>
                                        <p:attrNameLst>
                                          <p:attrName>style.visibility</p:attrName>
                                        </p:attrNameLst>
                                      </p:cBhvr>
                                      <p:to>
                                        <p:strVal val="visible"/>
                                      </p:to>
                                    </p:set>
                                    <p:animEffect transition="in" filter="wipe(left)">
                                      <p:cBhvr>
                                        <p:cTn id="139" dur="500"/>
                                        <p:tgtEl>
                                          <p:spTgt spid="49"/>
                                        </p:tgtEl>
                                      </p:cBhvr>
                                    </p:animEffect>
                                  </p:childTnLst>
                                </p:cTn>
                              </p:par>
                              <p:par>
                                <p:cTn id="140" presetID="22" presetClass="entr" presetSubtype="8" fill="hold" grpId="0" nodeType="withEffect">
                                  <p:stCondLst>
                                    <p:cond delay="0"/>
                                  </p:stCondLst>
                                  <p:childTnLst>
                                    <p:set>
                                      <p:cBhvr>
                                        <p:cTn id="141" dur="1" fill="hold">
                                          <p:stCondLst>
                                            <p:cond delay="0"/>
                                          </p:stCondLst>
                                        </p:cTn>
                                        <p:tgtEl>
                                          <p:spTgt spid="51"/>
                                        </p:tgtEl>
                                        <p:attrNameLst>
                                          <p:attrName>style.visibility</p:attrName>
                                        </p:attrNameLst>
                                      </p:cBhvr>
                                      <p:to>
                                        <p:strVal val="visible"/>
                                      </p:to>
                                    </p:set>
                                    <p:animEffect transition="in" filter="wipe(left)">
                                      <p:cBhvr>
                                        <p:cTn id="142" dur="500"/>
                                        <p:tgtEl>
                                          <p:spTgt spid="51"/>
                                        </p:tgtEl>
                                      </p:cBhvr>
                                    </p:animEffect>
                                  </p:childTnLst>
                                </p:cTn>
                              </p:par>
                              <p:par>
                                <p:cTn id="143" presetID="22" presetClass="entr" presetSubtype="8" fill="hold" grpId="0" nodeType="withEffect">
                                  <p:stCondLst>
                                    <p:cond delay="0"/>
                                  </p:stCondLst>
                                  <p:childTnLst>
                                    <p:set>
                                      <p:cBhvr>
                                        <p:cTn id="144" dur="1" fill="hold">
                                          <p:stCondLst>
                                            <p:cond delay="0"/>
                                          </p:stCondLst>
                                        </p:cTn>
                                        <p:tgtEl>
                                          <p:spTgt spid="45"/>
                                        </p:tgtEl>
                                        <p:attrNameLst>
                                          <p:attrName>style.visibility</p:attrName>
                                        </p:attrNameLst>
                                      </p:cBhvr>
                                      <p:to>
                                        <p:strVal val="visible"/>
                                      </p:to>
                                    </p:set>
                                    <p:animEffect transition="in" filter="wipe(left)">
                                      <p:cBhvr>
                                        <p:cTn id="145" dur="500"/>
                                        <p:tgtEl>
                                          <p:spTgt spid="45"/>
                                        </p:tgtEl>
                                      </p:cBhvr>
                                    </p:animEffect>
                                  </p:childTnLst>
                                </p:cTn>
                              </p:par>
                              <p:par>
                                <p:cTn id="146" presetID="22" presetClass="entr" presetSubtype="8" fill="hold" grpId="0" nodeType="withEffect">
                                  <p:stCondLst>
                                    <p:cond delay="0"/>
                                  </p:stCondLst>
                                  <p:childTnLst>
                                    <p:set>
                                      <p:cBhvr>
                                        <p:cTn id="147" dur="1" fill="hold">
                                          <p:stCondLst>
                                            <p:cond delay="0"/>
                                          </p:stCondLst>
                                        </p:cTn>
                                        <p:tgtEl>
                                          <p:spTgt spid="48"/>
                                        </p:tgtEl>
                                        <p:attrNameLst>
                                          <p:attrName>style.visibility</p:attrName>
                                        </p:attrNameLst>
                                      </p:cBhvr>
                                      <p:to>
                                        <p:strVal val="visible"/>
                                      </p:to>
                                    </p:set>
                                    <p:animEffect transition="in" filter="wipe(left)">
                                      <p:cBhvr>
                                        <p:cTn id="148" dur="500"/>
                                        <p:tgtEl>
                                          <p:spTgt spid="48"/>
                                        </p:tgtEl>
                                      </p:cBhvr>
                                    </p:animEffect>
                                  </p:childTnLst>
                                </p:cTn>
                              </p:par>
                              <p:par>
                                <p:cTn id="149" presetID="22" presetClass="entr" presetSubtype="8" fill="hold" nodeType="withEffect">
                                  <p:stCondLst>
                                    <p:cond delay="0"/>
                                  </p:stCondLst>
                                  <p:childTnLst>
                                    <p:set>
                                      <p:cBhvr>
                                        <p:cTn id="150" dur="1" fill="hold">
                                          <p:stCondLst>
                                            <p:cond delay="0"/>
                                          </p:stCondLst>
                                        </p:cTn>
                                        <p:tgtEl>
                                          <p:spTgt spid="30"/>
                                        </p:tgtEl>
                                        <p:attrNameLst>
                                          <p:attrName>style.visibility</p:attrName>
                                        </p:attrNameLst>
                                      </p:cBhvr>
                                      <p:to>
                                        <p:strVal val="visible"/>
                                      </p:to>
                                    </p:set>
                                    <p:animEffect transition="in" filter="wipe(left)">
                                      <p:cBhvr>
                                        <p:cTn id="151" dur="500"/>
                                        <p:tgtEl>
                                          <p:spTgt spid="30"/>
                                        </p:tgtEl>
                                      </p:cBhvr>
                                    </p:animEffect>
                                  </p:childTnLst>
                                </p:cTn>
                              </p:par>
                              <p:par>
                                <p:cTn id="152" presetID="22" presetClass="entr" presetSubtype="8" fill="hold" nodeType="withEffect">
                                  <p:stCondLst>
                                    <p:cond delay="0"/>
                                  </p:stCondLst>
                                  <p:childTnLst>
                                    <p:set>
                                      <p:cBhvr>
                                        <p:cTn id="153" dur="1" fill="hold">
                                          <p:stCondLst>
                                            <p:cond delay="0"/>
                                          </p:stCondLst>
                                        </p:cTn>
                                        <p:tgtEl>
                                          <p:spTgt spid="25"/>
                                        </p:tgtEl>
                                        <p:attrNameLst>
                                          <p:attrName>style.visibility</p:attrName>
                                        </p:attrNameLst>
                                      </p:cBhvr>
                                      <p:to>
                                        <p:strVal val="visible"/>
                                      </p:to>
                                    </p:set>
                                    <p:animEffect transition="in" filter="wipe(left)">
                                      <p:cBhvr>
                                        <p:cTn id="154" dur="500"/>
                                        <p:tgtEl>
                                          <p:spTgt spid="25"/>
                                        </p:tgtEl>
                                      </p:cBhvr>
                                    </p:animEffect>
                                  </p:childTnLst>
                                </p:cTn>
                              </p:par>
                              <p:par>
                                <p:cTn id="155" presetID="22" presetClass="entr" presetSubtype="8"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wipe(left)">
                                      <p:cBhvr>
                                        <p:cTn id="157" dur="500"/>
                                        <p:tgtEl>
                                          <p:spTgt spid="24"/>
                                        </p:tgtEl>
                                      </p:cBhvr>
                                    </p:animEffect>
                                  </p:childTnLst>
                                </p:cTn>
                              </p:par>
                              <p:par>
                                <p:cTn id="158" presetID="22" presetClass="entr" presetSubtype="8" fill="hold" grpId="0" nodeType="withEffect">
                                  <p:stCondLst>
                                    <p:cond delay="0"/>
                                  </p:stCondLst>
                                  <p:childTnLst>
                                    <p:set>
                                      <p:cBhvr>
                                        <p:cTn id="159" dur="1" fill="hold">
                                          <p:stCondLst>
                                            <p:cond delay="0"/>
                                          </p:stCondLst>
                                        </p:cTn>
                                        <p:tgtEl>
                                          <p:spTgt spid="29"/>
                                        </p:tgtEl>
                                        <p:attrNameLst>
                                          <p:attrName>style.visibility</p:attrName>
                                        </p:attrNameLst>
                                      </p:cBhvr>
                                      <p:to>
                                        <p:strVal val="visible"/>
                                      </p:to>
                                    </p:set>
                                    <p:animEffect transition="in" filter="wipe(left)">
                                      <p:cBhvr>
                                        <p:cTn id="160" dur="500"/>
                                        <p:tgtEl>
                                          <p:spTgt spid="29"/>
                                        </p:tgtEl>
                                      </p:cBhvr>
                                    </p:animEffect>
                                  </p:childTnLst>
                                </p:cTn>
                              </p:par>
                              <p:par>
                                <p:cTn id="161" presetID="22" presetClass="entr" presetSubtype="8" fill="hold" nodeType="withEffect">
                                  <p:stCondLst>
                                    <p:cond delay="0"/>
                                  </p:stCondLst>
                                  <p:childTnLst>
                                    <p:set>
                                      <p:cBhvr>
                                        <p:cTn id="162" dur="1" fill="hold">
                                          <p:stCondLst>
                                            <p:cond delay="0"/>
                                          </p:stCondLst>
                                        </p:cTn>
                                        <p:tgtEl>
                                          <p:spTgt spid="31"/>
                                        </p:tgtEl>
                                        <p:attrNameLst>
                                          <p:attrName>style.visibility</p:attrName>
                                        </p:attrNameLst>
                                      </p:cBhvr>
                                      <p:to>
                                        <p:strVal val="visible"/>
                                      </p:to>
                                    </p:set>
                                    <p:animEffect transition="in" filter="wipe(left)">
                                      <p:cBhvr>
                                        <p:cTn id="163" dur="500"/>
                                        <p:tgtEl>
                                          <p:spTgt spid="31"/>
                                        </p:tgtEl>
                                      </p:cBhvr>
                                    </p:animEffect>
                                  </p:childTnLst>
                                </p:cTn>
                              </p:par>
                              <p:par>
                                <p:cTn id="164" presetID="22" presetClass="entr" presetSubtype="8" fill="hold" grpId="0" nodeType="withEffect">
                                  <p:stCondLst>
                                    <p:cond delay="0"/>
                                  </p:stCondLst>
                                  <p:childTnLst>
                                    <p:set>
                                      <p:cBhvr>
                                        <p:cTn id="165" dur="1" fill="hold">
                                          <p:stCondLst>
                                            <p:cond delay="0"/>
                                          </p:stCondLst>
                                        </p:cTn>
                                        <p:tgtEl>
                                          <p:spTgt spid="54"/>
                                        </p:tgtEl>
                                        <p:attrNameLst>
                                          <p:attrName>style.visibility</p:attrName>
                                        </p:attrNameLst>
                                      </p:cBhvr>
                                      <p:to>
                                        <p:strVal val="visible"/>
                                      </p:to>
                                    </p:set>
                                    <p:animEffect transition="in" filter="wipe(left)">
                                      <p:cBhvr>
                                        <p:cTn id="166" dur="500"/>
                                        <p:tgtEl>
                                          <p:spTgt spid="54"/>
                                        </p:tgtEl>
                                      </p:cBhvr>
                                    </p:animEffect>
                                  </p:childTnLst>
                                </p:cTn>
                              </p:par>
                              <p:par>
                                <p:cTn id="167" presetID="22" presetClass="entr" presetSubtype="8" fill="hold" grpId="0" nodeType="withEffect">
                                  <p:stCondLst>
                                    <p:cond delay="0"/>
                                  </p:stCondLst>
                                  <p:childTnLst>
                                    <p:set>
                                      <p:cBhvr>
                                        <p:cTn id="168" dur="1" fill="hold">
                                          <p:stCondLst>
                                            <p:cond delay="0"/>
                                          </p:stCondLst>
                                        </p:cTn>
                                        <p:tgtEl>
                                          <p:spTgt spid="56"/>
                                        </p:tgtEl>
                                        <p:attrNameLst>
                                          <p:attrName>style.visibility</p:attrName>
                                        </p:attrNameLst>
                                      </p:cBhvr>
                                      <p:to>
                                        <p:strVal val="visible"/>
                                      </p:to>
                                    </p:set>
                                    <p:animEffect transition="in" filter="wipe(left)">
                                      <p:cBhvr>
                                        <p:cTn id="169" dur="500"/>
                                        <p:tgtEl>
                                          <p:spTgt spid="56"/>
                                        </p:tgtEl>
                                      </p:cBhvr>
                                    </p:animEffect>
                                  </p:childTnLst>
                                </p:cTn>
                              </p:par>
                              <p:par>
                                <p:cTn id="170" presetID="22" presetClass="entr" presetSubtype="8" fill="hold" grpId="0" nodeType="withEffect">
                                  <p:stCondLst>
                                    <p:cond delay="0"/>
                                  </p:stCondLst>
                                  <p:childTnLst>
                                    <p:set>
                                      <p:cBhvr>
                                        <p:cTn id="171" dur="1" fill="hold">
                                          <p:stCondLst>
                                            <p:cond delay="0"/>
                                          </p:stCondLst>
                                        </p:cTn>
                                        <p:tgtEl>
                                          <p:spTgt spid="57"/>
                                        </p:tgtEl>
                                        <p:attrNameLst>
                                          <p:attrName>style.visibility</p:attrName>
                                        </p:attrNameLst>
                                      </p:cBhvr>
                                      <p:to>
                                        <p:strVal val="visible"/>
                                      </p:to>
                                    </p:set>
                                    <p:animEffect transition="in" filter="wipe(left)">
                                      <p:cBhvr>
                                        <p:cTn id="17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6" grpId="0" animBg="1"/>
      <p:bldP spid="27" grpId="0" animBg="1"/>
      <p:bldP spid="29" grpId="0" animBg="1"/>
      <p:bldP spid="2" grpId="0" animBg="1"/>
      <p:bldP spid="2" grpId="1" animBg="1"/>
      <p:bldP spid="32" grpId="0" animBg="1"/>
      <p:bldP spid="32" grpId="1" animBg="1"/>
      <p:bldP spid="33" grpId="0" animBg="1"/>
      <p:bldP spid="33" grpId="1" animBg="1"/>
      <p:bldP spid="34" grpId="0" animBg="1"/>
      <p:bldP spid="34" grpId="1" animBg="1"/>
      <p:bldP spid="35" grpId="0" animBg="1"/>
      <p:bldP spid="35"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28" grpId="0" animBg="1"/>
      <p:bldP spid="57" grpId="0" animBg="1"/>
      <p:bldP spid="5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3474E57-1CD6-49AD-864B-97EDF80EFD4D}"/>
              </a:ext>
            </a:extLst>
          </p:cNvPr>
          <p:cNvPicPr>
            <a:picLocks noChangeAspect="1"/>
          </p:cNvPicPr>
          <p:nvPr/>
        </p:nvPicPr>
        <p:blipFill>
          <a:blip r:embed="rId3"/>
          <a:stretch>
            <a:fillRect/>
          </a:stretch>
        </p:blipFill>
        <p:spPr>
          <a:xfrm>
            <a:off x="0" y="-7089"/>
            <a:ext cx="774702" cy="5143500"/>
          </a:xfrm>
          <a:prstGeom prst="rect">
            <a:avLst/>
          </a:prstGeom>
        </p:spPr>
      </p:pic>
      <p:sp>
        <p:nvSpPr>
          <p:cNvPr id="36" name="TextBox 35">
            <a:extLst>
              <a:ext uri="{FF2B5EF4-FFF2-40B4-BE49-F238E27FC236}">
                <a16:creationId xmlns:a16="http://schemas.microsoft.com/office/drawing/2014/main" id="{FC3EB8E6-F46A-43CA-A74C-C98C9CCAE464}"/>
              </a:ext>
            </a:extLst>
          </p:cNvPr>
          <p:cNvSpPr txBox="1"/>
          <p:nvPr/>
        </p:nvSpPr>
        <p:spPr>
          <a:xfrm>
            <a:off x="8763000" y="220674"/>
            <a:ext cx="413896" cy="369332"/>
          </a:xfrm>
          <a:prstGeom prst="rect">
            <a:avLst/>
          </a:prstGeom>
          <a:noFill/>
        </p:spPr>
        <p:txBody>
          <a:bodyPr wrap="none" rtlCol="0">
            <a:spAutoFit/>
          </a:bodyPr>
          <a:lstStyle/>
          <a:p>
            <a:r>
              <a:rPr lang="en-US" dirty="0"/>
              <a:t>E7</a:t>
            </a:r>
          </a:p>
        </p:txBody>
      </p:sp>
      <p:pic>
        <p:nvPicPr>
          <p:cNvPr id="15" name="Graphic 14" descr="Information">
            <a:hlinkClick r:id="" action="ppaction://noaction"/>
            <a:extLst>
              <a:ext uri="{FF2B5EF4-FFF2-40B4-BE49-F238E27FC236}">
                <a16:creationId xmlns:a16="http://schemas.microsoft.com/office/drawing/2014/main" id="{4B1B2008-E564-467C-A862-32FF95CC9D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58987" y="133711"/>
            <a:ext cx="504013" cy="504013"/>
          </a:xfrm>
          <a:prstGeom prst="rect">
            <a:avLst/>
          </a:prstGeom>
        </p:spPr>
      </p:pic>
      <p:sp>
        <p:nvSpPr>
          <p:cNvPr id="11" name="Titre 2">
            <a:extLst>
              <a:ext uri="{FF2B5EF4-FFF2-40B4-BE49-F238E27FC236}">
                <a16:creationId xmlns:a16="http://schemas.microsoft.com/office/drawing/2014/main" id="{A2E391C4-6D9D-4B3B-B839-0B5E2D394DA6}"/>
              </a:ext>
            </a:extLst>
          </p:cNvPr>
          <p:cNvSpPr txBox="1">
            <a:spLocks/>
          </p:cNvSpPr>
          <p:nvPr/>
        </p:nvSpPr>
        <p:spPr>
          <a:xfrm>
            <a:off x="786653" y="41343"/>
            <a:ext cx="7411048" cy="374290"/>
          </a:xfrm>
          <a:prstGeom prst="rect">
            <a:avLst/>
          </a:prstGeom>
        </p:spPr>
        <p:txBody>
          <a:bodyPr lIns="0" tIns="0" rIns="0" bIns="0"/>
          <a:lstStyle>
            <a:lvl1pPr algn="l" defTabSz="914400" rtl="0" eaLnBrk="1" latinLnBrk="0" hangingPunct="1">
              <a:lnSpc>
                <a:spcPct val="90000"/>
              </a:lnSpc>
              <a:spcBef>
                <a:spcPct val="0"/>
              </a:spcBef>
              <a:buNone/>
              <a:defRPr sz="2600" b="0" i="0" kern="1200" baseline="0">
                <a:solidFill>
                  <a:schemeClr val="accent1"/>
                </a:solidFill>
                <a:latin typeface="Overpass" pitchFamily="2" charset="77"/>
                <a:ea typeface="+mj-ea"/>
                <a:cs typeface="+mj-cs"/>
              </a:defRPr>
            </a:lvl1pPr>
          </a:lstStyle>
          <a:p>
            <a:r>
              <a:rPr lang="fr-FR" dirty="0"/>
              <a:t>Résultats</a:t>
            </a:r>
          </a:p>
        </p:txBody>
      </p:sp>
      <p:sp>
        <p:nvSpPr>
          <p:cNvPr id="12" name="Espace réservé du texte 3">
            <a:extLst>
              <a:ext uri="{FF2B5EF4-FFF2-40B4-BE49-F238E27FC236}">
                <a16:creationId xmlns:a16="http://schemas.microsoft.com/office/drawing/2014/main" id="{9E1B4172-40D6-426D-86B8-1891AEA6446F}"/>
              </a:ext>
            </a:extLst>
          </p:cNvPr>
          <p:cNvSpPr txBox="1">
            <a:spLocks/>
          </p:cNvSpPr>
          <p:nvPr/>
        </p:nvSpPr>
        <p:spPr>
          <a:xfrm>
            <a:off x="786653" y="387764"/>
            <a:ext cx="7411048" cy="374290"/>
          </a:xfrm>
          <a:prstGeom prst="rect">
            <a:avLst/>
          </a:prstGeom>
        </p:spPr>
        <p:txBody>
          <a:bodyPr lIns="0" tIns="0" rIns="0" bIns="0"/>
          <a:lstStyle>
            <a:lvl1pPr marL="0" indent="0" algn="l" defTabSz="914400" rtl="0" eaLnBrk="1" latinLnBrk="0" hangingPunct="1">
              <a:lnSpc>
                <a:spcPct val="90000"/>
              </a:lnSpc>
              <a:spcBef>
                <a:spcPts val="1000"/>
              </a:spcBef>
              <a:buFontTx/>
              <a:buNone/>
              <a:defRPr sz="1700" kern="1200" baseline="0">
                <a:solidFill>
                  <a:schemeClr val="accent6"/>
                </a:solidFill>
                <a:latin typeface="Overpass" pitchFamily="2" charset="77"/>
                <a:ea typeface="+mn-ea"/>
                <a:cs typeface="+mn-cs"/>
              </a:defRPr>
            </a:lvl1pPr>
            <a:lvl2pPr marL="457200" indent="0" algn="l" defTabSz="914400" rtl="0" eaLnBrk="1" latinLnBrk="0" hangingPunct="1">
              <a:lnSpc>
                <a:spcPct val="90000"/>
              </a:lnSpc>
              <a:spcBef>
                <a:spcPts val="500"/>
              </a:spcBef>
              <a:buFontTx/>
              <a:buNone/>
              <a:defRPr sz="1800" kern="1200" baseline="0">
                <a:solidFill>
                  <a:schemeClr val="accent6"/>
                </a:solidFill>
                <a:latin typeface="Overpass" pitchFamily="2" charset="77"/>
                <a:ea typeface="+mn-ea"/>
                <a:cs typeface="+mn-cs"/>
              </a:defRPr>
            </a:lvl2pPr>
            <a:lvl3pPr marL="914400" indent="0" algn="l" defTabSz="914400" rtl="0" eaLnBrk="1" latinLnBrk="0" hangingPunct="1">
              <a:lnSpc>
                <a:spcPct val="90000"/>
              </a:lnSpc>
              <a:spcBef>
                <a:spcPts val="500"/>
              </a:spcBef>
              <a:buFontTx/>
              <a:buNone/>
              <a:defRPr sz="1800" kern="1200" baseline="0">
                <a:solidFill>
                  <a:schemeClr val="accent6"/>
                </a:solidFill>
                <a:latin typeface="Overpass" pitchFamily="2" charset="77"/>
                <a:ea typeface="+mn-ea"/>
                <a:cs typeface="+mn-cs"/>
              </a:defRPr>
            </a:lvl3pPr>
            <a:lvl4pPr marL="1371600" indent="0" algn="l" defTabSz="914400" rtl="0" eaLnBrk="1" latinLnBrk="0" hangingPunct="1">
              <a:lnSpc>
                <a:spcPct val="90000"/>
              </a:lnSpc>
              <a:spcBef>
                <a:spcPts val="500"/>
              </a:spcBef>
              <a:buFontTx/>
              <a:buNone/>
              <a:defRPr sz="1800" kern="1200" baseline="0">
                <a:solidFill>
                  <a:schemeClr val="accent6"/>
                </a:solidFill>
                <a:latin typeface="Overpass" pitchFamily="2" charset="77"/>
                <a:ea typeface="+mn-ea"/>
                <a:cs typeface="+mn-cs"/>
              </a:defRPr>
            </a:lvl4pPr>
            <a:lvl5pPr marL="1828800" indent="0" algn="l" defTabSz="914400" rtl="0" eaLnBrk="1" latinLnBrk="0" hangingPunct="1">
              <a:lnSpc>
                <a:spcPct val="90000"/>
              </a:lnSpc>
              <a:spcBef>
                <a:spcPts val="500"/>
              </a:spcBef>
              <a:buFontTx/>
              <a:buNone/>
              <a:defRPr sz="1800" kern="1200" baseline="0">
                <a:solidFill>
                  <a:schemeClr val="accent6"/>
                </a:solidFill>
                <a:latin typeface="Overpas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Nettoyage des données</a:t>
            </a:r>
          </a:p>
        </p:txBody>
      </p:sp>
      <p:pic>
        <p:nvPicPr>
          <p:cNvPr id="3" name="Picture 2">
            <a:extLst>
              <a:ext uri="{FF2B5EF4-FFF2-40B4-BE49-F238E27FC236}">
                <a16:creationId xmlns:a16="http://schemas.microsoft.com/office/drawing/2014/main" id="{E6466A2E-CE18-4384-87EF-DBA68F5E6D82}"/>
              </a:ext>
            </a:extLst>
          </p:cNvPr>
          <p:cNvPicPr>
            <a:picLocks noChangeAspect="1"/>
          </p:cNvPicPr>
          <p:nvPr/>
        </p:nvPicPr>
        <p:blipFill>
          <a:blip r:embed="rId6"/>
          <a:stretch>
            <a:fillRect/>
          </a:stretch>
        </p:blipFill>
        <p:spPr>
          <a:xfrm>
            <a:off x="2944810" y="590006"/>
            <a:ext cx="6199190" cy="3494613"/>
          </a:xfrm>
          <a:prstGeom prst="rect">
            <a:avLst/>
          </a:prstGeom>
        </p:spPr>
      </p:pic>
      <p:sp>
        <p:nvSpPr>
          <p:cNvPr id="6" name="Rectangle 5">
            <a:extLst>
              <a:ext uri="{FF2B5EF4-FFF2-40B4-BE49-F238E27FC236}">
                <a16:creationId xmlns:a16="http://schemas.microsoft.com/office/drawing/2014/main" id="{17A3846E-FAF4-4ABB-BF8D-34431B112166}"/>
              </a:ext>
            </a:extLst>
          </p:cNvPr>
          <p:cNvSpPr/>
          <p:nvPr/>
        </p:nvSpPr>
        <p:spPr>
          <a:xfrm>
            <a:off x="3156543" y="749282"/>
            <a:ext cx="640935" cy="374290"/>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8" name="Straight Arrow Connector 7">
            <a:extLst>
              <a:ext uri="{FF2B5EF4-FFF2-40B4-BE49-F238E27FC236}">
                <a16:creationId xmlns:a16="http://schemas.microsoft.com/office/drawing/2014/main" id="{DE33BC1A-4689-4450-9FCE-ED23D0F6E459}"/>
              </a:ext>
            </a:extLst>
          </p:cNvPr>
          <p:cNvCxnSpPr/>
          <p:nvPr/>
        </p:nvCxnSpPr>
        <p:spPr>
          <a:xfrm>
            <a:off x="3079397" y="876354"/>
            <a:ext cx="0" cy="683664"/>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0" name="Table 9">
            <a:extLst>
              <a:ext uri="{FF2B5EF4-FFF2-40B4-BE49-F238E27FC236}">
                <a16:creationId xmlns:a16="http://schemas.microsoft.com/office/drawing/2014/main" id="{2D24822D-D7D0-4042-B713-16FDD9F96A50}"/>
              </a:ext>
            </a:extLst>
          </p:cNvPr>
          <p:cNvGraphicFramePr>
            <a:graphicFrameLocks noGrp="1"/>
          </p:cNvGraphicFramePr>
          <p:nvPr>
            <p:extLst>
              <p:ext uri="{D42A27DB-BD31-4B8C-83A1-F6EECF244321}">
                <p14:modId xmlns:p14="http://schemas.microsoft.com/office/powerpoint/2010/main" val="3535814000"/>
              </p:ext>
            </p:extLst>
          </p:nvPr>
        </p:nvGraphicFramePr>
        <p:xfrm>
          <a:off x="841014" y="4189176"/>
          <a:ext cx="4386306" cy="895494"/>
        </p:xfrm>
        <a:graphic>
          <a:graphicData uri="http://schemas.openxmlformats.org/drawingml/2006/table">
            <a:tbl>
              <a:tblPr firstRow="1" firstCol="1" bandRow="1">
                <a:tableStyleId>{F5AB1C69-6EDB-4FF4-983F-18BD219EF322}</a:tableStyleId>
              </a:tblPr>
              <a:tblGrid>
                <a:gridCol w="1335312">
                  <a:extLst>
                    <a:ext uri="{9D8B030D-6E8A-4147-A177-3AD203B41FA5}">
                      <a16:colId xmlns:a16="http://schemas.microsoft.com/office/drawing/2014/main" val="4121297023"/>
                    </a:ext>
                  </a:extLst>
                </a:gridCol>
                <a:gridCol w="1029251">
                  <a:extLst>
                    <a:ext uri="{9D8B030D-6E8A-4147-A177-3AD203B41FA5}">
                      <a16:colId xmlns:a16="http://schemas.microsoft.com/office/drawing/2014/main" val="2315188740"/>
                    </a:ext>
                  </a:extLst>
                </a:gridCol>
                <a:gridCol w="2021743">
                  <a:extLst>
                    <a:ext uri="{9D8B030D-6E8A-4147-A177-3AD203B41FA5}">
                      <a16:colId xmlns:a16="http://schemas.microsoft.com/office/drawing/2014/main" val="4120121379"/>
                    </a:ext>
                  </a:extLst>
                </a:gridCol>
              </a:tblGrid>
              <a:tr h="171306">
                <a:tc>
                  <a:txBody>
                    <a:bodyPr/>
                    <a:lstStyle/>
                    <a:p>
                      <a:pPr algn="ctr">
                        <a:lnSpc>
                          <a:spcPct val="107000"/>
                        </a:lnSpc>
                        <a:spcAft>
                          <a:spcPts val="0"/>
                        </a:spcAft>
                      </a:pPr>
                      <a:r>
                        <a:rPr lang="en-US" sz="700" kern="0" dirty="0">
                          <a:effectLst/>
                        </a:rPr>
                        <a:t>Variable</a:t>
                      </a:r>
                      <a:endParaRPr lang="fr-CA" sz="1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US" sz="700" kern="0" dirty="0" err="1">
                          <a:effectLst/>
                        </a:rPr>
                        <a:t>Nombre</a:t>
                      </a:r>
                      <a:r>
                        <a:rPr lang="en-US" sz="700" kern="0" dirty="0">
                          <a:effectLst/>
                        </a:rPr>
                        <a:t> de </a:t>
                      </a:r>
                      <a:r>
                        <a:rPr lang="en-US" sz="700" kern="0" dirty="0" err="1">
                          <a:effectLst/>
                        </a:rPr>
                        <a:t>lacunes</a:t>
                      </a:r>
                      <a:endParaRPr lang="fr-CA" sz="1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US" sz="700" kern="0" dirty="0" err="1">
                          <a:effectLst/>
                        </a:rPr>
                        <a:t>Méthode</a:t>
                      </a:r>
                      <a:r>
                        <a:rPr lang="en-US" sz="700" kern="0" dirty="0">
                          <a:effectLst/>
                        </a:rPr>
                        <a:t>(s) </a:t>
                      </a:r>
                      <a:r>
                        <a:rPr lang="en-US" sz="700" kern="0" dirty="0" err="1">
                          <a:effectLst/>
                        </a:rPr>
                        <a:t>employée</a:t>
                      </a:r>
                      <a:r>
                        <a:rPr lang="en-US" sz="700" kern="0" dirty="0">
                          <a:effectLst/>
                        </a:rPr>
                        <a:t>(s)</a:t>
                      </a:r>
                      <a:endParaRPr lang="fr-CA" sz="1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968158463"/>
                  </a:ext>
                </a:extLst>
              </a:tr>
              <a:tr h="171306">
                <a:tc>
                  <a:txBody>
                    <a:bodyPr/>
                    <a:lstStyle/>
                    <a:p>
                      <a:pPr algn="ctr">
                        <a:lnSpc>
                          <a:spcPct val="107000"/>
                        </a:lnSpc>
                        <a:spcAft>
                          <a:spcPts val="0"/>
                        </a:spcAft>
                      </a:pPr>
                      <a:r>
                        <a:rPr lang="en-US" sz="700" kern="0" dirty="0">
                          <a:effectLst/>
                        </a:rPr>
                        <a:t>WL</a:t>
                      </a:r>
                      <a:endParaRPr lang="fr-CA" sz="1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US" sz="700" kern="0">
                          <a:effectLst/>
                        </a:rPr>
                        <a:t>78</a:t>
                      </a:r>
                      <a:endParaRPr lang="fr-CA" sz="1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US" sz="700" kern="0">
                          <a:effectLst/>
                        </a:rPr>
                        <a:t>IDW / MLR</a:t>
                      </a:r>
                      <a:endParaRPr lang="fr-CA" sz="1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22537162"/>
                  </a:ext>
                </a:extLst>
              </a:tr>
              <a:tr h="171306">
                <a:tc>
                  <a:txBody>
                    <a:bodyPr/>
                    <a:lstStyle/>
                    <a:p>
                      <a:pPr algn="ctr">
                        <a:lnSpc>
                          <a:spcPct val="107000"/>
                        </a:lnSpc>
                        <a:spcAft>
                          <a:spcPts val="0"/>
                        </a:spcAft>
                      </a:pPr>
                      <a:r>
                        <a:rPr lang="en-US" sz="700" kern="0">
                          <a:effectLst/>
                        </a:rPr>
                        <a:t>Q</a:t>
                      </a:r>
                      <a:endParaRPr lang="fr-CA" sz="1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US" sz="700" kern="0" dirty="0">
                          <a:effectLst/>
                        </a:rPr>
                        <a:t>88</a:t>
                      </a:r>
                      <a:endParaRPr lang="fr-CA" sz="1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US" sz="700" kern="0" dirty="0">
                          <a:effectLst/>
                        </a:rPr>
                        <a:t>Ladouceur et al., 2023</a:t>
                      </a:r>
                      <a:endParaRPr lang="fr-CA" sz="1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985941407"/>
                  </a:ext>
                </a:extLst>
              </a:tr>
              <a:tr h="210270">
                <a:tc>
                  <a:txBody>
                    <a:bodyPr/>
                    <a:lstStyle/>
                    <a:p>
                      <a:pPr algn="ctr">
                        <a:lnSpc>
                          <a:spcPct val="107000"/>
                        </a:lnSpc>
                        <a:spcAft>
                          <a:spcPts val="0"/>
                        </a:spcAft>
                      </a:pPr>
                      <a:r>
                        <a:rPr lang="en-US" sz="700" kern="0" dirty="0" err="1">
                          <a:effectLst/>
                        </a:rPr>
                        <a:t>Température</a:t>
                      </a:r>
                      <a:r>
                        <a:rPr lang="en-US" sz="700" kern="0" dirty="0">
                          <a:effectLst/>
                        </a:rPr>
                        <a:t> de </a:t>
                      </a:r>
                      <a:r>
                        <a:rPr lang="en-US" sz="700" kern="0" dirty="0" err="1">
                          <a:effectLst/>
                        </a:rPr>
                        <a:t>l’air</a:t>
                      </a:r>
                      <a:endParaRPr lang="fr-CA" sz="1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US" sz="700" kern="0" dirty="0">
                          <a:effectLst/>
                        </a:rPr>
                        <a:t>6</a:t>
                      </a:r>
                      <a:endParaRPr lang="fr-CA" sz="1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fr-CA" sz="700" kern="0" dirty="0">
                          <a:effectLst/>
                        </a:rPr>
                        <a:t>Remplacement par une station voisine</a:t>
                      </a:r>
                      <a:endParaRPr lang="fr-CA" sz="1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572937729"/>
                  </a:ext>
                </a:extLst>
              </a:tr>
              <a:tr h="171306">
                <a:tc>
                  <a:txBody>
                    <a:bodyPr/>
                    <a:lstStyle/>
                    <a:p>
                      <a:pPr algn="ctr">
                        <a:lnSpc>
                          <a:spcPct val="107000"/>
                        </a:lnSpc>
                        <a:spcAft>
                          <a:spcPts val="0"/>
                        </a:spcAft>
                      </a:pPr>
                      <a:r>
                        <a:rPr lang="en-US" sz="700" kern="0" dirty="0" err="1">
                          <a:effectLst/>
                        </a:rPr>
                        <a:t>Précipitations</a:t>
                      </a:r>
                      <a:r>
                        <a:rPr lang="en-US" sz="700" kern="0" dirty="0">
                          <a:effectLst/>
                        </a:rPr>
                        <a:t> </a:t>
                      </a:r>
                      <a:r>
                        <a:rPr lang="en-US" sz="700" kern="0" dirty="0" err="1">
                          <a:effectLst/>
                        </a:rPr>
                        <a:t>totales</a:t>
                      </a:r>
                      <a:endParaRPr lang="fr-CA" sz="1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US" sz="700" kern="0">
                          <a:effectLst/>
                        </a:rPr>
                        <a:t>7</a:t>
                      </a:r>
                      <a:endParaRPr lang="fr-CA" sz="1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US" sz="700" kern="0" dirty="0">
                          <a:effectLst/>
                        </a:rPr>
                        <a:t>Re-analysis</a:t>
                      </a:r>
                      <a:endParaRPr lang="fr-CA" sz="1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29449899"/>
                  </a:ext>
                </a:extLst>
              </a:tr>
            </a:tbl>
          </a:graphicData>
        </a:graphic>
      </p:graphicFrame>
    </p:spTree>
    <p:extLst>
      <p:ext uri="{BB962C8B-B14F-4D97-AF65-F5344CB8AC3E}">
        <p14:creationId xmlns:p14="http://schemas.microsoft.com/office/powerpoint/2010/main" val="111242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2BF86D-5CEB-4971-BF98-05F99374A1DE}"/>
              </a:ext>
            </a:extLst>
          </p:cNvPr>
          <p:cNvPicPr>
            <a:picLocks noChangeAspect="1"/>
          </p:cNvPicPr>
          <p:nvPr/>
        </p:nvPicPr>
        <p:blipFill>
          <a:blip r:embed="rId3"/>
          <a:stretch>
            <a:fillRect/>
          </a:stretch>
        </p:blipFill>
        <p:spPr>
          <a:xfrm>
            <a:off x="0" y="-7089"/>
            <a:ext cx="774702" cy="5143500"/>
          </a:xfrm>
          <a:prstGeom prst="rect">
            <a:avLst/>
          </a:prstGeom>
        </p:spPr>
      </p:pic>
      <p:sp>
        <p:nvSpPr>
          <p:cNvPr id="7" name="Titre 2">
            <a:extLst>
              <a:ext uri="{FF2B5EF4-FFF2-40B4-BE49-F238E27FC236}">
                <a16:creationId xmlns:a16="http://schemas.microsoft.com/office/drawing/2014/main" id="{E3316A47-31DF-418A-AD1D-1440EB2A5969}"/>
              </a:ext>
            </a:extLst>
          </p:cNvPr>
          <p:cNvSpPr txBox="1">
            <a:spLocks/>
          </p:cNvSpPr>
          <p:nvPr/>
        </p:nvSpPr>
        <p:spPr>
          <a:xfrm>
            <a:off x="787401" y="33649"/>
            <a:ext cx="7411048" cy="374290"/>
          </a:xfrm>
          <a:prstGeom prst="rect">
            <a:avLst/>
          </a:prstGeom>
        </p:spPr>
        <p:txBody>
          <a:bodyPr lIns="0" tIns="0" rIns="0" bIns="0"/>
          <a:lstStyle>
            <a:lvl1pPr algn="l" defTabSz="914400" rtl="0" eaLnBrk="1" latinLnBrk="0" hangingPunct="1">
              <a:lnSpc>
                <a:spcPct val="90000"/>
              </a:lnSpc>
              <a:spcBef>
                <a:spcPct val="0"/>
              </a:spcBef>
              <a:buNone/>
              <a:defRPr sz="2600" b="0" i="0" kern="1200" baseline="0">
                <a:solidFill>
                  <a:schemeClr val="accent1"/>
                </a:solidFill>
                <a:latin typeface="Overpass" pitchFamily="2" charset="77"/>
                <a:ea typeface="+mj-ea"/>
                <a:cs typeface="+mj-cs"/>
              </a:defRPr>
            </a:lvl1pPr>
          </a:lstStyle>
          <a:p>
            <a:r>
              <a:rPr lang="fr-FR" dirty="0"/>
              <a:t>Résultats</a:t>
            </a:r>
          </a:p>
        </p:txBody>
      </p:sp>
      <p:sp>
        <p:nvSpPr>
          <p:cNvPr id="8" name="Espace réservé du texte 3">
            <a:extLst>
              <a:ext uri="{FF2B5EF4-FFF2-40B4-BE49-F238E27FC236}">
                <a16:creationId xmlns:a16="http://schemas.microsoft.com/office/drawing/2014/main" id="{161B4D3F-D303-4684-B050-2BE2FC31BA9D}"/>
              </a:ext>
            </a:extLst>
          </p:cNvPr>
          <p:cNvSpPr txBox="1">
            <a:spLocks/>
          </p:cNvSpPr>
          <p:nvPr/>
        </p:nvSpPr>
        <p:spPr>
          <a:xfrm>
            <a:off x="787402" y="377207"/>
            <a:ext cx="7411048" cy="374290"/>
          </a:xfrm>
          <a:prstGeom prst="rect">
            <a:avLst/>
          </a:prstGeom>
        </p:spPr>
        <p:txBody>
          <a:bodyPr lIns="0" tIns="0" rIns="0" bIns="0"/>
          <a:lstStyle>
            <a:lvl1pPr marL="0" indent="0" algn="l" defTabSz="914400" rtl="0" eaLnBrk="1" latinLnBrk="0" hangingPunct="1">
              <a:lnSpc>
                <a:spcPct val="90000"/>
              </a:lnSpc>
              <a:spcBef>
                <a:spcPts val="1000"/>
              </a:spcBef>
              <a:buFontTx/>
              <a:buNone/>
              <a:defRPr sz="1700" kern="1200" baseline="0">
                <a:solidFill>
                  <a:schemeClr val="accent6"/>
                </a:solidFill>
                <a:latin typeface="Overpass" pitchFamily="2" charset="77"/>
                <a:ea typeface="+mn-ea"/>
                <a:cs typeface="+mn-cs"/>
              </a:defRPr>
            </a:lvl1pPr>
            <a:lvl2pPr marL="457200" indent="0" algn="l" defTabSz="914400" rtl="0" eaLnBrk="1" latinLnBrk="0" hangingPunct="1">
              <a:lnSpc>
                <a:spcPct val="90000"/>
              </a:lnSpc>
              <a:spcBef>
                <a:spcPts val="500"/>
              </a:spcBef>
              <a:buFontTx/>
              <a:buNone/>
              <a:defRPr sz="1800" kern="1200" baseline="0">
                <a:solidFill>
                  <a:schemeClr val="accent6"/>
                </a:solidFill>
                <a:latin typeface="Overpass" pitchFamily="2" charset="77"/>
                <a:ea typeface="+mn-ea"/>
                <a:cs typeface="+mn-cs"/>
              </a:defRPr>
            </a:lvl2pPr>
            <a:lvl3pPr marL="914400" indent="0" algn="l" defTabSz="914400" rtl="0" eaLnBrk="1" latinLnBrk="0" hangingPunct="1">
              <a:lnSpc>
                <a:spcPct val="90000"/>
              </a:lnSpc>
              <a:spcBef>
                <a:spcPts val="500"/>
              </a:spcBef>
              <a:buFontTx/>
              <a:buNone/>
              <a:defRPr sz="1800" kern="1200" baseline="0">
                <a:solidFill>
                  <a:schemeClr val="accent6"/>
                </a:solidFill>
                <a:latin typeface="Overpass" pitchFamily="2" charset="77"/>
                <a:ea typeface="+mn-ea"/>
                <a:cs typeface="+mn-cs"/>
              </a:defRPr>
            </a:lvl3pPr>
            <a:lvl4pPr marL="1371600" indent="0" algn="l" defTabSz="914400" rtl="0" eaLnBrk="1" latinLnBrk="0" hangingPunct="1">
              <a:lnSpc>
                <a:spcPct val="90000"/>
              </a:lnSpc>
              <a:spcBef>
                <a:spcPts val="500"/>
              </a:spcBef>
              <a:buFontTx/>
              <a:buNone/>
              <a:defRPr sz="1800" kern="1200" baseline="0">
                <a:solidFill>
                  <a:schemeClr val="accent6"/>
                </a:solidFill>
                <a:latin typeface="Overpass" pitchFamily="2" charset="77"/>
                <a:ea typeface="+mn-ea"/>
                <a:cs typeface="+mn-cs"/>
              </a:defRPr>
            </a:lvl4pPr>
            <a:lvl5pPr marL="1828800" indent="0" algn="l" defTabSz="914400" rtl="0" eaLnBrk="1" latinLnBrk="0" hangingPunct="1">
              <a:lnSpc>
                <a:spcPct val="90000"/>
              </a:lnSpc>
              <a:spcBef>
                <a:spcPts val="500"/>
              </a:spcBef>
              <a:buFontTx/>
              <a:buNone/>
              <a:defRPr sz="1800" kern="1200" baseline="0">
                <a:solidFill>
                  <a:schemeClr val="accent6"/>
                </a:solidFill>
                <a:latin typeface="Overpas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Performance par événement</a:t>
            </a:r>
          </a:p>
        </p:txBody>
      </p:sp>
      <p:sp>
        <p:nvSpPr>
          <p:cNvPr id="12" name="TextBox 11">
            <a:extLst>
              <a:ext uri="{FF2B5EF4-FFF2-40B4-BE49-F238E27FC236}">
                <a16:creationId xmlns:a16="http://schemas.microsoft.com/office/drawing/2014/main" id="{FB2161AA-456F-4CF2-9911-D9EA87299D88}"/>
              </a:ext>
            </a:extLst>
          </p:cNvPr>
          <p:cNvSpPr txBox="1"/>
          <p:nvPr/>
        </p:nvSpPr>
        <p:spPr>
          <a:xfrm>
            <a:off x="8763000" y="106374"/>
            <a:ext cx="413896" cy="369332"/>
          </a:xfrm>
          <a:prstGeom prst="rect">
            <a:avLst/>
          </a:prstGeom>
          <a:noFill/>
        </p:spPr>
        <p:txBody>
          <a:bodyPr wrap="none" rtlCol="0">
            <a:spAutoFit/>
          </a:bodyPr>
          <a:lstStyle/>
          <a:p>
            <a:r>
              <a:rPr lang="en-US" dirty="0"/>
              <a:t>E9</a:t>
            </a:r>
          </a:p>
        </p:txBody>
      </p:sp>
      <p:pic>
        <p:nvPicPr>
          <p:cNvPr id="10" name="Picture 9">
            <a:extLst>
              <a:ext uri="{FF2B5EF4-FFF2-40B4-BE49-F238E27FC236}">
                <a16:creationId xmlns:a16="http://schemas.microsoft.com/office/drawing/2014/main" id="{D1A909A8-247D-4218-84DD-DB8017F11BA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190919" y="870202"/>
            <a:ext cx="7007531" cy="3975101"/>
          </a:xfrm>
          <a:prstGeom prst="rect">
            <a:avLst/>
          </a:prstGeom>
        </p:spPr>
      </p:pic>
      <p:sp>
        <p:nvSpPr>
          <p:cNvPr id="2" name="Rectangle 1">
            <a:extLst>
              <a:ext uri="{FF2B5EF4-FFF2-40B4-BE49-F238E27FC236}">
                <a16:creationId xmlns:a16="http://schemas.microsoft.com/office/drawing/2014/main" id="{22F2F07E-4C6C-4F00-9BF6-E5CFDAA37EC2}"/>
              </a:ext>
            </a:extLst>
          </p:cNvPr>
          <p:cNvSpPr/>
          <p:nvPr/>
        </p:nvSpPr>
        <p:spPr>
          <a:xfrm>
            <a:off x="1597628" y="3571627"/>
            <a:ext cx="4915598" cy="50779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Rectangle 2">
            <a:extLst>
              <a:ext uri="{FF2B5EF4-FFF2-40B4-BE49-F238E27FC236}">
                <a16:creationId xmlns:a16="http://schemas.microsoft.com/office/drawing/2014/main" id="{238A7B8D-6820-495F-B9CE-D756DE030C1D}"/>
              </a:ext>
            </a:extLst>
          </p:cNvPr>
          <p:cNvSpPr/>
          <p:nvPr/>
        </p:nvSpPr>
        <p:spPr>
          <a:xfrm>
            <a:off x="3396266" y="3077079"/>
            <a:ext cx="359409" cy="4945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749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98C151A-88DF-476E-906D-77F01A330F1C}"/>
              </a:ext>
            </a:extLst>
          </p:cNvPr>
          <p:cNvPicPr>
            <a:picLocks noChangeAspect="1"/>
          </p:cNvPicPr>
          <p:nvPr/>
        </p:nvPicPr>
        <p:blipFill>
          <a:blip r:embed="rId3"/>
          <a:stretch>
            <a:fillRect/>
          </a:stretch>
        </p:blipFill>
        <p:spPr>
          <a:xfrm>
            <a:off x="0" y="-7089"/>
            <a:ext cx="774702" cy="5143500"/>
          </a:xfrm>
          <a:prstGeom prst="rect">
            <a:avLst/>
          </a:prstGeom>
        </p:spPr>
      </p:pic>
      <p:sp>
        <p:nvSpPr>
          <p:cNvPr id="7" name="Titre 2">
            <a:extLst>
              <a:ext uri="{FF2B5EF4-FFF2-40B4-BE49-F238E27FC236}">
                <a16:creationId xmlns:a16="http://schemas.microsoft.com/office/drawing/2014/main" id="{E3316A47-31DF-418A-AD1D-1440EB2A5969}"/>
              </a:ext>
            </a:extLst>
          </p:cNvPr>
          <p:cNvSpPr txBox="1">
            <a:spLocks/>
          </p:cNvSpPr>
          <p:nvPr/>
        </p:nvSpPr>
        <p:spPr>
          <a:xfrm>
            <a:off x="773214" y="5461"/>
            <a:ext cx="7411048" cy="374290"/>
          </a:xfrm>
          <a:prstGeom prst="rect">
            <a:avLst/>
          </a:prstGeom>
        </p:spPr>
        <p:txBody>
          <a:bodyPr lIns="0" tIns="0" rIns="0" bIns="0"/>
          <a:lstStyle>
            <a:lvl1pPr algn="l" defTabSz="914400" rtl="0" eaLnBrk="1" latinLnBrk="0" hangingPunct="1">
              <a:lnSpc>
                <a:spcPct val="90000"/>
              </a:lnSpc>
              <a:spcBef>
                <a:spcPct val="0"/>
              </a:spcBef>
              <a:buNone/>
              <a:defRPr sz="2600" b="0" i="0" kern="1200" baseline="0">
                <a:solidFill>
                  <a:schemeClr val="accent1"/>
                </a:solidFill>
                <a:latin typeface="Overpass" pitchFamily="2" charset="77"/>
                <a:ea typeface="+mj-ea"/>
                <a:cs typeface="+mj-cs"/>
              </a:defRPr>
            </a:lvl1pPr>
          </a:lstStyle>
          <a:p>
            <a:r>
              <a:rPr lang="fr-FR" dirty="0"/>
              <a:t>Résultats</a:t>
            </a:r>
          </a:p>
        </p:txBody>
      </p:sp>
      <p:sp>
        <p:nvSpPr>
          <p:cNvPr id="8" name="Espace réservé du texte 3">
            <a:extLst>
              <a:ext uri="{FF2B5EF4-FFF2-40B4-BE49-F238E27FC236}">
                <a16:creationId xmlns:a16="http://schemas.microsoft.com/office/drawing/2014/main" id="{161B4D3F-D303-4684-B050-2BE2FC31BA9D}"/>
              </a:ext>
            </a:extLst>
          </p:cNvPr>
          <p:cNvSpPr txBox="1">
            <a:spLocks/>
          </p:cNvSpPr>
          <p:nvPr/>
        </p:nvSpPr>
        <p:spPr>
          <a:xfrm>
            <a:off x="786653" y="349019"/>
            <a:ext cx="7411048" cy="374290"/>
          </a:xfrm>
          <a:prstGeom prst="rect">
            <a:avLst/>
          </a:prstGeom>
        </p:spPr>
        <p:txBody>
          <a:bodyPr lIns="0" tIns="0" rIns="0" bIns="0"/>
          <a:lstStyle>
            <a:lvl1pPr marL="0" indent="0" algn="l" defTabSz="914400" rtl="0" eaLnBrk="1" latinLnBrk="0" hangingPunct="1">
              <a:lnSpc>
                <a:spcPct val="90000"/>
              </a:lnSpc>
              <a:spcBef>
                <a:spcPts val="1000"/>
              </a:spcBef>
              <a:buFontTx/>
              <a:buNone/>
              <a:defRPr sz="1700" kern="1200" baseline="0">
                <a:solidFill>
                  <a:schemeClr val="accent6"/>
                </a:solidFill>
                <a:latin typeface="Overpass" pitchFamily="2" charset="77"/>
                <a:ea typeface="+mn-ea"/>
                <a:cs typeface="+mn-cs"/>
              </a:defRPr>
            </a:lvl1pPr>
            <a:lvl2pPr marL="457200" indent="0" algn="l" defTabSz="914400" rtl="0" eaLnBrk="1" latinLnBrk="0" hangingPunct="1">
              <a:lnSpc>
                <a:spcPct val="90000"/>
              </a:lnSpc>
              <a:spcBef>
                <a:spcPts val="500"/>
              </a:spcBef>
              <a:buFontTx/>
              <a:buNone/>
              <a:defRPr sz="1800" kern="1200" baseline="0">
                <a:solidFill>
                  <a:schemeClr val="accent6"/>
                </a:solidFill>
                <a:latin typeface="Overpass" pitchFamily="2" charset="77"/>
                <a:ea typeface="+mn-ea"/>
                <a:cs typeface="+mn-cs"/>
              </a:defRPr>
            </a:lvl2pPr>
            <a:lvl3pPr marL="914400" indent="0" algn="l" defTabSz="914400" rtl="0" eaLnBrk="1" latinLnBrk="0" hangingPunct="1">
              <a:lnSpc>
                <a:spcPct val="90000"/>
              </a:lnSpc>
              <a:spcBef>
                <a:spcPts val="500"/>
              </a:spcBef>
              <a:buFontTx/>
              <a:buNone/>
              <a:defRPr sz="1800" kern="1200" baseline="0">
                <a:solidFill>
                  <a:schemeClr val="accent6"/>
                </a:solidFill>
                <a:latin typeface="Overpass" pitchFamily="2" charset="77"/>
                <a:ea typeface="+mn-ea"/>
                <a:cs typeface="+mn-cs"/>
              </a:defRPr>
            </a:lvl3pPr>
            <a:lvl4pPr marL="1371600" indent="0" algn="l" defTabSz="914400" rtl="0" eaLnBrk="1" latinLnBrk="0" hangingPunct="1">
              <a:lnSpc>
                <a:spcPct val="90000"/>
              </a:lnSpc>
              <a:spcBef>
                <a:spcPts val="500"/>
              </a:spcBef>
              <a:buFontTx/>
              <a:buNone/>
              <a:defRPr sz="1800" kern="1200" baseline="0">
                <a:solidFill>
                  <a:schemeClr val="accent6"/>
                </a:solidFill>
                <a:latin typeface="Overpass" pitchFamily="2" charset="77"/>
                <a:ea typeface="+mn-ea"/>
                <a:cs typeface="+mn-cs"/>
              </a:defRPr>
            </a:lvl4pPr>
            <a:lvl5pPr marL="1828800" indent="0" algn="l" defTabSz="914400" rtl="0" eaLnBrk="1" latinLnBrk="0" hangingPunct="1">
              <a:lnSpc>
                <a:spcPct val="90000"/>
              </a:lnSpc>
              <a:spcBef>
                <a:spcPts val="500"/>
              </a:spcBef>
              <a:buFontTx/>
              <a:buNone/>
              <a:defRPr sz="1800" kern="1200" baseline="0">
                <a:solidFill>
                  <a:schemeClr val="accent6"/>
                </a:solidFill>
                <a:latin typeface="Overpas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Publication</a:t>
            </a:r>
          </a:p>
        </p:txBody>
      </p:sp>
      <p:pic>
        <p:nvPicPr>
          <p:cNvPr id="13" name="Graphic 12" descr="Information">
            <a:hlinkClick r:id="" action="ppaction://noaction"/>
            <a:extLst>
              <a:ext uri="{FF2B5EF4-FFF2-40B4-BE49-F238E27FC236}">
                <a16:creationId xmlns:a16="http://schemas.microsoft.com/office/drawing/2014/main" id="{BA0696F1-9328-4208-B295-A79ADFC76F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4639487"/>
            <a:ext cx="504013" cy="504013"/>
          </a:xfrm>
          <a:prstGeom prst="rect">
            <a:avLst/>
          </a:prstGeom>
        </p:spPr>
      </p:pic>
      <p:sp>
        <p:nvSpPr>
          <p:cNvPr id="10" name="TextBox 9">
            <a:extLst>
              <a:ext uri="{FF2B5EF4-FFF2-40B4-BE49-F238E27FC236}">
                <a16:creationId xmlns:a16="http://schemas.microsoft.com/office/drawing/2014/main" id="{DCAED6D9-7C26-44DF-AC64-6B704738F94B}"/>
              </a:ext>
            </a:extLst>
          </p:cNvPr>
          <p:cNvSpPr txBox="1"/>
          <p:nvPr/>
        </p:nvSpPr>
        <p:spPr>
          <a:xfrm>
            <a:off x="8676287" y="106374"/>
            <a:ext cx="530915" cy="369332"/>
          </a:xfrm>
          <a:prstGeom prst="rect">
            <a:avLst/>
          </a:prstGeom>
          <a:noFill/>
        </p:spPr>
        <p:txBody>
          <a:bodyPr wrap="none" rtlCol="0">
            <a:spAutoFit/>
          </a:bodyPr>
          <a:lstStyle/>
          <a:p>
            <a:r>
              <a:rPr lang="en-US" dirty="0"/>
              <a:t>E10</a:t>
            </a:r>
          </a:p>
        </p:txBody>
      </p:sp>
      <p:pic>
        <p:nvPicPr>
          <p:cNvPr id="4" name="Picture 3">
            <a:extLst>
              <a:ext uri="{FF2B5EF4-FFF2-40B4-BE49-F238E27FC236}">
                <a16:creationId xmlns:a16="http://schemas.microsoft.com/office/drawing/2014/main" id="{A29DA2C3-6339-4AEA-8470-7CBFDF1F1B5E}"/>
              </a:ext>
            </a:extLst>
          </p:cNvPr>
          <p:cNvPicPr>
            <a:picLocks noChangeAspect="1"/>
          </p:cNvPicPr>
          <p:nvPr/>
        </p:nvPicPr>
        <p:blipFill>
          <a:blip r:embed="rId6"/>
          <a:stretch>
            <a:fillRect/>
          </a:stretch>
        </p:blipFill>
        <p:spPr>
          <a:xfrm>
            <a:off x="946299" y="688709"/>
            <a:ext cx="3253986" cy="2163054"/>
          </a:xfrm>
          <a:prstGeom prst="rect">
            <a:avLst/>
          </a:prstGeom>
        </p:spPr>
      </p:pic>
      <p:pic>
        <p:nvPicPr>
          <p:cNvPr id="9" name="Picture 8">
            <a:extLst>
              <a:ext uri="{FF2B5EF4-FFF2-40B4-BE49-F238E27FC236}">
                <a16:creationId xmlns:a16="http://schemas.microsoft.com/office/drawing/2014/main" id="{176BDDC6-151F-4E55-A1D4-0FBF18AA135F}"/>
              </a:ext>
            </a:extLst>
          </p:cNvPr>
          <p:cNvPicPr>
            <a:picLocks noChangeAspect="1"/>
          </p:cNvPicPr>
          <p:nvPr/>
        </p:nvPicPr>
        <p:blipFill>
          <a:blip r:embed="rId7"/>
          <a:stretch>
            <a:fillRect/>
          </a:stretch>
        </p:blipFill>
        <p:spPr>
          <a:xfrm>
            <a:off x="5200504" y="475706"/>
            <a:ext cx="3273127" cy="2163055"/>
          </a:xfrm>
          <a:prstGeom prst="rect">
            <a:avLst/>
          </a:prstGeom>
        </p:spPr>
      </p:pic>
      <p:pic>
        <p:nvPicPr>
          <p:cNvPr id="12" name="Picture 11">
            <a:extLst>
              <a:ext uri="{FF2B5EF4-FFF2-40B4-BE49-F238E27FC236}">
                <a16:creationId xmlns:a16="http://schemas.microsoft.com/office/drawing/2014/main" id="{270704BD-4C3D-45E7-AABB-8BF4EF237C9E}"/>
              </a:ext>
            </a:extLst>
          </p:cNvPr>
          <p:cNvPicPr>
            <a:picLocks noChangeAspect="1"/>
          </p:cNvPicPr>
          <p:nvPr/>
        </p:nvPicPr>
        <p:blipFill>
          <a:blip r:embed="rId8"/>
          <a:stretch>
            <a:fillRect/>
          </a:stretch>
        </p:blipFill>
        <p:spPr>
          <a:xfrm>
            <a:off x="3246836" y="2820792"/>
            <a:ext cx="3393762" cy="2078319"/>
          </a:xfrm>
          <a:prstGeom prst="rect">
            <a:avLst/>
          </a:prstGeom>
        </p:spPr>
      </p:pic>
    </p:spTree>
    <p:extLst>
      <p:ext uri="{BB962C8B-B14F-4D97-AF65-F5344CB8AC3E}">
        <p14:creationId xmlns:p14="http://schemas.microsoft.com/office/powerpoint/2010/main" val="2189409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5E3E4804-B8B1-9741-BD8F-8EBBBEA82B0F}"/>
              </a:ext>
            </a:extLst>
          </p:cNvPr>
          <p:cNvSpPr>
            <a:spLocks noGrp="1"/>
          </p:cNvSpPr>
          <p:nvPr>
            <p:ph type="title"/>
          </p:nvPr>
        </p:nvSpPr>
        <p:spPr>
          <a:xfrm>
            <a:off x="0" y="751708"/>
            <a:ext cx="7411048" cy="374290"/>
          </a:xfrm>
        </p:spPr>
        <p:txBody>
          <a:bodyPr/>
          <a:lstStyle/>
          <a:p>
            <a:r>
              <a:rPr lang="fr-FR" dirty="0"/>
              <a:t>Introduction</a:t>
            </a:r>
          </a:p>
        </p:txBody>
      </p:sp>
      <p:sp>
        <p:nvSpPr>
          <p:cNvPr id="4" name="Espace réservé du texte 3">
            <a:extLst>
              <a:ext uri="{FF2B5EF4-FFF2-40B4-BE49-F238E27FC236}">
                <a16:creationId xmlns:a16="http://schemas.microsoft.com/office/drawing/2014/main" id="{C135D8C7-60D1-834D-BAD4-8F96B0A43629}"/>
              </a:ext>
            </a:extLst>
          </p:cNvPr>
          <p:cNvSpPr>
            <a:spLocks noGrp="1"/>
          </p:cNvSpPr>
          <p:nvPr>
            <p:ph type="body" sz="quarter" idx="15"/>
          </p:nvPr>
        </p:nvSpPr>
        <p:spPr>
          <a:xfrm>
            <a:off x="0" y="1190501"/>
            <a:ext cx="7411048" cy="374290"/>
          </a:xfrm>
        </p:spPr>
        <p:txBody>
          <a:bodyPr/>
          <a:lstStyle/>
          <a:p>
            <a:r>
              <a:rPr lang="fr-CA" dirty="0"/>
              <a:t>Pourquoi les </a:t>
            </a:r>
            <a:r>
              <a:rPr lang="fr-CA" dirty="0" err="1"/>
              <a:t>IJFs</a:t>
            </a:r>
            <a:r>
              <a:rPr lang="fr-CA" dirty="0"/>
              <a:t> sont-elles importantes ?</a:t>
            </a:r>
            <a:endParaRPr lang="fr-FR" dirty="0"/>
          </a:p>
        </p:txBody>
      </p:sp>
      <p:sp>
        <p:nvSpPr>
          <p:cNvPr id="5" name="Espace réservé du texte 4">
            <a:extLst>
              <a:ext uri="{FF2B5EF4-FFF2-40B4-BE49-F238E27FC236}">
                <a16:creationId xmlns:a16="http://schemas.microsoft.com/office/drawing/2014/main" id="{6478295F-6925-F94D-8757-4458B93B31D1}"/>
              </a:ext>
            </a:extLst>
          </p:cNvPr>
          <p:cNvSpPr>
            <a:spLocks noGrp="1"/>
          </p:cNvSpPr>
          <p:nvPr>
            <p:ph type="body" sz="quarter" idx="16"/>
          </p:nvPr>
        </p:nvSpPr>
        <p:spPr>
          <a:xfrm>
            <a:off x="958007" y="1812868"/>
            <a:ext cx="7410450" cy="1989439"/>
          </a:xfrm>
        </p:spPr>
        <p:txBody>
          <a:bodyPr/>
          <a:lstStyle/>
          <a:p>
            <a:r>
              <a:rPr lang="fr-FR" dirty="0"/>
              <a:t>Impacts économiques</a:t>
            </a:r>
          </a:p>
          <a:p>
            <a:r>
              <a:rPr lang="fr-FR" dirty="0"/>
              <a:t>Impacts sociaux</a:t>
            </a:r>
          </a:p>
          <a:p>
            <a:r>
              <a:rPr lang="fr-FR" dirty="0"/>
              <a:t>Impacts écologiques</a:t>
            </a:r>
          </a:p>
          <a:p>
            <a:endParaRPr lang="fr-FR" dirty="0"/>
          </a:p>
        </p:txBody>
      </p:sp>
      <p:pic>
        <p:nvPicPr>
          <p:cNvPr id="6" name="Espace réservé pour une image  4">
            <a:extLst>
              <a:ext uri="{FF2B5EF4-FFF2-40B4-BE49-F238E27FC236}">
                <a16:creationId xmlns:a16="http://schemas.microsoft.com/office/drawing/2014/main" id="{707AA1B3-0B85-4540-91F5-BD77192E1B56}"/>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0" y="0"/>
            <a:ext cx="9144000" cy="774700"/>
          </a:xfrm>
        </p:spPr>
      </p:pic>
      <p:grpSp>
        <p:nvGrpSpPr>
          <p:cNvPr id="7" name="Group 6">
            <a:extLst>
              <a:ext uri="{FF2B5EF4-FFF2-40B4-BE49-F238E27FC236}">
                <a16:creationId xmlns:a16="http://schemas.microsoft.com/office/drawing/2014/main" id="{959E36ED-B56B-4A7B-A935-338D45D52CA8}"/>
              </a:ext>
            </a:extLst>
          </p:cNvPr>
          <p:cNvGrpSpPr/>
          <p:nvPr/>
        </p:nvGrpSpPr>
        <p:grpSpPr>
          <a:xfrm>
            <a:off x="5889718" y="886569"/>
            <a:ext cx="2596435" cy="2030665"/>
            <a:chOff x="7577556" y="1018093"/>
            <a:chExt cx="4182753" cy="3250504"/>
          </a:xfrm>
        </p:grpSpPr>
        <p:sp>
          <p:nvSpPr>
            <p:cNvPr id="9" name="TextBox 8">
              <a:extLst>
                <a:ext uri="{FF2B5EF4-FFF2-40B4-BE49-F238E27FC236}">
                  <a16:creationId xmlns:a16="http://schemas.microsoft.com/office/drawing/2014/main" id="{E7885AEF-220B-4F3B-8BE2-2861C9CE983B}"/>
                </a:ext>
              </a:extLst>
            </p:cNvPr>
            <p:cNvSpPr txBox="1"/>
            <p:nvPr/>
          </p:nvSpPr>
          <p:spPr>
            <a:xfrm>
              <a:off x="11510128" y="1018093"/>
              <a:ext cx="250181" cy="351021"/>
            </a:xfrm>
            <a:prstGeom prst="rect">
              <a:avLst/>
            </a:prstGeom>
            <a:noFill/>
          </p:spPr>
          <p:txBody>
            <a:bodyPr wrap="square" rtlCol="0">
              <a:spAutoFit/>
            </a:bodyPr>
            <a:lstStyle/>
            <a:p>
              <a:r>
                <a:rPr lang="en-US" sz="825" b="1" dirty="0">
                  <a:solidFill>
                    <a:schemeClr val="bg1"/>
                  </a:solidFill>
                  <a:latin typeface="Century Gothic" panose="020B0502020202020204" pitchFamily="34" charset="0"/>
                </a:rPr>
                <a:t>1</a:t>
              </a:r>
              <a:endParaRPr lang="en-CA" sz="825" b="1" dirty="0">
                <a:solidFill>
                  <a:schemeClr val="bg1"/>
                </a:solidFill>
                <a:latin typeface="Century Gothic" panose="020B0502020202020204" pitchFamily="34" charset="0"/>
              </a:endParaRPr>
            </a:p>
          </p:txBody>
        </p:sp>
        <p:sp>
          <p:nvSpPr>
            <p:cNvPr id="10" name="TextBox 9">
              <a:extLst>
                <a:ext uri="{FF2B5EF4-FFF2-40B4-BE49-F238E27FC236}">
                  <a16:creationId xmlns:a16="http://schemas.microsoft.com/office/drawing/2014/main" id="{A9C5A15F-0280-48D5-A551-D0718D58C2F5}"/>
                </a:ext>
              </a:extLst>
            </p:cNvPr>
            <p:cNvSpPr txBox="1"/>
            <p:nvPr/>
          </p:nvSpPr>
          <p:spPr>
            <a:xfrm>
              <a:off x="7577556" y="2478364"/>
              <a:ext cx="196394" cy="351021"/>
            </a:xfrm>
            <a:prstGeom prst="rect">
              <a:avLst/>
            </a:prstGeom>
            <a:noFill/>
          </p:spPr>
          <p:txBody>
            <a:bodyPr wrap="square" rtlCol="0">
              <a:spAutoFit/>
            </a:bodyPr>
            <a:lstStyle/>
            <a:p>
              <a:r>
                <a:rPr lang="en-US" sz="825" b="1" dirty="0">
                  <a:solidFill>
                    <a:schemeClr val="bg1"/>
                  </a:solidFill>
                  <a:latin typeface="Century Gothic" panose="020B0502020202020204" pitchFamily="34" charset="0"/>
                </a:rPr>
                <a:t>2</a:t>
              </a:r>
              <a:endParaRPr lang="en-CA" sz="825" b="1" dirty="0">
                <a:solidFill>
                  <a:schemeClr val="bg1"/>
                </a:solidFill>
                <a:latin typeface="Century Gothic" panose="020B0502020202020204" pitchFamily="34" charset="0"/>
              </a:endParaRPr>
            </a:p>
          </p:txBody>
        </p:sp>
        <p:sp>
          <p:nvSpPr>
            <p:cNvPr id="11" name="TextBox 10">
              <a:extLst>
                <a:ext uri="{FF2B5EF4-FFF2-40B4-BE49-F238E27FC236}">
                  <a16:creationId xmlns:a16="http://schemas.microsoft.com/office/drawing/2014/main" id="{3B691DE8-B4F7-40CE-976F-54C963360C00}"/>
                </a:ext>
              </a:extLst>
            </p:cNvPr>
            <p:cNvSpPr txBox="1"/>
            <p:nvPr/>
          </p:nvSpPr>
          <p:spPr>
            <a:xfrm>
              <a:off x="11537019" y="3917576"/>
              <a:ext cx="196394" cy="351021"/>
            </a:xfrm>
            <a:prstGeom prst="rect">
              <a:avLst/>
            </a:prstGeom>
            <a:noFill/>
          </p:spPr>
          <p:txBody>
            <a:bodyPr wrap="square" rtlCol="0">
              <a:spAutoFit/>
            </a:bodyPr>
            <a:lstStyle/>
            <a:p>
              <a:r>
                <a:rPr lang="en-US" sz="825" b="1" dirty="0">
                  <a:solidFill>
                    <a:schemeClr val="bg1"/>
                  </a:solidFill>
                  <a:latin typeface="Century Gothic" panose="020B0502020202020204" pitchFamily="34" charset="0"/>
                </a:rPr>
                <a:t>3</a:t>
              </a:r>
              <a:endParaRPr lang="en-CA" sz="825" b="1" dirty="0">
                <a:solidFill>
                  <a:schemeClr val="bg1"/>
                </a:solidFill>
                <a:latin typeface="Century Gothic" panose="020B0502020202020204" pitchFamily="34" charset="0"/>
              </a:endParaRPr>
            </a:p>
          </p:txBody>
        </p:sp>
      </p:grpSp>
      <p:sp>
        <p:nvSpPr>
          <p:cNvPr id="15" name="Teardrop 14">
            <a:extLst>
              <a:ext uri="{FF2B5EF4-FFF2-40B4-BE49-F238E27FC236}">
                <a16:creationId xmlns:a16="http://schemas.microsoft.com/office/drawing/2014/main" id="{8E54C692-3022-4CAC-8EBC-BB71875B68BB}"/>
              </a:ext>
            </a:extLst>
          </p:cNvPr>
          <p:cNvSpPr/>
          <p:nvPr/>
        </p:nvSpPr>
        <p:spPr>
          <a:xfrm>
            <a:off x="5994362" y="3417586"/>
            <a:ext cx="1495078" cy="1492076"/>
          </a:xfrm>
          <a:prstGeom prst="teardrop">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Teardrop 15">
            <a:extLst>
              <a:ext uri="{FF2B5EF4-FFF2-40B4-BE49-F238E27FC236}">
                <a16:creationId xmlns:a16="http://schemas.microsoft.com/office/drawing/2014/main" id="{DCB72998-E095-4283-AFE8-CEC2FC6375BE}"/>
              </a:ext>
            </a:extLst>
          </p:cNvPr>
          <p:cNvSpPr/>
          <p:nvPr/>
        </p:nvSpPr>
        <p:spPr>
          <a:xfrm flipH="1">
            <a:off x="7628188" y="2759700"/>
            <a:ext cx="1442788" cy="1339676"/>
          </a:xfrm>
          <a:prstGeom prst="teardrop">
            <a:avLst/>
          </a:prstGeom>
          <a:blipFill dpi="0" rotWithShape="1">
            <a:blip r:embed="rId5">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7" name="Teardrop 16">
            <a:extLst>
              <a:ext uri="{FF2B5EF4-FFF2-40B4-BE49-F238E27FC236}">
                <a16:creationId xmlns:a16="http://schemas.microsoft.com/office/drawing/2014/main" id="{06259C0B-51DA-4CB9-BAB7-04D44C1844ED}"/>
              </a:ext>
            </a:extLst>
          </p:cNvPr>
          <p:cNvSpPr/>
          <p:nvPr/>
        </p:nvSpPr>
        <p:spPr>
          <a:xfrm>
            <a:off x="5994362" y="1722024"/>
            <a:ext cx="1495078" cy="1492076"/>
          </a:xfrm>
          <a:prstGeom prst="teardrop">
            <a:avLst/>
          </a:prstGeom>
          <a:blipFill dpi="0" rotWithShape="1">
            <a:blip r:embed="rId6">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Teardrop 17">
            <a:extLst>
              <a:ext uri="{FF2B5EF4-FFF2-40B4-BE49-F238E27FC236}">
                <a16:creationId xmlns:a16="http://schemas.microsoft.com/office/drawing/2014/main" id="{977C1C78-D080-4476-AB66-6CC16CCC1E20}"/>
              </a:ext>
            </a:extLst>
          </p:cNvPr>
          <p:cNvSpPr/>
          <p:nvPr/>
        </p:nvSpPr>
        <p:spPr>
          <a:xfrm flipH="1">
            <a:off x="7647063" y="1088864"/>
            <a:ext cx="1442788" cy="1339676"/>
          </a:xfrm>
          <a:prstGeom prst="teardrop">
            <a:avLst/>
          </a:prstGeom>
          <a:blipFill dpi="0" rotWithShape="1">
            <a:blip r:embed="rId7">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Rectangle 18">
            <a:extLst>
              <a:ext uri="{FF2B5EF4-FFF2-40B4-BE49-F238E27FC236}">
                <a16:creationId xmlns:a16="http://schemas.microsoft.com/office/drawing/2014/main" id="{FF388673-A56B-4132-845C-A21E9AA2C809}"/>
              </a:ext>
            </a:extLst>
          </p:cNvPr>
          <p:cNvSpPr/>
          <p:nvPr/>
        </p:nvSpPr>
        <p:spPr>
          <a:xfrm>
            <a:off x="7896889" y="2468062"/>
            <a:ext cx="1178528" cy="200055"/>
          </a:xfrm>
          <a:prstGeom prst="rect">
            <a:avLst/>
          </a:prstGeom>
        </p:spPr>
        <p:txBody>
          <a:bodyPr wrap="none">
            <a:spAutoFit/>
          </a:bodyPr>
          <a:lstStyle/>
          <a:p>
            <a:r>
              <a:rPr lang="fr-CA" sz="700" dirty="0">
                <a:latin typeface="Overpass Light" panose="020B0604020202020204" charset="0"/>
                <a:cs typeface="Times New Roman" panose="02020603050405020304" pitchFamily="18" charset="0"/>
              </a:rPr>
              <a:t>Photo by AP 8 May 2009</a:t>
            </a:r>
          </a:p>
        </p:txBody>
      </p:sp>
      <p:sp>
        <p:nvSpPr>
          <p:cNvPr id="20" name="Rectangle 19">
            <a:extLst>
              <a:ext uri="{FF2B5EF4-FFF2-40B4-BE49-F238E27FC236}">
                <a16:creationId xmlns:a16="http://schemas.microsoft.com/office/drawing/2014/main" id="{5E06012B-CCBE-42CF-9A78-894A503FD960}"/>
              </a:ext>
            </a:extLst>
          </p:cNvPr>
          <p:cNvSpPr/>
          <p:nvPr/>
        </p:nvSpPr>
        <p:spPr>
          <a:xfrm>
            <a:off x="6022698" y="3229949"/>
            <a:ext cx="1495922" cy="200055"/>
          </a:xfrm>
          <a:prstGeom prst="rect">
            <a:avLst/>
          </a:prstGeom>
        </p:spPr>
        <p:txBody>
          <a:bodyPr wrap="none">
            <a:spAutoFit/>
          </a:bodyPr>
          <a:lstStyle/>
          <a:p>
            <a:r>
              <a:rPr lang="fr-CA" sz="700" dirty="0" err="1">
                <a:latin typeface="Overpass Light" panose="020B0604020202020204" charset="0"/>
                <a:cs typeface="Times New Roman" panose="02020603050405020304" pitchFamily="18" charset="0"/>
              </a:rPr>
              <a:t>Photojournalist</a:t>
            </a:r>
            <a:r>
              <a:rPr lang="fr-CA" sz="700" dirty="0">
                <a:latin typeface="Overpass Light" panose="020B0604020202020204" charset="0"/>
                <a:cs typeface="Times New Roman" panose="02020603050405020304" pitchFamily="18" charset="0"/>
              </a:rPr>
              <a:t> Brian </a:t>
            </a:r>
            <a:r>
              <a:rPr lang="fr-CA" sz="700" dirty="0" err="1">
                <a:latin typeface="Overpass Light" panose="020B0604020202020204" charset="0"/>
                <a:cs typeface="Times New Roman" panose="02020603050405020304" pitchFamily="18" charset="0"/>
              </a:rPr>
              <a:t>Sobolewski</a:t>
            </a:r>
            <a:endParaRPr lang="fr-CA" sz="700" dirty="0">
              <a:latin typeface="Overpass Light" panose="020B0604020202020204" charset="0"/>
              <a:cs typeface="Times New Roman" panose="02020603050405020304" pitchFamily="18" charset="0"/>
            </a:endParaRPr>
          </a:p>
        </p:txBody>
      </p:sp>
      <p:sp>
        <p:nvSpPr>
          <p:cNvPr id="21" name="Rectangle 20">
            <a:extLst>
              <a:ext uri="{FF2B5EF4-FFF2-40B4-BE49-F238E27FC236}">
                <a16:creationId xmlns:a16="http://schemas.microsoft.com/office/drawing/2014/main" id="{854307B2-FBF8-4DB1-AD51-08B967E44F35}"/>
              </a:ext>
            </a:extLst>
          </p:cNvPr>
          <p:cNvSpPr/>
          <p:nvPr/>
        </p:nvSpPr>
        <p:spPr>
          <a:xfrm>
            <a:off x="8342177" y="4174210"/>
            <a:ext cx="814647" cy="200055"/>
          </a:xfrm>
          <a:prstGeom prst="rect">
            <a:avLst/>
          </a:prstGeom>
        </p:spPr>
        <p:txBody>
          <a:bodyPr wrap="none">
            <a:spAutoFit/>
          </a:bodyPr>
          <a:lstStyle/>
          <a:p>
            <a:r>
              <a:rPr lang="fr-CA" sz="700" dirty="0">
                <a:latin typeface="Overpass Light" panose="020B0604020202020204" charset="0"/>
                <a:cs typeface="Times New Roman" panose="02020603050405020304" pitchFamily="18" charset="0"/>
              </a:rPr>
              <a:t>Photo by WEWS</a:t>
            </a:r>
          </a:p>
        </p:txBody>
      </p:sp>
      <p:sp>
        <p:nvSpPr>
          <p:cNvPr id="22" name="Rectangle 21">
            <a:extLst>
              <a:ext uri="{FF2B5EF4-FFF2-40B4-BE49-F238E27FC236}">
                <a16:creationId xmlns:a16="http://schemas.microsoft.com/office/drawing/2014/main" id="{73B375A4-A9BD-4DB2-B59D-53F877887527}"/>
              </a:ext>
            </a:extLst>
          </p:cNvPr>
          <p:cNvSpPr/>
          <p:nvPr/>
        </p:nvSpPr>
        <p:spPr>
          <a:xfrm>
            <a:off x="6022698" y="4926726"/>
            <a:ext cx="971741" cy="200055"/>
          </a:xfrm>
          <a:prstGeom prst="rect">
            <a:avLst/>
          </a:prstGeom>
        </p:spPr>
        <p:txBody>
          <a:bodyPr wrap="none">
            <a:spAutoFit/>
          </a:bodyPr>
          <a:lstStyle/>
          <a:p>
            <a:r>
              <a:rPr lang="fr-CA" sz="700" dirty="0">
                <a:latin typeface="Overpass Light" panose="020B0604020202020204" charset="0"/>
                <a:cs typeface="Times New Roman" panose="02020603050405020304" pitchFamily="18" charset="0"/>
              </a:rPr>
              <a:t>by CBC News, 2023</a:t>
            </a:r>
          </a:p>
        </p:txBody>
      </p:sp>
      <p:sp>
        <p:nvSpPr>
          <p:cNvPr id="23" name="TextBox 22">
            <a:extLst>
              <a:ext uri="{FF2B5EF4-FFF2-40B4-BE49-F238E27FC236}">
                <a16:creationId xmlns:a16="http://schemas.microsoft.com/office/drawing/2014/main" id="{8FBCB7DC-CDAC-42CD-AFE4-CC187F49BA21}"/>
              </a:ext>
            </a:extLst>
          </p:cNvPr>
          <p:cNvSpPr txBox="1"/>
          <p:nvPr/>
        </p:nvSpPr>
        <p:spPr>
          <a:xfrm>
            <a:off x="8842314" y="765683"/>
            <a:ext cx="301686" cy="369332"/>
          </a:xfrm>
          <a:prstGeom prst="rect">
            <a:avLst/>
          </a:prstGeom>
          <a:noFill/>
        </p:spPr>
        <p:txBody>
          <a:bodyPr wrap="none" rtlCol="0">
            <a:spAutoFit/>
          </a:bodyPr>
          <a:lstStyle/>
          <a:p>
            <a:r>
              <a:rPr lang="en-US" dirty="0"/>
              <a:t>3</a:t>
            </a:r>
          </a:p>
        </p:txBody>
      </p:sp>
      <p:pic>
        <p:nvPicPr>
          <p:cNvPr id="24" name="Picture Placeholder 25">
            <a:extLst>
              <a:ext uri="{FF2B5EF4-FFF2-40B4-BE49-F238E27FC236}">
                <a16:creationId xmlns:a16="http://schemas.microsoft.com/office/drawing/2014/main" id="{1680AB2F-E623-4EBC-ABF4-71962209EA9B}"/>
              </a:ext>
            </a:extLst>
          </p:cNvPr>
          <p:cNvPicPr>
            <a:picLocks noChangeAspect="1"/>
          </p:cNvPicPr>
          <p:nvPr/>
        </p:nvPicPr>
        <p:blipFill>
          <a:blip r:embed="rId8"/>
          <a:srcRect t="7306" b="7306"/>
          <a:stretch>
            <a:fillRect/>
          </a:stretch>
        </p:blipFill>
        <p:spPr>
          <a:xfrm>
            <a:off x="251287" y="3578710"/>
            <a:ext cx="1645589" cy="1401253"/>
          </a:xfrm>
          <a:prstGeom prst="rect">
            <a:avLst/>
          </a:prstGeom>
        </p:spPr>
      </p:pic>
      <p:pic>
        <p:nvPicPr>
          <p:cNvPr id="25" name="Picture Placeholder 33">
            <a:extLst>
              <a:ext uri="{FF2B5EF4-FFF2-40B4-BE49-F238E27FC236}">
                <a16:creationId xmlns:a16="http://schemas.microsoft.com/office/drawing/2014/main" id="{A8C81F51-55EE-4228-AB1B-6189B2BEF3BB}"/>
              </a:ext>
            </a:extLst>
          </p:cNvPr>
          <p:cNvPicPr>
            <a:picLocks noChangeAspect="1"/>
          </p:cNvPicPr>
          <p:nvPr/>
        </p:nvPicPr>
        <p:blipFill>
          <a:blip r:embed="rId9"/>
          <a:srcRect t="7419" b="7419"/>
          <a:stretch>
            <a:fillRect/>
          </a:stretch>
        </p:blipFill>
        <p:spPr>
          <a:xfrm>
            <a:off x="3272834" y="3372747"/>
            <a:ext cx="2016554" cy="1717137"/>
          </a:xfrm>
          <a:prstGeom prst="rect">
            <a:avLst/>
          </a:prstGeom>
        </p:spPr>
      </p:pic>
      <p:sp>
        <p:nvSpPr>
          <p:cNvPr id="26" name="TextBox 25">
            <a:extLst>
              <a:ext uri="{FF2B5EF4-FFF2-40B4-BE49-F238E27FC236}">
                <a16:creationId xmlns:a16="http://schemas.microsoft.com/office/drawing/2014/main" id="{422CEE44-A7FA-4A72-B0DD-00567382CA4A}"/>
              </a:ext>
            </a:extLst>
          </p:cNvPr>
          <p:cNvSpPr txBox="1"/>
          <p:nvPr/>
        </p:nvSpPr>
        <p:spPr>
          <a:xfrm>
            <a:off x="0" y="3408523"/>
            <a:ext cx="2492990" cy="200055"/>
          </a:xfrm>
          <a:prstGeom prst="rect">
            <a:avLst/>
          </a:prstGeom>
          <a:noFill/>
        </p:spPr>
        <p:txBody>
          <a:bodyPr wrap="none" rtlCol="0">
            <a:spAutoFit/>
          </a:bodyPr>
          <a:lstStyle/>
          <a:p>
            <a:r>
              <a:rPr lang="en-CA" sz="700" dirty="0">
                <a:latin typeface="Overpass Light" panose="020B0604020202020204" charset="0"/>
                <a:cs typeface="Arial" panose="020B0604020202020204" pitchFamily="34" charset="0"/>
              </a:rPr>
              <a:t>The pictures generated by Gemini Google and are not real.</a:t>
            </a:r>
            <a:endParaRPr lang="fr-CA" sz="700" dirty="0">
              <a:latin typeface="Overpass Light" panose="020B0604020202020204" charset="0"/>
              <a:cs typeface="Arial" panose="020B0604020202020204" pitchFamily="34" charset="0"/>
            </a:endParaRPr>
          </a:p>
        </p:txBody>
      </p:sp>
    </p:spTree>
    <p:extLst>
      <p:ext uri="{BB962C8B-B14F-4D97-AF65-F5344CB8AC3E}">
        <p14:creationId xmlns:p14="http://schemas.microsoft.com/office/powerpoint/2010/main" val="10769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22482-808C-4DC2-908A-8D265197EC32}"/>
              </a:ext>
            </a:extLst>
          </p:cNvPr>
          <p:cNvSpPr>
            <a:spLocks noGrp="1"/>
          </p:cNvSpPr>
          <p:nvPr>
            <p:ph type="title"/>
          </p:nvPr>
        </p:nvSpPr>
        <p:spPr>
          <a:xfrm>
            <a:off x="0" y="787354"/>
            <a:ext cx="7333744" cy="374290"/>
          </a:xfrm>
        </p:spPr>
        <p:txBody>
          <a:bodyPr/>
          <a:lstStyle/>
          <a:p>
            <a:r>
              <a:rPr lang="fr-FR" dirty="0"/>
              <a:t>Introduction</a:t>
            </a:r>
            <a:endParaRPr lang="fr-CA" dirty="0"/>
          </a:p>
        </p:txBody>
      </p:sp>
      <p:sp>
        <p:nvSpPr>
          <p:cNvPr id="3" name="Text Placeholder 2">
            <a:extLst>
              <a:ext uri="{FF2B5EF4-FFF2-40B4-BE49-F238E27FC236}">
                <a16:creationId xmlns:a16="http://schemas.microsoft.com/office/drawing/2014/main" id="{3073D422-B891-4FEB-83FA-72F198D53700}"/>
              </a:ext>
            </a:extLst>
          </p:cNvPr>
          <p:cNvSpPr>
            <a:spLocks noGrp="1"/>
          </p:cNvSpPr>
          <p:nvPr>
            <p:ph type="body" sz="quarter" idx="14"/>
          </p:nvPr>
        </p:nvSpPr>
        <p:spPr>
          <a:xfrm>
            <a:off x="0" y="1186520"/>
            <a:ext cx="7333744" cy="374290"/>
          </a:xfrm>
        </p:spPr>
        <p:txBody>
          <a:bodyPr/>
          <a:lstStyle/>
          <a:p>
            <a:r>
              <a:rPr lang="fr-CA" dirty="0"/>
              <a:t>Méthodes de prévision des IJF</a:t>
            </a:r>
          </a:p>
        </p:txBody>
      </p:sp>
      <p:sp>
        <p:nvSpPr>
          <p:cNvPr id="4" name="Text Placeholder 3">
            <a:extLst>
              <a:ext uri="{FF2B5EF4-FFF2-40B4-BE49-F238E27FC236}">
                <a16:creationId xmlns:a16="http://schemas.microsoft.com/office/drawing/2014/main" id="{BE8CA444-D9CF-46ED-A533-01E7F1EE27BC}"/>
              </a:ext>
            </a:extLst>
          </p:cNvPr>
          <p:cNvSpPr>
            <a:spLocks noGrp="1"/>
          </p:cNvSpPr>
          <p:nvPr>
            <p:ph type="body" sz="quarter" idx="11"/>
          </p:nvPr>
        </p:nvSpPr>
        <p:spPr>
          <a:xfrm>
            <a:off x="2227577" y="1713798"/>
            <a:ext cx="1443282" cy="374290"/>
          </a:xfrm>
        </p:spPr>
        <p:style>
          <a:lnRef idx="1">
            <a:schemeClr val="accent2"/>
          </a:lnRef>
          <a:fillRef idx="2">
            <a:schemeClr val="accent2"/>
          </a:fillRef>
          <a:effectRef idx="1">
            <a:schemeClr val="accent2"/>
          </a:effectRef>
          <a:fontRef idx="minor">
            <a:schemeClr val="dk1"/>
          </a:fontRef>
        </p:style>
        <p:txBody>
          <a:bodyPr/>
          <a:lstStyle/>
          <a:p>
            <a:pPr algn="ctr"/>
            <a:r>
              <a:rPr lang="fr-CA" sz="1200" dirty="0"/>
              <a:t>Modèles hydrauliques</a:t>
            </a:r>
            <a:endParaRPr lang="fr-CA" sz="1400" dirty="0"/>
          </a:p>
        </p:txBody>
      </p:sp>
      <p:sp>
        <p:nvSpPr>
          <p:cNvPr id="5" name="Text Placeholder 4">
            <a:extLst>
              <a:ext uri="{FF2B5EF4-FFF2-40B4-BE49-F238E27FC236}">
                <a16:creationId xmlns:a16="http://schemas.microsoft.com/office/drawing/2014/main" id="{C743C6B8-E839-4114-9C46-549659971CA6}"/>
              </a:ext>
            </a:extLst>
          </p:cNvPr>
          <p:cNvSpPr>
            <a:spLocks noGrp="1"/>
          </p:cNvSpPr>
          <p:nvPr>
            <p:ph type="body" sz="quarter" idx="12"/>
          </p:nvPr>
        </p:nvSpPr>
        <p:spPr>
          <a:xfrm>
            <a:off x="4015869" y="1713687"/>
            <a:ext cx="1443282" cy="374290"/>
          </a:xfrm>
          <a:solidFill>
            <a:srgbClr val="D78839"/>
          </a:solidFill>
        </p:spPr>
        <p:style>
          <a:lnRef idx="1">
            <a:schemeClr val="accent2"/>
          </a:lnRef>
          <a:fillRef idx="2">
            <a:schemeClr val="accent2"/>
          </a:fillRef>
          <a:effectRef idx="1">
            <a:schemeClr val="accent2"/>
          </a:effectRef>
          <a:fontRef idx="minor">
            <a:schemeClr val="dk1"/>
          </a:fontRef>
        </p:style>
        <p:txBody>
          <a:bodyPr/>
          <a:lstStyle/>
          <a:p>
            <a:pPr algn="ctr"/>
            <a:r>
              <a:rPr lang="en-CA" sz="1200" dirty="0" err="1"/>
              <a:t>Modèles</a:t>
            </a:r>
            <a:r>
              <a:rPr lang="en-CA" sz="1200" dirty="0"/>
              <a:t>                  </a:t>
            </a:r>
            <a:r>
              <a:rPr lang="en-CA" sz="1200" dirty="0" err="1"/>
              <a:t>couplés</a:t>
            </a:r>
            <a:endParaRPr lang="en-CA" sz="1200" dirty="0"/>
          </a:p>
        </p:txBody>
      </p:sp>
      <p:sp>
        <p:nvSpPr>
          <p:cNvPr id="7" name="Text Placeholder 6">
            <a:extLst>
              <a:ext uri="{FF2B5EF4-FFF2-40B4-BE49-F238E27FC236}">
                <a16:creationId xmlns:a16="http://schemas.microsoft.com/office/drawing/2014/main" id="{4D81FDCF-FCC5-4271-AC65-00C21329051A}"/>
              </a:ext>
            </a:extLst>
          </p:cNvPr>
          <p:cNvSpPr>
            <a:spLocks noGrp="1"/>
          </p:cNvSpPr>
          <p:nvPr>
            <p:ph type="body" sz="quarter" idx="15"/>
          </p:nvPr>
        </p:nvSpPr>
        <p:spPr>
          <a:xfrm>
            <a:off x="2227577" y="2112963"/>
            <a:ext cx="1443282" cy="1961337"/>
          </a:xfrm>
        </p:spPr>
        <p:style>
          <a:lnRef idx="1">
            <a:schemeClr val="accent2"/>
          </a:lnRef>
          <a:fillRef idx="2">
            <a:schemeClr val="accent2"/>
          </a:fillRef>
          <a:effectRef idx="1">
            <a:schemeClr val="accent2"/>
          </a:effectRef>
          <a:fontRef idx="minor">
            <a:schemeClr val="dk1"/>
          </a:fontRef>
        </p:style>
        <p:txBody>
          <a:bodyPr/>
          <a:lstStyle/>
          <a:p>
            <a:r>
              <a:rPr lang="en-CA" sz="1600" dirty="0"/>
              <a:t>HEC-RAS</a:t>
            </a:r>
          </a:p>
          <a:p>
            <a:r>
              <a:rPr lang="en-CA" sz="1600" dirty="0"/>
              <a:t>CRISSP-1D</a:t>
            </a:r>
          </a:p>
          <a:p>
            <a:r>
              <a:rPr lang="en-CA" sz="1600" dirty="0"/>
              <a:t>MIKE-ICE</a:t>
            </a:r>
          </a:p>
          <a:p>
            <a:r>
              <a:rPr lang="en-CA" sz="1600" dirty="0"/>
              <a:t>RIVER1D</a:t>
            </a:r>
            <a:endParaRPr lang="fr-CA" sz="1600" dirty="0"/>
          </a:p>
          <a:p>
            <a:endParaRPr lang="fr-CA" sz="1600" dirty="0"/>
          </a:p>
        </p:txBody>
      </p:sp>
      <p:sp>
        <p:nvSpPr>
          <p:cNvPr id="8" name="Text Placeholder 7">
            <a:extLst>
              <a:ext uri="{FF2B5EF4-FFF2-40B4-BE49-F238E27FC236}">
                <a16:creationId xmlns:a16="http://schemas.microsoft.com/office/drawing/2014/main" id="{516D4F81-555E-44AC-BBBC-8517F2619781}"/>
              </a:ext>
            </a:extLst>
          </p:cNvPr>
          <p:cNvSpPr>
            <a:spLocks noGrp="1"/>
          </p:cNvSpPr>
          <p:nvPr>
            <p:ph type="body" sz="quarter" idx="16"/>
          </p:nvPr>
        </p:nvSpPr>
        <p:spPr>
          <a:xfrm>
            <a:off x="4015869" y="2112963"/>
            <a:ext cx="1443282" cy="1961337"/>
          </a:xfrm>
          <a:solidFill>
            <a:srgbClr val="D78839"/>
          </a:solidFill>
        </p:spPr>
        <p:style>
          <a:lnRef idx="1">
            <a:schemeClr val="accent2"/>
          </a:lnRef>
          <a:fillRef idx="2">
            <a:schemeClr val="accent2"/>
          </a:fillRef>
          <a:effectRef idx="1">
            <a:schemeClr val="accent2"/>
          </a:effectRef>
          <a:fontRef idx="minor">
            <a:schemeClr val="dk1"/>
          </a:fontRef>
        </p:style>
        <p:txBody>
          <a:bodyPr/>
          <a:lstStyle/>
          <a:p>
            <a:r>
              <a:rPr lang="en-CA" sz="1600" spc="-150" dirty="0"/>
              <a:t>HEC-HMS &amp; HEC-RAS</a:t>
            </a:r>
          </a:p>
          <a:p>
            <a:r>
              <a:rPr lang="en-CA" sz="1600" spc="-150" dirty="0"/>
              <a:t>MESH &amp; RIVICE</a:t>
            </a:r>
          </a:p>
          <a:p>
            <a:r>
              <a:rPr lang="en-CA" sz="1600" spc="-150" dirty="0"/>
              <a:t>HOOPLA &amp; HEC-RAS</a:t>
            </a:r>
          </a:p>
          <a:p>
            <a:endParaRPr lang="fr-CA" sz="1600" dirty="0"/>
          </a:p>
        </p:txBody>
      </p:sp>
      <p:sp>
        <p:nvSpPr>
          <p:cNvPr id="10" name="Text Placeholder 4">
            <a:extLst>
              <a:ext uri="{FF2B5EF4-FFF2-40B4-BE49-F238E27FC236}">
                <a16:creationId xmlns:a16="http://schemas.microsoft.com/office/drawing/2014/main" id="{F0025766-24C5-4002-B509-4273B4A2E39E}"/>
              </a:ext>
            </a:extLst>
          </p:cNvPr>
          <p:cNvSpPr txBox="1">
            <a:spLocks/>
          </p:cNvSpPr>
          <p:nvPr/>
        </p:nvSpPr>
        <p:spPr>
          <a:xfrm>
            <a:off x="5696497" y="1713686"/>
            <a:ext cx="1443282" cy="374290"/>
          </a:xfrm>
          <a:prstGeom prst="rect">
            <a:avLst/>
          </a:prstGeom>
          <a:solidFill>
            <a:srgbClr val="B47C6A"/>
          </a:solidFill>
        </p:spPr>
        <p:style>
          <a:lnRef idx="1">
            <a:schemeClr val="accent2"/>
          </a:lnRef>
          <a:fillRef idx="2">
            <a:schemeClr val="accent2"/>
          </a:fillRef>
          <a:effectRef idx="1">
            <a:schemeClr val="accent2"/>
          </a:effectRef>
          <a:fontRef idx="minor">
            <a:schemeClr val="dk1"/>
          </a:fontRef>
        </p:style>
        <p:txBody>
          <a:bodyPr lIns="0" tIns="0" rIns="0" bIns="0"/>
          <a:lstStyle>
            <a:lvl1pPr marL="0" indent="0" algn="l" defTabSz="914400" rtl="0" eaLnBrk="1" latinLnBrk="0" hangingPunct="1">
              <a:lnSpc>
                <a:spcPct val="90000"/>
              </a:lnSpc>
              <a:spcBef>
                <a:spcPts val="1000"/>
              </a:spcBef>
              <a:buFontTx/>
              <a:buNone/>
              <a:defRPr sz="1700" b="1" i="0" kern="1200" baseline="0">
                <a:solidFill>
                  <a:schemeClr val="accent6"/>
                </a:solidFill>
                <a:latin typeface="Overpass" pitchFamily="2" charset="77"/>
                <a:ea typeface="+mn-ea"/>
                <a:cs typeface="+mn-cs"/>
              </a:defRPr>
            </a:lvl1pPr>
            <a:lvl2pPr marL="0" indent="0" algn="l" defTabSz="914400" rtl="0" eaLnBrk="1" latinLnBrk="0" hangingPunct="1">
              <a:lnSpc>
                <a:spcPct val="90000"/>
              </a:lnSpc>
              <a:spcBef>
                <a:spcPts val="4"/>
              </a:spcBef>
              <a:buFontTx/>
              <a:buNone/>
              <a:defRPr sz="1600" kern="1200" baseline="0">
                <a:solidFill>
                  <a:schemeClr val="tx1"/>
                </a:solidFill>
                <a:latin typeface="Overpass Light" pitchFamily="2" charset="77"/>
                <a:ea typeface="+mn-ea"/>
                <a:cs typeface="+mn-cs"/>
              </a:defRPr>
            </a:lvl2pPr>
            <a:lvl3pPr marL="914400" indent="0" algn="l" defTabSz="914400" rtl="0" eaLnBrk="1" latinLnBrk="0" hangingPunct="1">
              <a:lnSpc>
                <a:spcPct val="90000"/>
              </a:lnSpc>
              <a:spcBef>
                <a:spcPts val="500"/>
              </a:spcBef>
              <a:buFontTx/>
              <a:buNone/>
              <a:defRPr sz="1600" kern="1200" baseline="0">
                <a:solidFill>
                  <a:schemeClr val="tx1"/>
                </a:solidFill>
                <a:latin typeface="Overpass" pitchFamily="2" charset="77"/>
                <a:ea typeface="+mn-ea"/>
                <a:cs typeface="+mn-cs"/>
              </a:defRPr>
            </a:lvl3pPr>
            <a:lvl4pPr marL="1371600" indent="0" algn="l" defTabSz="914400" rtl="0" eaLnBrk="1" latinLnBrk="0" hangingPunct="1">
              <a:lnSpc>
                <a:spcPct val="90000"/>
              </a:lnSpc>
              <a:spcBef>
                <a:spcPts val="500"/>
              </a:spcBef>
              <a:buFontTx/>
              <a:buNone/>
              <a:defRPr sz="1600" kern="1200" baseline="0">
                <a:solidFill>
                  <a:schemeClr val="tx1"/>
                </a:solidFill>
                <a:latin typeface="Overpass" pitchFamily="2" charset="77"/>
                <a:ea typeface="+mn-ea"/>
                <a:cs typeface="+mn-cs"/>
              </a:defRPr>
            </a:lvl4pPr>
            <a:lvl5pPr marL="1828800" indent="0" algn="l" defTabSz="914400" rtl="0" eaLnBrk="1" latinLnBrk="0" hangingPunct="1">
              <a:lnSpc>
                <a:spcPct val="90000"/>
              </a:lnSpc>
              <a:spcBef>
                <a:spcPts val="500"/>
              </a:spcBef>
              <a:buFontTx/>
              <a:buNone/>
              <a:defRPr sz="1600" kern="1200" baseline="0">
                <a:solidFill>
                  <a:schemeClr val="tx1"/>
                </a:solidFill>
                <a:latin typeface="Overpas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r>
              <a:rPr lang="fr-CA" sz="1100" dirty="0"/>
              <a:t>Méthodes fondées sur les données</a:t>
            </a:r>
          </a:p>
        </p:txBody>
      </p:sp>
      <p:sp>
        <p:nvSpPr>
          <p:cNvPr id="11" name="Text Placeholder 7">
            <a:extLst>
              <a:ext uri="{FF2B5EF4-FFF2-40B4-BE49-F238E27FC236}">
                <a16:creationId xmlns:a16="http://schemas.microsoft.com/office/drawing/2014/main" id="{501FF251-4606-4D62-823A-15DA73720221}"/>
              </a:ext>
            </a:extLst>
          </p:cNvPr>
          <p:cNvSpPr txBox="1">
            <a:spLocks/>
          </p:cNvSpPr>
          <p:nvPr/>
        </p:nvSpPr>
        <p:spPr>
          <a:xfrm>
            <a:off x="5696497" y="2112962"/>
            <a:ext cx="1443282" cy="1961337"/>
          </a:xfrm>
          <a:prstGeom prst="rect">
            <a:avLst/>
          </a:prstGeom>
          <a:solidFill>
            <a:srgbClr val="B47C6A"/>
          </a:solidFill>
        </p:spPr>
        <p:style>
          <a:lnRef idx="1">
            <a:schemeClr val="accent2"/>
          </a:lnRef>
          <a:fillRef idx="2">
            <a:schemeClr val="accent2"/>
          </a:fillRef>
          <a:effectRef idx="1">
            <a:schemeClr val="accent2"/>
          </a:effectRef>
          <a:fontRef idx="minor">
            <a:schemeClr val="dk1"/>
          </a:fontRef>
        </p:style>
        <p:txBody>
          <a:bodyPr lIns="0" tIns="0" rIns="0"/>
          <a:lstStyle>
            <a:lvl1pPr marL="0" indent="0" algn="l" defTabSz="914400" rtl="0" eaLnBrk="1" latinLnBrk="0" hangingPunct="1">
              <a:lnSpc>
                <a:spcPct val="100000"/>
              </a:lnSpc>
              <a:spcBef>
                <a:spcPts val="1000"/>
              </a:spcBef>
              <a:buFont typeface="Arial" panose="020B0604020202020204" pitchFamily="34" charset="0"/>
              <a:buNone/>
              <a:defRPr sz="1700" b="0" i="0" kern="1200">
                <a:solidFill>
                  <a:schemeClr val="accent6"/>
                </a:solidFill>
                <a:latin typeface="Overpass Light"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700" b="0" i="0" kern="1200">
                <a:solidFill>
                  <a:schemeClr val="tx1">
                    <a:lumMod val="75000"/>
                    <a:lumOff val="25000"/>
                  </a:schemeClr>
                </a:solidFill>
                <a:latin typeface="Overpass Light"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700" b="0" i="0" kern="1200">
                <a:solidFill>
                  <a:schemeClr val="tx1">
                    <a:lumMod val="75000"/>
                    <a:lumOff val="25000"/>
                  </a:schemeClr>
                </a:solidFill>
                <a:latin typeface="Overpass Light"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700" b="0" i="0" kern="1200">
                <a:solidFill>
                  <a:schemeClr val="tx1">
                    <a:lumMod val="75000"/>
                    <a:lumOff val="25000"/>
                  </a:schemeClr>
                </a:solidFill>
                <a:latin typeface="Overpass Light"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700" b="0" i="0" kern="1200">
                <a:solidFill>
                  <a:schemeClr val="tx1">
                    <a:lumMod val="75000"/>
                    <a:lumOff val="25000"/>
                  </a:schemeClr>
                </a:solidFill>
                <a:latin typeface="Overpass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600" dirty="0" err="1"/>
              <a:t>Méthodes</a:t>
            </a:r>
            <a:r>
              <a:rPr lang="en-CA" sz="1600" dirty="0"/>
              <a:t> </a:t>
            </a:r>
            <a:r>
              <a:rPr lang="en-CA" sz="1600" dirty="0" err="1"/>
              <a:t>conceptuelles</a:t>
            </a:r>
            <a:endParaRPr lang="en-CA" sz="1600" dirty="0"/>
          </a:p>
          <a:p>
            <a:r>
              <a:rPr lang="en-CA" sz="1600" dirty="0" err="1"/>
              <a:t>Méthodes</a:t>
            </a:r>
            <a:r>
              <a:rPr lang="en-CA" sz="1600" dirty="0"/>
              <a:t> </a:t>
            </a:r>
            <a:r>
              <a:rPr lang="en-CA" sz="1600" dirty="0" err="1"/>
              <a:t>statistiques</a:t>
            </a:r>
            <a:endParaRPr lang="en-CA" sz="1600" dirty="0"/>
          </a:p>
          <a:p>
            <a:r>
              <a:rPr lang="en-CA" sz="1600" dirty="0" err="1"/>
              <a:t>Méthodes</a:t>
            </a:r>
            <a:r>
              <a:rPr lang="en-CA" sz="1600" dirty="0"/>
              <a:t> </a:t>
            </a:r>
            <a:r>
              <a:rPr lang="en-CA" sz="1600" dirty="0" err="1"/>
              <a:t>d’AI</a:t>
            </a:r>
            <a:endParaRPr lang="fr-CA" sz="1600" dirty="0"/>
          </a:p>
          <a:p>
            <a:endParaRPr lang="fr-CA" dirty="0"/>
          </a:p>
        </p:txBody>
      </p:sp>
      <p:pic>
        <p:nvPicPr>
          <p:cNvPr id="12" name="Espace réservé pour une image  4">
            <a:extLst>
              <a:ext uri="{FF2B5EF4-FFF2-40B4-BE49-F238E27FC236}">
                <a16:creationId xmlns:a16="http://schemas.microsoft.com/office/drawing/2014/main" id="{3A8B494E-76C9-4498-BDFA-767C6D93FEE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774700"/>
          </a:xfrm>
          <a:prstGeom prst="rect">
            <a:avLst/>
          </a:prstGeom>
        </p:spPr>
      </p:pic>
      <p:sp>
        <p:nvSpPr>
          <p:cNvPr id="13" name="TextBox 12">
            <a:extLst>
              <a:ext uri="{FF2B5EF4-FFF2-40B4-BE49-F238E27FC236}">
                <a16:creationId xmlns:a16="http://schemas.microsoft.com/office/drawing/2014/main" id="{5FE0F2D8-2911-4564-B5F4-E55A34DF3037}"/>
              </a:ext>
            </a:extLst>
          </p:cNvPr>
          <p:cNvSpPr txBox="1"/>
          <p:nvPr/>
        </p:nvSpPr>
        <p:spPr>
          <a:xfrm>
            <a:off x="8793132" y="787354"/>
            <a:ext cx="301686" cy="369332"/>
          </a:xfrm>
          <a:prstGeom prst="rect">
            <a:avLst/>
          </a:prstGeom>
          <a:noFill/>
        </p:spPr>
        <p:txBody>
          <a:bodyPr wrap="none" rtlCol="0">
            <a:spAutoFit/>
          </a:bodyPr>
          <a:lstStyle/>
          <a:p>
            <a:r>
              <a:rPr lang="en-US" dirty="0"/>
              <a:t>4</a:t>
            </a:r>
          </a:p>
        </p:txBody>
      </p:sp>
      <p:sp>
        <p:nvSpPr>
          <p:cNvPr id="14" name="Hexagon 13">
            <a:extLst>
              <a:ext uri="{FF2B5EF4-FFF2-40B4-BE49-F238E27FC236}">
                <a16:creationId xmlns:a16="http://schemas.microsoft.com/office/drawing/2014/main" id="{7231D86E-EA4A-4D2A-9F7E-EEC21B975FE4}"/>
              </a:ext>
            </a:extLst>
          </p:cNvPr>
          <p:cNvSpPr/>
          <p:nvPr/>
        </p:nvSpPr>
        <p:spPr>
          <a:xfrm>
            <a:off x="1998979" y="3922253"/>
            <a:ext cx="689635" cy="589233"/>
          </a:xfrm>
          <a:prstGeom prst="hexagon">
            <a:avLst>
              <a:gd name="adj" fmla="val 25000"/>
              <a:gd name="vf" fmla="val 115470"/>
            </a:avLst>
          </a:prstGeom>
          <a:blipFill>
            <a:blip r:embed="rId4">
              <a:duotone>
                <a:schemeClr val="accent2">
                  <a:shade val="45000"/>
                  <a:satMod val="135000"/>
                </a:schemeClr>
                <a:prstClr val="white"/>
              </a:duotone>
            </a:blip>
            <a:srcRect/>
            <a:stretch>
              <a:fillRect t="-8000" b="-8000"/>
            </a:stretch>
          </a:blipFill>
        </p:spPr>
        <p:style>
          <a:lnRef idx="2">
            <a:schemeClr val="accent2">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CA" dirty="0"/>
          </a:p>
        </p:txBody>
      </p:sp>
      <p:sp>
        <p:nvSpPr>
          <p:cNvPr id="15" name="Hexagon 14">
            <a:extLst>
              <a:ext uri="{FF2B5EF4-FFF2-40B4-BE49-F238E27FC236}">
                <a16:creationId xmlns:a16="http://schemas.microsoft.com/office/drawing/2014/main" id="{AEBA8E27-B822-4DCA-9C32-040B71CF920D}"/>
              </a:ext>
            </a:extLst>
          </p:cNvPr>
          <p:cNvSpPr/>
          <p:nvPr/>
        </p:nvSpPr>
        <p:spPr>
          <a:xfrm>
            <a:off x="3801198" y="3922255"/>
            <a:ext cx="689635" cy="589233"/>
          </a:xfrm>
          <a:prstGeom prst="hexagon">
            <a:avLst>
              <a:gd name="adj" fmla="val 25000"/>
              <a:gd name="vf" fmla="val 115470"/>
            </a:avLst>
          </a:prstGeom>
          <a:blipFill>
            <a:blip r:embed="rId5">
              <a:duotone>
                <a:schemeClr val="accent2">
                  <a:shade val="45000"/>
                  <a:satMod val="135000"/>
                </a:schemeClr>
                <a:prstClr val="white"/>
              </a:duotone>
            </a:blip>
            <a:srcRect/>
            <a:stretch>
              <a:fillRect t="-8000" b="-8000"/>
            </a:stretch>
          </a:blipFill>
        </p:spPr>
        <p:style>
          <a:lnRef idx="2">
            <a:schemeClr val="accent2">
              <a:hueOff val="-904767"/>
              <a:satOff val="-33333"/>
              <a:lumOff val="2745"/>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CA"/>
          </a:p>
        </p:txBody>
      </p:sp>
      <p:sp>
        <p:nvSpPr>
          <p:cNvPr id="16" name="Hexagon 15">
            <a:extLst>
              <a:ext uri="{FF2B5EF4-FFF2-40B4-BE49-F238E27FC236}">
                <a16:creationId xmlns:a16="http://schemas.microsoft.com/office/drawing/2014/main" id="{3BA7CF71-FF20-43EB-AC88-1A935DECD2D8}"/>
              </a:ext>
            </a:extLst>
          </p:cNvPr>
          <p:cNvSpPr/>
          <p:nvPr/>
        </p:nvSpPr>
        <p:spPr>
          <a:xfrm>
            <a:off x="5467899" y="3922255"/>
            <a:ext cx="689635" cy="589233"/>
          </a:xfrm>
          <a:prstGeom prst="hexagon">
            <a:avLst>
              <a:gd name="adj" fmla="val 25000"/>
              <a:gd name="vf" fmla="val 115470"/>
            </a:avLst>
          </a:prstGeom>
          <a:blipFill>
            <a:blip r:embed="rId6">
              <a:duotone>
                <a:prstClr val="black"/>
                <a:srgbClr val="B47C6A">
                  <a:tint val="45000"/>
                  <a:satMod val="400000"/>
                </a:srgbClr>
              </a:duotone>
              <a:extLst>
                <a:ext uri="{BEBA8EAE-BF5A-486C-A8C5-ECC9F3942E4B}">
                  <a14:imgProps xmlns:a14="http://schemas.microsoft.com/office/drawing/2010/main">
                    <a14:imgLayer r:embed="rId7">
                      <a14:imgEffect>
                        <a14:colorTemperature colorTemp="11200"/>
                      </a14:imgEffect>
                    </a14:imgLayer>
                  </a14:imgProps>
                </a:ext>
              </a:extLst>
            </a:blip>
            <a:srcRect/>
            <a:stretch>
              <a:fillRect t="-8000" b="-8000"/>
            </a:stretch>
          </a:blipFill>
        </p:spPr>
        <p:style>
          <a:lnRef idx="2">
            <a:schemeClr val="accent2">
              <a:hueOff val="-1809534"/>
              <a:satOff val="-66667"/>
              <a:lumOff val="5491"/>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CA"/>
          </a:p>
        </p:txBody>
      </p:sp>
      <p:pic>
        <p:nvPicPr>
          <p:cNvPr id="1026" name="Picture 2" descr="https://www.hec.usace.army.mil/software/hec-ras/images/Graphics-Reporting.jpg">
            <a:extLst>
              <a:ext uri="{FF2B5EF4-FFF2-40B4-BE49-F238E27FC236}">
                <a16:creationId xmlns:a16="http://schemas.microsoft.com/office/drawing/2014/main" id="{7A4B971F-0ADE-40F0-BE0C-B65DA1FA4A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5782" y="1923971"/>
            <a:ext cx="1948285" cy="12146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ars.els-cdn.com/content/image/1-s2.0-S136481522500218X-gr3.jpg">
            <a:extLst>
              <a:ext uri="{FF2B5EF4-FFF2-40B4-BE49-F238E27FC236}">
                <a16:creationId xmlns:a16="http://schemas.microsoft.com/office/drawing/2014/main" id="{D058A424-D6F6-43B3-AF8B-4B19986B2A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55671" y="2086171"/>
            <a:ext cx="1728786" cy="120089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0F12E417-D4EA-43C9-8948-68769846D893}"/>
              </a:ext>
            </a:extLst>
          </p:cNvPr>
          <p:cNvPicPr>
            <a:picLocks noChangeAspect="1"/>
          </p:cNvPicPr>
          <p:nvPr/>
        </p:nvPicPr>
        <p:blipFill>
          <a:blip r:embed="rId10"/>
          <a:stretch>
            <a:fillRect/>
          </a:stretch>
        </p:blipFill>
        <p:spPr>
          <a:xfrm>
            <a:off x="-320" y="3900931"/>
            <a:ext cx="1972960" cy="1138074"/>
          </a:xfrm>
          <a:prstGeom prst="rect">
            <a:avLst/>
          </a:prstGeom>
        </p:spPr>
      </p:pic>
    </p:spTree>
    <p:extLst>
      <p:ext uri="{BB962C8B-B14F-4D97-AF65-F5344CB8AC3E}">
        <p14:creationId xmlns:p14="http://schemas.microsoft.com/office/powerpoint/2010/main" val="307526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9" presetClass="emph" presetSubtype="0" fill="hold" nodeType="clickEffect">
                                  <p:stCondLst>
                                    <p:cond delay="0"/>
                                  </p:stCondLst>
                                  <p:childTnLst>
                                    <p:animClr clrSpc="rgb" dir="cw">
                                      <p:cBhvr override="childStyle">
                                        <p:cTn id="10" dur="500" fill="hold"/>
                                        <p:tgtEl>
                                          <p:spTgt spid="8">
                                            <p:txEl>
                                              <p:pRg st="2" end="2"/>
                                            </p:txEl>
                                          </p:spTgt>
                                        </p:tgtEl>
                                        <p:attrNameLst>
                                          <p:attrName>style.color</p:attrName>
                                        </p:attrNameLst>
                                      </p:cBhvr>
                                      <p:to>
                                        <a:srgbClr val="00B050"/>
                                      </p:to>
                                    </p:animClr>
                                    <p:animClr clrSpc="rgb" dir="cw">
                                      <p:cBhvr>
                                        <p:cTn id="11" dur="500" fill="hold"/>
                                        <p:tgtEl>
                                          <p:spTgt spid="8">
                                            <p:txEl>
                                              <p:pRg st="2" end="2"/>
                                            </p:txEl>
                                          </p:spTgt>
                                        </p:tgtEl>
                                        <p:attrNameLst>
                                          <p:attrName>fillcolor</p:attrName>
                                        </p:attrNameLst>
                                      </p:cBhvr>
                                      <p:to>
                                        <a:srgbClr val="00B050"/>
                                      </p:to>
                                    </p:animClr>
                                    <p:set>
                                      <p:cBhvr>
                                        <p:cTn id="12" dur="500" fill="hold"/>
                                        <p:tgtEl>
                                          <p:spTgt spid="8">
                                            <p:txEl>
                                              <p:pRg st="2" end="2"/>
                                            </p:txEl>
                                          </p:spTgt>
                                        </p:tgtEl>
                                        <p:attrNameLst>
                                          <p:attrName>fill.type</p:attrName>
                                        </p:attrNameLst>
                                      </p:cBhvr>
                                      <p:to>
                                        <p:strVal val="solid"/>
                                      </p:to>
                                    </p:set>
                                    <p:set>
                                      <p:cBhvr>
                                        <p:cTn id="13" dur="500" fill="hold"/>
                                        <p:tgtEl>
                                          <p:spTgt spid="8">
                                            <p:txEl>
                                              <p:pRg st="2" end="2"/>
                                            </p:txEl>
                                          </p:spTgt>
                                        </p:tgtEl>
                                        <p:attrNameLst>
                                          <p:attrName>fill.on</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9" presetClass="emph" presetSubtype="0" fill="hold" nodeType="clickEffect">
                                  <p:stCondLst>
                                    <p:cond delay="0"/>
                                  </p:stCondLst>
                                  <p:childTnLst>
                                    <p:animClr clrSpc="rgb" dir="cw">
                                      <p:cBhvr override="childStyle">
                                        <p:cTn id="21" dur="500" fill="hold"/>
                                        <p:tgtEl>
                                          <p:spTgt spid="11">
                                            <p:txEl>
                                              <p:pRg st="1" end="1"/>
                                            </p:txEl>
                                          </p:spTgt>
                                        </p:tgtEl>
                                        <p:attrNameLst>
                                          <p:attrName>style.color</p:attrName>
                                        </p:attrNameLst>
                                      </p:cBhvr>
                                      <p:to>
                                        <a:srgbClr val="00B050"/>
                                      </p:to>
                                    </p:animClr>
                                    <p:animClr clrSpc="rgb" dir="cw">
                                      <p:cBhvr>
                                        <p:cTn id="22" dur="500" fill="hold"/>
                                        <p:tgtEl>
                                          <p:spTgt spid="11">
                                            <p:txEl>
                                              <p:pRg st="1" end="1"/>
                                            </p:txEl>
                                          </p:spTgt>
                                        </p:tgtEl>
                                        <p:attrNameLst>
                                          <p:attrName>fillcolor</p:attrName>
                                        </p:attrNameLst>
                                      </p:cBhvr>
                                      <p:to>
                                        <a:srgbClr val="00B050"/>
                                      </p:to>
                                    </p:animClr>
                                    <p:set>
                                      <p:cBhvr>
                                        <p:cTn id="23" dur="500" fill="hold"/>
                                        <p:tgtEl>
                                          <p:spTgt spid="11">
                                            <p:txEl>
                                              <p:pRg st="1" end="1"/>
                                            </p:txEl>
                                          </p:spTgt>
                                        </p:tgtEl>
                                        <p:attrNameLst>
                                          <p:attrName>fill.type</p:attrName>
                                        </p:attrNameLst>
                                      </p:cBhvr>
                                      <p:to>
                                        <p:strVal val="solid"/>
                                      </p:to>
                                    </p:set>
                                    <p:set>
                                      <p:cBhvr>
                                        <p:cTn id="24" dur="500" fill="hold"/>
                                        <p:tgtEl>
                                          <p:spTgt spid="11">
                                            <p:txEl>
                                              <p:pRg st="1" end="1"/>
                                            </p:txEl>
                                          </p:spTgt>
                                        </p:tgtEl>
                                        <p:attrNameLst>
                                          <p:attrName>fill.on</p:attrName>
                                        </p:attrNameLst>
                                      </p:cBhvr>
                                      <p:to>
                                        <p:strVal val="true"/>
                                      </p:to>
                                    </p:set>
                                  </p:childTnLst>
                                </p:cTn>
                              </p:par>
                              <p:par>
                                <p:cTn id="25" presetID="19" presetClass="emph" presetSubtype="0" fill="hold" nodeType="withEffect">
                                  <p:stCondLst>
                                    <p:cond delay="0"/>
                                  </p:stCondLst>
                                  <p:iterate type="lt">
                                    <p:tmPct val="0"/>
                                  </p:iterate>
                                  <p:childTnLst>
                                    <p:animClr clrSpc="rgb" dir="cw">
                                      <p:cBhvr override="childStyle">
                                        <p:cTn id="26" dur="500" fill="hold"/>
                                        <p:tgtEl>
                                          <p:spTgt spid="11">
                                            <p:txEl>
                                              <p:pRg st="2" end="2"/>
                                            </p:txEl>
                                          </p:spTgt>
                                        </p:tgtEl>
                                        <p:attrNameLst>
                                          <p:attrName>style.color</p:attrName>
                                        </p:attrNameLst>
                                      </p:cBhvr>
                                      <p:to>
                                        <a:srgbClr val="00B050"/>
                                      </p:to>
                                    </p:animClr>
                                    <p:animClr clrSpc="rgb" dir="cw">
                                      <p:cBhvr>
                                        <p:cTn id="27" dur="500" fill="hold"/>
                                        <p:tgtEl>
                                          <p:spTgt spid="11">
                                            <p:txEl>
                                              <p:pRg st="2" end="2"/>
                                            </p:txEl>
                                          </p:spTgt>
                                        </p:tgtEl>
                                        <p:attrNameLst>
                                          <p:attrName>fillcolor</p:attrName>
                                        </p:attrNameLst>
                                      </p:cBhvr>
                                      <p:to>
                                        <a:srgbClr val="00B050"/>
                                      </p:to>
                                    </p:animClr>
                                    <p:set>
                                      <p:cBhvr>
                                        <p:cTn id="28" dur="500" fill="hold"/>
                                        <p:tgtEl>
                                          <p:spTgt spid="11">
                                            <p:txEl>
                                              <p:pRg st="2" end="2"/>
                                            </p:txEl>
                                          </p:spTgt>
                                        </p:tgtEl>
                                        <p:attrNameLst>
                                          <p:attrName>fill.type</p:attrName>
                                        </p:attrNameLst>
                                      </p:cBhvr>
                                      <p:to>
                                        <p:strVal val="solid"/>
                                      </p:to>
                                    </p:set>
                                    <p:set>
                                      <p:cBhvr>
                                        <p:cTn id="29" dur="500" fill="hold"/>
                                        <p:tgtEl>
                                          <p:spTgt spid="11">
                                            <p:txEl>
                                              <p:pRg st="2" end="2"/>
                                            </p:txEl>
                                          </p:spTgt>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2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8" presetClass="emph" presetSubtype="0" fill="hold" nodeType="clickEffect">
                                  <p:stCondLst>
                                    <p:cond delay="0"/>
                                  </p:stCondLst>
                                  <p:iterate type="lt">
                                    <p:tmPct val="4000"/>
                                  </p:iterate>
                                  <p:childTnLst>
                                    <p:set>
                                      <p:cBhvr override="childStyle">
                                        <p:cTn id="37" dur="500" fill="hold"/>
                                        <p:tgtEl>
                                          <p:spTgt spid="11">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5E3E4804-B8B1-9741-BD8F-8EBBBEA82B0F}"/>
              </a:ext>
            </a:extLst>
          </p:cNvPr>
          <p:cNvSpPr>
            <a:spLocks noGrp="1"/>
          </p:cNvSpPr>
          <p:nvPr>
            <p:ph type="title"/>
          </p:nvPr>
        </p:nvSpPr>
        <p:spPr>
          <a:xfrm>
            <a:off x="0" y="783129"/>
            <a:ext cx="8686800" cy="374290"/>
          </a:xfrm>
        </p:spPr>
        <p:txBody>
          <a:bodyPr/>
          <a:lstStyle/>
          <a:p>
            <a:r>
              <a:rPr lang="fr-CA" dirty="0"/>
              <a:t>Lacunes de connaissances et limitations des études</a:t>
            </a:r>
            <a:endParaRPr lang="fr-FR" dirty="0"/>
          </a:p>
        </p:txBody>
      </p:sp>
      <p:sp>
        <p:nvSpPr>
          <p:cNvPr id="5" name="Espace réservé du texte 4">
            <a:extLst>
              <a:ext uri="{FF2B5EF4-FFF2-40B4-BE49-F238E27FC236}">
                <a16:creationId xmlns:a16="http://schemas.microsoft.com/office/drawing/2014/main" id="{6478295F-6925-F94D-8757-4458B93B31D1}"/>
              </a:ext>
            </a:extLst>
          </p:cNvPr>
          <p:cNvSpPr>
            <a:spLocks noGrp="1"/>
          </p:cNvSpPr>
          <p:nvPr>
            <p:ph type="body" sz="quarter" idx="16"/>
          </p:nvPr>
        </p:nvSpPr>
        <p:spPr>
          <a:xfrm>
            <a:off x="316658" y="1805777"/>
            <a:ext cx="5421714" cy="1989439"/>
          </a:xfrm>
        </p:spPr>
        <p:txBody>
          <a:bodyPr/>
          <a:lstStyle/>
          <a:p>
            <a:pPr marL="171450" indent="-171450">
              <a:lnSpc>
                <a:spcPct val="150000"/>
              </a:lnSpc>
              <a:buFont typeface="Wingdings" panose="020B0604020202020204" pitchFamily="34" charset="0"/>
              <a:buChar char="Ø"/>
            </a:pPr>
            <a:r>
              <a:rPr lang="fr-FR" sz="1400" dirty="0">
                <a:solidFill>
                  <a:schemeClr val="tx1"/>
                </a:solidFill>
                <a:cs typeface="Segoe UI"/>
              </a:rPr>
              <a:t>Qualité des données insuffisante,</a:t>
            </a:r>
          </a:p>
          <a:p>
            <a:pPr marL="171450" indent="-171450">
              <a:lnSpc>
                <a:spcPct val="150000"/>
              </a:lnSpc>
              <a:buFont typeface="Wingdings" panose="020B0604020202020204" pitchFamily="34" charset="0"/>
              <a:buChar char="Ø"/>
            </a:pPr>
            <a:r>
              <a:rPr lang="fr-FR" sz="1400" dirty="0">
                <a:solidFill>
                  <a:schemeClr val="tx1"/>
                </a:solidFill>
                <a:cs typeface="Segoe UI"/>
              </a:rPr>
              <a:t>Effet de la taille et du déséquilibre des données peu étudié,</a:t>
            </a:r>
          </a:p>
          <a:p>
            <a:pPr marL="171450" indent="-171450">
              <a:lnSpc>
                <a:spcPct val="150000"/>
              </a:lnSpc>
              <a:buFont typeface="Wingdings" panose="020B0604020202020204" pitchFamily="34" charset="0"/>
              <a:buChar char="Ø"/>
            </a:pPr>
            <a:r>
              <a:rPr lang="fr-FR" sz="1400" dirty="0">
                <a:solidFill>
                  <a:schemeClr val="tx1"/>
                </a:solidFill>
                <a:cs typeface="Segoe UI"/>
              </a:rPr>
              <a:t>Embâcles liés aux interactions complexes souvent ignorés,</a:t>
            </a:r>
          </a:p>
          <a:p>
            <a:pPr marL="171450" indent="-171450">
              <a:lnSpc>
                <a:spcPct val="150000"/>
              </a:lnSpc>
              <a:buFont typeface="Wingdings" panose="020B0604020202020204" pitchFamily="34" charset="0"/>
              <a:buChar char="Ø"/>
            </a:pPr>
            <a:r>
              <a:rPr lang="fr-CA" sz="1400" dirty="0">
                <a:solidFill>
                  <a:schemeClr val="tx1"/>
                </a:solidFill>
                <a:cs typeface="Segoe UI"/>
              </a:rPr>
              <a:t>Identifier le modèle d’IA le plus stable.</a:t>
            </a:r>
          </a:p>
          <a:p>
            <a:pPr marL="171450" indent="-171450">
              <a:lnSpc>
                <a:spcPct val="150000"/>
              </a:lnSpc>
              <a:buFont typeface="Wingdings" panose="020B0604020202020204" pitchFamily="34" charset="0"/>
              <a:buChar char="Ø"/>
            </a:pPr>
            <a:endParaRPr lang="fr-FR" sz="1400" dirty="0">
              <a:solidFill>
                <a:schemeClr val="tx1"/>
              </a:solidFill>
              <a:cs typeface="Segoe UI"/>
            </a:endParaRPr>
          </a:p>
        </p:txBody>
      </p:sp>
      <p:pic>
        <p:nvPicPr>
          <p:cNvPr id="6" name="Espace réservé pour une image  4">
            <a:extLst>
              <a:ext uri="{FF2B5EF4-FFF2-40B4-BE49-F238E27FC236}">
                <a16:creationId xmlns:a16="http://schemas.microsoft.com/office/drawing/2014/main" id="{707AA1B3-0B85-4540-91F5-BD77192E1B56}"/>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0" y="0"/>
            <a:ext cx="9144000" cy="774700"/>
          </a:xfrm>
        </p:spPr>
      </p:pic>
      <p:sp>
        <p:nvSpPr>
          <p:cNvPr id="7" name="TextBox 6">
            <a:extLst>
              <a:ext uri="{FF2B5EF4-FFF2-40B4-BE49-F238E27FC236}">
                <a16:creationId xmlns:a16="http://schemas.microsoft.com/office/drawing/2014/main" id="{C4D7B140-6594-43D1-8B1D-24228FEEBBAD}"/>
              </a:ext>
            </a:extLst>
          </p:cNvPr>
          <p:cNvSpPr txBox="1"/>
          <p:nvPr/>
        </p:nvSpPr>
        <p:spPr>
          <a:xfrm>
            <a:off x="8763000" y="708354"/>
            <a:ext cx="301686" cy="369332"/>
          </a:xfrm>
          <a:prstGeom prst="rect">
            <a:avLst/>
          </a:prstGeom>
          <a:noFill/>
        </p:spPr>
        <p:txBody>
          <a:bodyPr wrap="none" rtlCol="0">
            <a:spAutoFit/>
          </a:bodyPr>
          <a:lstStyle/>
          <a:p>
            <a:r>
              <a:rPr lang="en-US" dirty="0"/>
              <a:t>5</a:t>
            </a:r>
          </a:p>
        </p:txBody>
      </p:sp>
      <p:pic>
        <p:nvPicPr>
          <p:cNvPr id="12" name="Picture 11">
            <a:extLst>
              <a:ext uri="{FF2B5EF4-FFF2-40B4-BE49-F238E27FC236}">
                <a16:creationId xmlns:a16="http://schemas.microsoft.com/office/drawing/2014/main" id="{C22E404F-DAFD-4CAE-A11C-3FD85CD005FA}"/>
              </a:ext>
            </a:extLst>
          </p:cNvPr>
          <p:cNvPicPr>
            <a:picLocks noChangeAspect="1"/>
          </p:cNvPicPr>
          <p:nvPr/>
        </p:nvPicPr>
        <p:blipFill>
          <a:blip r:embed="rId4"/>
          <a:stretch>
            <a:fillRect/>
          </a:stretch>
        </p:blipFill>
        <p:spPr>
          <a:xfrm>
            <a:off x="5847808" y="1165848"/>
            <a:ext cx="3269298" cy="3269298"/>
          </a:xfrm>
          <a:prstGeom prst="rect">
            <a:avLst/>
          </a:prstGeom>
        </p:spPr>
      </p:pic>
      <p:sp>
        <p:nvSpPr>
          <p:cNvPr id="9" name="TextBox 8">
            <a:extLst>
              <a:ext uri="{FF2B5EF4-FFF2-40B4-BE49-F238E27FC236}">
                <a16:creationId xmlns:a16="http://schemas.microsoft.com/office/drawing/2014/main" id="{F557E52D-51A5-48C6-BAEB-B399577F1350}"/>
              </a:ext>
            </a:extLst>
          </p:cNvPr>
          <p:cNvSpPr txBox="1"/>
          <p:nvPr/>
        </p:nvSpPr>
        <p:spPr>
          <a:xfrm>
            <a:off x="4668744" y="4942765"/>
            <a:ext cx="2492990" cy="200055"/>
          </a:xfrm>
          <a:prstGeom prst="rect">
            <a:avLst/>
          </a:prstGeom>
          <a:noFill/>
        </p:spPr>
        <p:txBody>
          <a:bodyPr wrap="none" rtlCol="0">
            <a:spAutoFit/>
          </a:bodyPr>
          <a:lstStyle/>
          <a:p>
            <a:r>
              <a:rPr lang="en-CA" sz="700" dirty="0">
                <a:latin typeface="Overpass Light" panose="020B0604020202020204" charset="0"/>
                <a:cs typeface="Arial" panose="020B0604020202020204" pitchFamily="34" charset="0"/>
              </a:rPr>
              <a:t>The picture generated by Gemini Google and are not real.</a:t>
            </a:r>
            <a:endParaRPr lang="fr-CA" sz="700" dirty="0">
              <a:latin typeface="Overpass Light" panose="020B0604020202020204" charset="0"/>
              <a:cs typeface="Arial" panose="020B0604020202020204" pitchFamily="34" charset="0"/>
            </a:endParaRPr>
          </a:p>
        </p:txBody>
      </p:sp>
    </p:spTree>
    <p:extLst>
      <p:ext uri="{BB962C8B-B14F-4D97-AF65-F5344CB8AC3E}">
        <p14:creationId xmlns:p14="http://schemas.microsoft.com/office/powerpoint/2010/main" val="3280426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5E3E4804-B8B1-9741-BD8F-8EBBBEA82B0F}"/>
              </a:ext>
            </a:extLst>
          </p:cNvPr>
          <p:cNvSpPr>
            <a:spLocks noGrp="1"/>
          </p:cNvSpPr>
          <p:nvPr>
            <p:ph type="title"/>
          </p:nvPr>
        </p:nvSpPr>
        <p:spPr>
          <a:xfrm>
            <a:off x="0" y="783129"/>
            <a:ext cx="8686800" cy="374290"/>
          </a:xfrm>
        </p:spPr>
        <p:txBody>
          <a:bodyPr/>
          <a:lstStyle/>
          <a:p>
            <a:r>
              <a:rPr lang="en-US" dirty="0" err="1"/>
              <a:t>Objectifs</a:t>
            </a:r>
            <a:r>
              <a:rPr lang="en-US" dirty="0"/>
              <a:t> de </a:t>
            </a:r>
            <a:r>
              <a:rPr lang="en-US" dirty="0" err="1"/>
              <a:t>cette</a:t>
            </a:r>
            <a:r>
              <a:rPr lang="en-US" dirty="0"/>
              <a:t> étude</a:t>
            </a:r>
            <a:endParaRPr lang="fr-FR" dirty="0"/>
          </a:p>
        </p:txBody>
      </p:sp>
      <p:sp>
        <p:nvSpPr>
          <p:cNvPr id="5" name="Espace réservé du texte 4">
            <a:extLst>
              <a:ext uri="{FF2B5EF4-FFF2-40B4-BE49-F238E27FC236}">
                <a16:creationId xmlns:a16="http://schemas.microsoft.com/office/drawing/2014/main" id="{6478295F-6925-F94D-8757-4458B93B31D1}"/>
              </a:ext>
            </a:extLst>
          </p:cNvPr>
          <p:cNvSpPr>
            <a:spLocks noGrp="1"/>
          </p:cNvSpPr>
          <p:nvPr>
            <p:ph type="body" sz="quarter" idx="16"/>
          </p:nvPr>
        </p:nvSpPr>
        <p:spPr>
          <a:xfrm>
            <a:off x="255186" y="2513733"/>
            <a:ext cx="8356908" cy="1401811"/>
          </a:xfrm>
        </p:spPr>
        <p:txBody>
          <a:bodyPr/>
          <a:lstStyle/>
          <a:p>
            <a:pPr lvl="1">
              <a:lnSpc>
                <a:spcPct val="150000"/>
              </a:lnSpc>
              <a:buFont typeface="Wingdings" panose="05000000000000000000" pitchFamily="2" charset="2"/>
              <a:buChar char="v"/>
            </a:pPr>
            <a:endParaRPr lang="en-US" sz="1400" u="sng" dirty="0">
              <a:solidFill>
                <a:srgbClr val="231F20"/>
              </a:solidFill>
              <a:cs typeface="Times New Roman" panose="02020603050405020304" pitchFamily="18" charset="0"/>
            </a:endParaRPr>
          </a:p>
          <a:p>
            <a:pPr marL="171450" indent="-171450">
              <a:lnSpc>
                <a:spcPct val="150000"/>
              </a:lnSpc>
              <a:buFont typeface="Wingdings" panose="020B0604020202020204" pitchFamily="34" charset="0"/>
              <a:buChar char="Ø"/>
            </a:pPr>
            <a:r>
              <a:rPr lang="en-US" sz="2000" dirty="0" err="1">
                <a:solidFill>
                  <a:srgbClr val="231F20"/>
                </a:solidFill>
                <a:cs typeface="Segoe UI"/>
              </a:rPr>
              <a:t>Objectifs</a:t>
            </a:r>
            <a:r>
              <a:rPr lang="en-US" sz="2000" dirty="0">
                <a:solidFill>
                  <a:srgbClr val="231F20"/>
                </a:solidFill>
                <a:cs typeface="Segoe UI"/>
              </a:rPr>
              <a:t> </a:t>
            </a:r>
            <a:r>
              <a:rPr lang="en-US" sz="2000" dirty="0" err="1">
                <a:solidFill>
                  <a:srgbClr val="231F20"/>
                </a:solidFill>
                <a:cs typeface="Segoe UI"/>
              </a:rPr>
              <a:t>spécifiques</a:t>
            </a:r>
            <a:r>
              <a:rPr lang="en-US" sz="2000" dirty="0">
                <a:solidFill>
                  <a:srgbClr val="231F20"/>
                </a:solidFill>
                <a:cs typeface="Segoe UI"/>
              </a:rPr>
              <a:t> :</a:t>
            </a:r>
          </a:p>
          <a:p>
            <a:pPr marL="626364" lvl="1" indent="-342900" algn="just">
              <a:lnSpc>
                <a:spcPct val="150000"/>
              </a:lnSpc>
              <a:buFont typeface="Wingdings" panose="05000000000000000000" pitchFamily="2" charset="2"/>
              <a:buChar char="ü"/>
            </a:pPr>
            <a:r>
              <a:rPr lang="fr-FR" sz="1400" dirty="0">
                <a:solidFill>
                  <a:srgbClr val="231F20"/>
                </a:solidFill>
                <a:cs typeface="Segoe UI"/>
              </a:rPr>
              <a:t>Analyser l’effet des méthodes de prétraitement sur la précision des modèles,</a:t>
            </a:r>
          </a:p>
          <a:p>
            <a:pPr marL="626364" lvl="1" indent="-342900" algn="just">
              <a:lnSpc>
                <a:spcPct val="150000"/>
              </a:lnSpc>
              <a:buFont typeface="Wingdings" panose="05000000000000000000" pitchFamily="2" charset="2"/>
              <a:buChar char="ü"/>
            </a:pPr>
            <a:r>
              <a:rPr lang="fr-FR" sz="1400" dirty="0">
                <a:solidFill>
                  <a:srgbClr val="231F20"/>
                </a:solidFill>
                <a:cs typeface="Segoe UI"/>
              </a:rPr>
              <a:t>Identifier les meilleurs modèles d’apprentissage automatique pour prédire les embâcles et les inondations par embâcle,</a:t>
            </a:r>
          </a:p>
          <a:p>
            <a:pPr marL="626364" lvl="1" indent="-342900" algn="just">
              <a:lnSpc>
                <a:spcPct val="150000"/>
              </a:lnSpc>
              <a:buFont typeface="Wingdings" panose="05000000000000000000" pitchFamily="2" charset="2"/>
              <a:buChar char="ü"/>
            </a:pPr>
            <a:r>
              <a:rPr lang="fr-FR" sz="1400" dirty="0">
                <a:solidFill>
                  <a:srgbClr val="231F20"/>
                </a:solidFill>
                <a:cs typeface="Segoe UI"/>
              </a:rPr>
              <a:t>Évaluer l’influence des données d’observation limitées sur la précision des modèles.</a:t>
            </a:r>
            <a:endParaRPr lang="fr-CA" sz="1400" dirty="0">
              <a:solidFill>
                <a:srgbClr val="231F20"/>
              </a:solidFill>
              <a:cs typeface="Segoe UI"/>
            </a:endParaRPr>
          </a:p>
        </p:txBody>
      </p:sp>
      <p:pic>
        <p:nvPicPr>
          <p:cNvPr id="6" name="Espace réservé pour une image  4">
            <a:extLst>
              <a:ext uri="{FF2B5EF4-FFF2-40B4-BE49-F238E27FC236}">
                <a16:creationId xmlns:a16="http://schemas.microsoft.com/office/drawing/2014/main" id="{707AA1B3-0B85-4540-91F5-BD77192E1B56}"/>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0" y="0"/>
            <a:ext cx="9144000" cy="774700"/>
          </a:xfrm>
        </p:spPr>
      </p:pic>
      <p:sp>
        <p:nvSpPr>
          <p:cNvPr id="7" name="TextBox 6">
            <a:extLst>
              <a:ext uri="{FF2B5EF4-FFF2-40B4-BE49-F238E27FC236}">
                <a16:creationId xmlns:a16="http://schemas.microsoft.com/office/drawing/2014/main" id="{C4D7B140-6594-43D1-8B1D-24228FEEBBAD}"/>
              </a:ext>
            </a:extLst>
          </p:cNvPr>
          <p:cNvSpPr txBox="1"/>
          <p:nvPr/>
        </p:nvSpPr>
        <p:spPr>
          <a:xfrm>
            <a:off x="8763000" y="708354"/>
            <a:ext cx="301686" cy="369332"/>
          </a:xfrm>
          <a:prstGeom prst="rect">
            <a:avLst/>
          </a:prstGeom>
          <a:noFill/>
        </p:spPr>
        <p:txBody>
          <a:bodyPr wrap="none" rtlCol="0">
            <a:spAutoFit/>
          </a:bodyPr>
          <a:lstStyle/>
          <a:p>
            <a:r>
              <a:rPr lang="en-US" dirty="0"/>
              <a:t>6</a:t>
            </a:r>
          </a:p>
        </p:txBody>
      </p:sp>
      <p:sp>
        <p:nvSpPr>
          <p:cNvPr id="10" name="Rectangle 9">
            <a:extLst>
              <a:ext uri="{FF2B5EF4-FFF2-40B4-BE49-F238E27FC236}">
                <a16:creationId xmlns:a16="http://schemas.microsoft.com/office/drawing/2014/main" id="{3B6676EB-28EE-47AA-B5CF-097EC6B89AFB}"/>
              </a:ext>
            </a:extLst>
          </p:cNvPr>
          <p:cNvSpPr/>
          <p:nvPr/>
        </p:nvSpPr>
        <p:spPr>
          <a:xfrm>
            <a:off x="1157942" y="2337973"/>
            <a:ext cx="6370916" cy="1166923"/>
          </a:xfrm>
          <a:prstGeom prst="rect">
            <a:avLst/>
          </a:prstGeom>
        </p:spPr>
        <p:txBody>
          <a:bodyPr wrap="square">
            <a:spAutoFit/>
          </a:bodyPr>
          <a:lstStyle/>
          <a:p>
            <a:pPr marL="171450" indent="-171450">
              <a:lnSpc>
                <a:spcPct val="150000"/>
              </a:lnSpc>
              <a:buFont typeface="Wingdings" panose="020B0604020202020204" pitchFamily="34" charset="0"/>
              <a:buChar char="Ø"/>
            </a:pPr>
            <a:r>
              <a:rPr lang="en-CA" sz="2000" dirty="0">
                <a:solidFill>
                  <a:srgbClr val="231F20"/>
                </a:solidFill>
                <a:cs typeface="Segoe UI"/>
              </a:rPr>
              <a:t>But de la recherche :</a:t>
            </a:r>
          </a:p>
          <a:p>
            <a:pPr lvl="1">
              <a:lnSpc>
                <a:spcPct val="150000"/>
              </a:lnSpc>
              <a:buFont typeface="Wingdings" panose="05000000000000000000" pitchFamily="2" charset="2"/>
              <a:buChar char="v"/>
            </a:pPr>
            <a:r>
              <a:rPr lang="fr-CA" sz="1400" u="sng" dirty="0">
                <a:solidFill>
                  <a:srgbClr val="231F20"/>
                </a:solidFill>
                <a:cs typeface="Times New Roman" panose="02020603050405020304" pitchFamily="18" charset="0"/>
              </a:rPr>
              <a:t>Développer une approche intégrée pour la prévision des inondations causées par les embâcles de glace à l’aide de modèles fondés sur les données.</a:t>
            </a:r>
          </a:p>
        </p:txBody>
      </p:sp>
      <p:pic>
        <p:nvPicPr>
          <p:cNvPr id="14" name="Picture 13">
            <a:extLst>
              <a:ext uri="{FF2B5EF4-FFF2-40B4-BE49-F238E27FC236}">
                <a16:creationId xmlns:a16="http://schemas.microsoft.com/office/drawing/2014/main" id="{121DF5BE-2663-49B2-8D7C-5B6F58AE99DA}"/>
              </a:ext>
            </a:extLst>
          </p:cNvPr>
          <p:cNvPicPr>
            <a:picLocks noChangeAspect="1"/>
          </p:cNvPicPr>
          <p:nvPr/>
        </p:nvPicPr>
        <p:blipFill>
          <a:blip r:embed="rId4"/>
          <a:stretch>
            <a:fillRect/>
          </a:stretch>
        </p:blipFill>
        <p:spPr>
          <a:xfrm>
            <a:off x="7268823" y="1489936"/>
            <a:ext cx="1708421" cy="1106851"/>
          </a:xfrm>
          <a:prstGeom prst="rect">
            <a:avLst/>
          </a:prstGeom>
        </p:spPr>
      </p:pic>
      <p:pic>
        <p:nvPicPr>
          <p:cNvPr id="4" name="Picture 3">
            <a:extLst>
              <a:ext uri="{FF2B5EF4-FFF2-40B4-BE49-F238E27FC236}">
                <a16:creationId xmlns:a16="http://schemas.microsoft.com/office/drawing/2014/main" id="{A0A2D84B-86BA-4953-A105-86239F93E974}"/>
              </a:ext>
            </a:extLst>
          </p:cNvPr>
          <p:cNvPicPr>
            <a:picLocks noChangeAspect="1"/>
          </p:cNvPicPr>
          <p:nvPr/>
        </p:nvPicPr>
        <p:blipFill>
          <a:blip r:embed="rId5"/>
          <a:stretch>
            <a:fillRect/>
          </a:stretch>
        </p:blipFill>
        <p:spPr>
          <a:xfrm>
            <a:off x="7137433" y="1483054"/>
            <a:ext cx="1971200" cy="1108800"/>
          </a:xfrm>
          <a:prstGeom prst="rect">
            <a:avLst/>
          </a:prstGeom>
        </p:spPr>
      </p:pic>
    </p:spTree>
    <p:extLst>
      <p:ext uri="{BB962C8B-B14F-4D97-AF65-F5344CB8AC3E}">
        <p14:creationId xmlns:p14="http://schemas.microsoft.com/office/powerpoint/2010/main" val="210666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1.23457E-6 L -0.09913 -0.20185 " pathEditMode="relative" rAng="0" ptsTypes="AA">
                                      <p:cBhvr>
                                        <p:cTn id="6" dur="2000" fill="hold"/>
                                        <p:tgtEl>
                                          <p:spTgt spid="10"/>
                                        </p:tgtEl>
                                        <p:attrNameLst>
                                          <p:attrName>ppt_x</p:attrName>
                                          <p:attrName>ppt_y</p:attrName>
                                        </p:attrNameLst>
                                      </p:cBhvr>
                                      <p:rCtr x="-4965" y="-10093"/>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500"/>
                                        <p:tgtEl>
                                          <p:spTgt spid="5">
                                            <p:txEl>
                                              <p:pRg st="2" end="2"/>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fade">
                                      <p:cBhvr>
                                        <p:cTn id="20" dur="500"/>
                                        <p:tgtEl>
                                          <p:spTgt spid="5">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3E325EE-09DA-4285-9ABB-C93F2209A466}"/>
              </a:ext>
            </a:extLst>
          </p:cNvPr>
          <p:cNvPicPr>
            <a:picLocks noChangeAspect="1"/>
          </p:cNvPicPr>
          <p:nvPr/>
        </p:nvPicPr>
        <p:blipFill>
          <a:blip r:embed="rId3"/>
          <a:stretch>
            <a:fillRect/>
          </a:stretch>
        </p:blipFill>
        <p:spPr>
          <a:xfrm>
            <a:off x="0" y="-7089"/>
            <a:ext cx="774702" cy="5143500"/>
          </a:xfrm>
          <a:prstGeom prst="rect">
            <a:avLst/>
          </a:prstGeom>
        </p:spPr>
      </p:pic>
      <p:sp>
        <p:nvSpPr>
          <p:cNvPr id="3" name="Titre 2">
            <a:extLst>
              <a:ext uri="{FF2B5EF4-FFF2-40B4-BE49-F238E27FC236}">
                <a16:creationId xmlns:a16="http://schemas.microsoft.com/office/drawing/2014/main" id="{5E3E4804-B8B1-9741-BD8F-8EBBBEA82B0F}"/>
              </a:ext>
            </a:extLst>
          </p:cNvPr>
          <p:cNvSpPr>
            <a:spLocks noGrp="1"/>
          </p:cNvSpPr>
          <p:nvPr>
            <p:ph type="title"/>
          </p:nvPr>
        </p:nvSpPr>
        <p:spPr>
          <a:xfrm>
            <a:off x="774702" y="42375"/>
            <a:ext cx="7411048" cy="374290"/>
          </a:xfrm>
        </p:spPr>
        <p:txBody>
          <a:bodyPr/>
          <a:lstStyle/>
          <a:p>
            <a:r>
              <a:rPr lang="fr-FR" dirty="0"/>
              <a:t>Étude de cas</a:t>
            </a:r>
          </a:p>
        </p:txBody>
      </p:sp>
      <p:sp>
        <p:nvSpPr>
          <p:cNvPr id="8" name="Content Placeholder 1">
            <a:extLst>
              <a:ext uri="{FF2B5EF4-FFF2-40B4-BE49-F238E27FC236}">
                <a16:creationId xmlns:a16="http://schemas.microsoft.com/office/drawing/2014/main" id="{291C663E-FB39-425A-955A-135D2E079ACF}"/>
              </a:ext>
            </a:extLst>
          </p:cNvPr>
          <p:cNvSpPr txBox="1">
            <a:spLocks/>
          </p:cNvSpPr>
          <p:nvPr/>
        </p:nvSpPr>
        <p:spPr>
          <a:xfrm>
            <a:off x="667327" y="2008263"/>
            <a:ext cx="10754086" cy="3578352"/>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1pPr>
            <a:lvl2pPr marL="283464" indent="-283464"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566928" indent="-283464"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758952" indent="-283464"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042416" indent="-283464"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latin typeface="Arial"/>
              <a:cs typeface="Arial"/>
            </a:endParaRPr>
          </a:p>
        </p:txBody>
      </p:sp>
      <p:sp>
        <p:nvSpPr>
          <p:cNvPr id="11" name="TextBox 10">
            <a:extLst>
              <a:ext uri="{FF2B5EF4-FFF2-40B4-BE49-F238E27FC236}">
                <a16:creationId xmlns:a16="http://schemas.microsoft.com/office/drawing/2014/main" id="{0BE4B54E-CE5A-47EA-A684-32E163E3BB8C}"/>
              </a:ext>
            </a:extLst>
          </p:cNvPr>
          <p:cNvSpPr txBox="1"/>
          <p:nvPr/>
        </p:nvSpPr>
        <p:spPr>
          <a:xfrm>
            <a:off x="4633714" y="866975"/>
            <a:ext cx="4989659" cy="2272417"/>
          </a:xfrm>
          <a:prstGeom prst="rect">
            <a:avLst/>
          </a:prstGeom>
          <a:noFill/>
        </p:spPr>
        <p:txBody>
          <a:bodyPr wrap="square" rtlCol="0">
            <a:spAutoFit/>
          </a:bodyPr>
          <a:lstStyle/>
          <a:p>
            <a:r>
              <a:rPr lang="en-CA" sz="1700" dirty="0">
                <a:latin typeface="Overpass Light" panose="020B0604020202020204" charset="0"/>
              </a:rPr>
              <a:t>Longueur = 192 km</a:t>
            </a:r>
          </a:p>
          <a:p>
            <a:endParaRPr lang="en-CA" sz="1700" dirty="0">
              <a:latin typeface="Overpass Light" panose="020B0604020202020204" charset="0"/>
            </a:endParaRPr>
          </a:p>
          <a:p>
            <a:r>
              <a:rPr lang="en-CA" sz="1700" dirty="0" err="1">
                <a:latin typeface="Overpass Light" panose="020B0604020202020204" charset="0"/>
              </a:rPr>
              <a:t>Superficie</a:t>
            </a:r>
            <a:r>
              <a:rPr lang="en-CA" sz="1700" dirty="0">
                <a:latin typeface="Overpass Light" panose="020B0604020202020204" charset="0"/>
              </a:rPr>
              <a:t> du </a:t>
            </a:r>
            <a:r>
              <a:rPr lang="en-CA" sz="1700" dirty="0" err="1">
                <a:latin typeface="Overpass Light" panose="020B0604020202020204" charset="0"/>
              </a:rPr>
              <a:t>bassin</a:t>
            </a:r>
            <a:r>
              <a:rPr lang="en-CA" sz="1700" dirty="0">
                <a:latin typeface="Overpass Light" panose="020B0604020202020204" charset="0"/>
              </a:rPr>
              <a:t> versant = 6695 km</a:t>
            </a:r>
            <a:r>
              <a:rPr lang="en-CA" sz="1700" baseline="30000" dirty="0">
                <a:latin typeface="Overpass Light" panose="020B0604020202020204" charset="0"/>
              </a:rPr>
              <a:t>2</a:t>
            </a:r>
          </a:p>
          <a:p>
            <a:endParaRPr lang="en-CA" sz="1700" dirty="0">
              <a:latin typeface="Overpass Light" panose="020B0604020202020204" charset="0"/>
            </a:endParaRPr>
          </a:p>
          <a:p>
            <a:r>
              <a:rPr lang="en-CA" sz="1700" dirty="0" err="1">
                <a:latin typeface="Overpass Light" panose="020B0604020202020204" charset="0"/>
              </a:rPr>
              <a:t>Comprend</a:t>
            </a:r>
            <a:r>
              <a:rPr lang="en-CA" sz="1700" dirty="0">
                <a:latin typeface="Overpass Light" panose="020B0604020202020204" charset="0"/>
              </a:rPr>
              <a:t> 8 centres </a:t>
            </a:r>
            <a:r>
              <a:rPr lang="en-CA" sz="1700" dirty="0" err="1">
                <a:latin typeface="Overpass Light" panose="020B0604020202020204" charset="0"/>
              </a:rPr>
              <a:t>urbains</a:t>
            </a:r>
            <a:endParaRPr lang="en-CA" sz="1700" dirty="0">
              <a:latin typeface="Overpass Light" panose="020B0604020202020204" charset="0"/>
            </a:endParaRPr>
          </a:p>
          <a:p>
            <a:endParaRPr lang="en-CA" sz="1700" dirty="0">
              <a:latin typeface="Overpass Light" panose="020B0604020202020204" charset="0"/>
            </a:endParaRPr>
          </a:p>
          <a:p>
            <a:r>
              <a:rPr lang="en-CA" sz="1700" dirty="0">
                <a:latin typeface="Overpass Light" panose="020B0604020202020204" charset="0"/>
              </a:rPr>
              <a:t>Centres </a:t>
            </a:r>
            <a:r>
              <a:rPr lang="en-CA" sz="1700" dirty="0" err="1">
                <a:latin typeface="Overpass Light" panose="020B0604020202020204" charset="0"/>
              </a:rPr>
              <a:t>urbains</a:t>
            </a:r>
            <a:r>
              <a:rPr lang="en-CA" sz="1700" dirty="0">
                <a:latin typeface="Overpass Light" panose="020B0604020202020204" charset="0"/>
              </a:rPr>
              <a:t> </a:t>
            </a:r>
            <a:r>
              <a:rPr lang="en-CA" sz="1700" dirty="0" err="1">
                <a:latin typeface="Overpass Light" panose="020B0604020202020204" charset="0"/>
              </a:rPr>
              <a:t>ciblés</a:t>
            </a:r>
            <a:r>
              <a:rPr lang="en-CA" sz="1700" dirty="0">
                <a:latin typeface="Overpass Light" panose="020B0604020202020204" charset="0"/>
              </a:rPr>
              <a:t> = </a:t>
            </a:r>
            <a:r>
              <a:rPr lang="en-US" sz="1700" i="1" dirty="0">
                <a:latin typeface="Overpass Light" panose="020B0604020202020204" charset="0"/>
              </a:rPr>
              <a:t>Beauceville</a:t>
            </a:r>
          </a:p>
          <a:p>
            <a:endParaRPr lang="en-US" sz="1700" i="1" baseline="30000" dirty="0">
              <a:latin typeface="Overpass Light" panose="020B0604020202020204" charset="0"/>
            </a:endParaRPr>
          </a:p>
          <a:p>
            <a:endParaRPr lang="fr-CA" sz="1700" baseline="30000" dirty="0">
              <a:latin typeface="Overpass Light" panose="020B0604020202020204" charset="0"/>
            </a:endParaRPr>
          </a:p>
        </p:txBody>
      </p:sp>
      <p:sp>
        <p:nvSpPr>
          <p:cNvPr id="18" name="TextBox 17">
            <a:extLst>
              <a:ext uri="{FF2B5EF4-FFF2-40B4-BE49-F238E27FC236}">
                <a16:creationId xmlns:a16="http://schemas.microsoft.com/office/drawing/2014/main" id="{F6104756-8512-416C-897C-696CE8846FB5}"/>
              </a:ext>
            </a:extLst>
          </p:cNvPr>
          <p:cNvSpPr txBox="1"/>
          <p:nvPr/>
        </p:nvSpPr>
        <p:spPr>
          <a:xfrm>
            <a:off x="8763000" y="106374"/>
            <a:ext cx="301686" cy="369332"/>
          </a:xfrm>
          <a:prstGeom prst="rect">
            <a:avLst/>
          </a:prstGeom>
          <a:noFill/>
        </p:spPr>
        <p:txBody>
          <a:bodyPr wrap="none" rtlCol="0">
            <a:spAutoFit/>
          </a:bodyPr>
          <a:lstStyle/>
          <a:p>
            <a:r>
              <a:rPr lang="en-US" dirty="0"/>
              <a:t>7</a:t>
            </a:r>
          </a:p>
        </p:txBody>
      </p:sp>
      <p:pic>
        <p:nvPicPr>
          <p:cNvPr id="15" name="Picture 14">
            <a:extLst>
              <a:ext uri="{FF2B5EF4-FFF2-40B4-BE49-F238E27FC236}">
                <a16:creationId xmlns:a16="http://schemas.microsoft.com/office/drawing/2014/main" id="{0BE41D54-B509-4670-9DC8-03E4077DCD6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702" y="416665"/>
            <a:ext cx="3695698" cy="4472835"/>
          </a:xfrm>
          <a:prstGeom prst="rect">
            <a:avLst/>
          </a:prstGeom>
          <a:noFill/>
          <a:ln>
            <a:noFill/>
          </a:ln>
        </p:spPr>
      </p:pic>
      <p:graphicFrame>
        <p:nvGraphicFramePr>
          <p:cNvPr id="6" name="Table 5">
            <a:extLst>
              <a:ext uri="{FF2B5EF4-FFF2-40B4-BE49-F238E27FC236}">
                <a16:creationId xmlns:a16="http://schemas.microsoft.com/office/drawing/2014/main" id="{40853E62-2C95-4E68-BEFF-B9612715CAD8}"/>
              </a:ext>
            </a:extLst>
          </p:cNvPr>
          <p:cNvGraphicFramePr>
            <a:graphicFrameLocks noGrp="1"/>
          </p:cNvGraphicFramePr>
          <p:nvPr>
            <p:extLst>
              <p:ext uri="{D42A27DB-BD31-4B8C-83A1-F6EECF244321}">
                <p14:modId xmlns:p14="http://schemas.microsoft.com/office/powerpoint/2010/main" val="413623335"/>
              </p:ext>
            </p:extLst>
          </p:nvPr>
        </p:nvGraphicFramePr>
        <p:xfrm>
          <a:off x="4633714" y="3255388"/>
          <a:ext cx="4053086" cy="1061130"/>
        </p:xfrm>
        <a:graphic>
          <a:graphicData uri="http://schemas.openxmlformats.org/drawingml/2006/table">
            <a:tbl>
              <a:tblPr firstRow="1" firstCol="1" bandRow="1">
                <a:tableStyleId>{17292A2E-F333-43FB-9621-5CBBE7FDCDCB}</a:tableStyleId>
              </a:tblPr>
              <a:tblGrid>
                <a:gridCol w="1344824">
                  <a:extLst>
                    <a:ext uri="{9D8B030D-6E8A-4147-A177-3AD203B41FA5}">
                      <a16:colId xmlns:a16="http://schemas.microsoft.com/office/drawing/2014/main" val="1847332838"/>
                    </a:ext>
                  </a:extLst>
                </a:gridCol>
                <a:gridCol w="1354131">
                  <a:extLst>
                    <a:ext uri="{9D8B030D-6E8A-4147-A177-3AD203B41FA5}">
                      <a16:colId xmlns:a16="http://schemas.microsoft.com/office/drawing/2014/main" val="2469186641"/>
                    </a:ext>
                  </a:extLst>
                </a:gridCol>
                <a:gridCol w="1354131">
                  <a:extLst>
                    <a:ext uri="{9D8B030D-6E8A-4147-A177-3AD203B41FA5}">
                      <a16:colId xmlns:a16="http://schemas.microsoft.com/office/drawing/2014/main" val="551399638"/>
                    </a:ext>
                  </a:extLst>
                </a:gridCol>
              </a:tblGrid>
              <a:tr h="170327">
                <a:tc rowSpan="2">
                  <a:txBody>
                    <a:bodyPr/>
                    <a:lstStyle/>
                    <a:p>
                      <a:pPr algn="ctr">
                        <a:lnSpc>
                          <a:spcPct val="150000"/>
                        </a:lnSpc>
                        <a:spcAft>
                          <a:spcPts val="0"/>
                        </a:spcAft>
                      </a:pPr>
                      <a:r>
                        <a:rPr lang="fr-CA" sz="800" b="1" u="none" dirty="0" err="1">
                          <a:solidFill>
                            <a:schemeClr val="bg1"/>
                          </a:solidFill>
                          <a:effectLst/>
                          <a:latin typeface="Overpass Light" panose="020B0604020202020204" charset="0"/>
                        </a:rPr>
                        <a:t>Reach</a:t>
                      </a:r>
                      <a:endParaRPr lang="fr-CA" sz="1100" b="1" u="none" dirty="0">
                        <a:solidFill>
                          <a:schemeClr val="bg1"/>
                        </a:solidFill>
                        <a:effectLst/>
                        <a:latin typeface="Overpass Light" panose="020B0604020202020204" charset="0"/>
                        <a:ea typeface="Calibri" panose="020F0502020204030204" pitchFamily="34" charset="0"/>
                        <a:cs typeface="Arial" panose="020B0604020202020204" pitchFamily="34" charset="0"/>
                      </a:endParaRPr>
                    </a:p>
                  </a:txBody>
                  <a:tcPr marL="68580" marR="68580" marT="0" marB="0" anchor="ctr">
                    <a:solidFill>
                      <a:srgbClr val="00B0F0"/>
                    </a:solidFill>
                  </a:tcPr>
                </a:tc>
                <a:tc gridSpan="2">
                  <a:txBody>
                    <a:bodyPr/>
                    <a:lstStyle/>
                    <a:p>
                      <a:pPr algn="ctr">
                        <a:lnSpc>
                          <a:spcPct val="150000"/>
                        </a:lnSpc>
                        <a:spcAft>
                          <a:spcPts val="0"/>
                        </a:spcAft>
                      </a:pPr>
                      <a:r>
                        <a:rPr lang="fr-CA" sz="800" b="1" u="none" dirty="0">
                          <a:solidFill>
                            <a:schemeClr val="bg1"/>
                          </a:solidFill>
                          <a:effectLst/>
                          <a:latin typeface="Overpass Light" panose="020B0604020202020204" charset="0"/>
                        </a:rPr>
                        <a:t>Stationnement</a:t>
                      </a:r>
                      <a:endParaRPr lang="fr-CA" sz="1100" b="1" u="none" dirty="0">
                        <a:solidFill>
                          <a:schemeClr val="bg1"/>
                        </a:solidFill>
                        <a:effectLst/>
                        <a:latin typeface="Overpass Light" panose="020B0604020202020204" charset="0"/>
                        <a:ea typeface="Calibri" panose="020F0502020204030204" pitchFamily="34" charset="0"/>
                        <a:cs typeface="Arial" panose="020B0604020202020204" pitchFamily="34" charset="0"/>
                      </a:endParaRPr>
                    </a:p>
                  </a:txBody>
                  <a:tcPr marL="68580" marR="68580" marT="0" marB="0" anchor="ctr">
                    <a:solidFill>
                      <a:srgbClr val="00B0F0"/>
                    </a:solidFill>
                  </a:tcPr>
                </a:tc>
                <a:tc hMerge="1">
                  <a:txBody>
                    <a:bodyPr/>
                    <a:lstStyle/>
                    <a:p>
                      <a:endParaRPr lang="fr-CA"/>
                    </a:p>
                  </a:txBody>
                  <a:tcPr/>
                </a:tc>
                <a:extLst>
                  <a:ext uri="{0D108BD9-81ED-4DB2-BD59-A6C34878D82A}">
                    <a16:rowId xmlns:a16="http://schemas.microsoft.com/office/drawing/2014/main" val="3664032060"/>
                  </a:ext>
                </a:extLst>
              </a:tr>
              <a:tr h="189911">
                <a:tc vMerge="1">
                  <a:txBody>
                    <a:bodyPr/>
                    <a:lstStyle/>
                    <a:p>
                      <a:endParaRPr lang="fr-CA"/>
                    </a:p>
                  </a:txBody>
                  <a:tcPr/>
                </a:tc>
                <a:tc>
                  <a:txBody>
                    <a:bodyPr/>
                    <a:lstStyle/>
                    <a:p>
                      <a:pPr algn="ctr">
                        <a:lnSpc>
                          <a:spcPct val="150000"/>
                        </a:lnSpc>
                        <a:spcAft>
                          <a:spcPts val="0"/>
                        </a:spcAft>
                      </a:pPr>
                      <a:r>
                        <a:rPr lang="fr-CA" sz="800" b="1" u="none" dirty="0" err="1">
                          <a:solidFill>
                            <a:schemeClr val="bg1"/>
                          </a:solidFill>
                          <a:effectLst/>
                          <a:latin typeface="Overpass Light" panose="020B0604020202020204" charset="0"/>
                        </a:rPr>
                        <a:t>Upstream</a:t>
                      </a:r>
                      <a:endParaRPr lang="fr-CA" sz="1100" b="1" u="none" dirty="0">
                        <a:solidFill>
                          <a:schemeClr val="bg1"/>
                        </a:solidFill>
                        <a:effectLst/>
                        <a:latin typeface="Overpass Light" panose="020B0604020202020204" charset="0"/>
                        <a:ea typeface="Calibri" panose="020F0502020204030204" pitchFamily="34" charset="0"/>
                        <a:cs typeface="Arial" panose="020B0604020202020204" pitchFamily="34" charset="0"/>
                      </a:endParaRPr>
                    </a:p>
                  </a:txBody>
                  <a:tcPr marL="68580" marR="68580" marT="0" marB="0" anchor="ctr">
                    <a:solidFill>
                      <a:srgbClr val="00B0F0"/>
                    </a:solidFill>
                  </a:tcPr>
                </a:tc>
                <a:tc>
                  <a:txBody>
                    <a:bodyPr/>
                    <a:lstStyle/>
                    <a:p>
                      <a:pPr algn="ctr">
                        <a:lnSpc>
                          <a:spcPct val="150000"/>
                        </a:lnSpc>
                        <a:spcAft>
                          <a:spcPts val="0"/>
                        </a:spcAft>
                      </a:pPr>
                      <a:r>
                        <a:rPr lang="fr-CA" sz="800" b="1" u="none" dirty="0" err="1">
                          <a:solidFill>
                            <a:schemeClr val="bg1"/>
                          </a:solidFill>
                          <a:effectLst/>
                          <a:latin typeface="Overpass Light" panose="020B0604020202020204" charset="0"/>
                        </a:rPr>
                        <a:t>Downstream</a:t>
                      </a:r>
                      <a:endParaRPr lang="fr-CA" sz="1100" b="1" u="none" dirty="0">
                        <a:solidFill>
                          <a:schemeClr val="bg1"/>
                        </a:solidFill>
                        <a:effectLst/>
                        <a:latin typeface="Overpass Light" panose="020B0604020202020204" charset="0"/>
                        <a:ea typeface="Calibri" panose="020F0502020204030204" pitchFamily="34" charset="0"/>
                        <a:cs typeface="Arial" panose="020B0604020202020204" pitchFamily="34" charset="0"/>
                      </a:endParaRPr>
                    </a:p>
                  </a:txBody>
                  <a:tcPr marL="68580" marR="68580" marT="0" marB="0" anchor="ctr">
                    <a:solidFill>
                      <a:srgbClr val="00B0F0"/>
                    </a:solidFill>
                  </a:tcPr>
                </a:tc>
                <a:extLst>
                  <a:ext uri="{0D108BD9-81ED-4DB2-BD59-A6C34878D82A}">
                    <a16:rowId xmlns:a16="http://schemas.microsoft.com/office/drawing/2014/main" val="750687833"/>
                  </a:ext>
                </a:extLst>
              </a:tr>
              <a:tr h="170327">
                <a:tc>
                  <a:txBody>
                    <a:bodyPr/>
                    <a:lstStyle/>
                    <a:p>
                      <a:pPr algn="ctr">
                        <a:lnSpc>
                          <a:spcPct val="150000"/>
                        </a:lnSpc>
                        <a:spcAft>
                          <a:spcPts val="0"/>
                        </a:spcAft>
                      </a:pPr>
                      <a:r>
                        <a:rPr lang="fr-CA" sz="800" b="0" u="none" dirty="0">
                          <a:effectLst/>
                          <a:latin typeface="Overpass Light" panose="020B0604020202020204" charset="0"/>
                        </a:rPr>
                        <a:t>Chaudière supérieure</a:t>
                      </a:r>
                      <a:endParaRPr lang="fr-CA" sz="1100" b="0" u="none" dirty="0">
                        <a:effectLst/>
                        <a:latin typeface="Overpass Light" panose="020B060402020202020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fr-CA" sz="800" u="none" dirty="0">
                          <a:effectLst/>
                          <a:latin typeface="Overpass Light" panose="020B0604020202020204" charset="0"/>
                        </a:rPr>
                        <a:t>188.0</a:t>
                      </a:r>
                      <a:endParaRPr lang="fr-CA" sz="1100" u="none" dirty="0">
                        <a:effectLst/>
                        <a:latin typeface="Overpass Light" panose="020B060402020202020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fr-CA" sz="800" u="none">
                          <a:effectLst/>
                          <a:latin typeface="Overpass Light" panose="020B0604020202020204" charset="0"/>
                        </a:rPr>
                        <a:t>102.6</a:t>
                      </a:r>
                      <a:endParaRPr lang="fr-CA" sz="1100" u="none">
                        <a:effectLst/>
                        <a:latin typeface="Overpass Light" panose="020B060402020202020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015344047"/>
                  </a:ext>
                </a:extLst>
              </a:tr>
              <a:tr h="360238">
                <a:tc>
                  <a:txBody>
                    <a:bodyPr/>
                    <a:lstStyle/>
                    <a:p>
                      <a:pPr algn="ctr">
                        <a:lnSpc>
                          <a:spcPct val="150000"/>
                        </a:lnSpc>
                        <a:spcAft>
                          <a:spcPts val="0"/>
                        </a:spcAft>
                      </a:pPr>
                      <a:r>
                        <a:rPr lang="fr-CA" sz="800" b="0" u="none" dirty="0">
                          <a:effectLst/>
                          <a:latin typeface="Overpass Light" panose="020B0604020202020204" charset="0"/>
                        </a:rPr>
                        <a:t>Chaudière intermédiaire</a:t>
                      </a:r>
                      <a:endParaRPr lang="fr-CA" sz="1100" b="0" u="none" dirty="0">
                        <a:effectLst/>
                        <a:latin typeface="Overpass Light" panose="020B060402020202020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fr-CA" sz="800" u="none" dirty="0">
                          <a:effectLst/>
                          <a:latin typeface="Overpass Light" panose="020B0604020202020204" charset="0"/>
                        </a:rPr>
                        <a:t>102.6</a:t>
                      </a:r>
                      <a:endParaRPr lang="fr-CA" sz="1100" u="none" dirty="0">
                        <a:effectLst/>
                        <a:latin typeface="Overpass Light" panose="020B060402020202020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fr-CA" sz="800" u="none" dirty="0">
                          <a:effectLst/>
                          <a:latin typeface="Overpass Light" panose="020B0604020202020204" charset="0"/>
                        </a:rPr>
                        <a:t>39.3</a:t>
                      </a:r>
                      <a:endParaRPr lang="fr-CA" sz="1100" u="none" dirty="0">
                        <a:effectLst/>
                        <a:latin typeface="Overpass Light" panose="020B060402020202020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486394619"/>
                  </a:ext>
                </a:extLst>
              </a:tr>
              <a:tr h="170327">
                <a:tc>
                  <a:txBody>
                    <a:bodyPr/>
                    <a:lstStyle/>
                    <a:p>
                      <a:pPr algn="ctr">
                        <a:lnSpc>
                          <a:spcPct val="150000"/>
                        </a:lnSpc>
                        <a:spcAft>
                          <a:spcPts val="0"/>
                        </a:spcAft>
                      </a:pPr>
                      <a:r>
                        <a:rPr lang="fr-CA" sz="800" b="0" u="none" dirty="0">
                          <a:effectLst/>
                          <a:latin typeface="Overpass Light" panose="020B0604020202020204" charset="0"/>
                        </a:rPr>
                        <a:t>Chaudière inférieure</a:t>
                      </a:r>
                      <a:endParaRPr lang="fr-CA" sz="1100" b="0" u="none" dirty="0">
                        <a:effectLst/>
                        <a:latin typeface="Overpass Light" panose="020B060402020202020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fr-CA" sz="800" u="none">
                          <a:effectLst/>
                          <a:latin typeface="Overpass Light" panose="020B0604020202020204" charset="0"/>
                        </a:rPr>
                        <a:t>39.3</a:t>
                      </a:r>
                      <a:endParaRPr lang="fr-CA" sz="1100" u="none">
                        <a:effectLst/>
                        <a:latin typeface="Overpass Light" panose="020B060402020202020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n-CA" sz="800" u="none" dirty="0">
                          <a:effectLst/>
                          <a:latin typeface="Overpass Light" panose="020B0604020202020204" charset="0"/>
                          <a:ea typeface="Calibri" panose="020F0502020204030204" pitchFamily="34" charset="0"/>
                          <a:cs typeface="Arial" panose="020B0604020202020204" pitchFamily="34" charset="0"/>
                        </a:rPr>
                        <a:t>0</a:t>
                      </a:r>
                      <a:endParaRPr lang="fr-CA" sz="1100" u="none" dirty="0">
                        <a:effectLst/>
                        <a:latin typeface="Overpass Light" panose="020B060402020202020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582044711"/>
                  </a:ext>
                </a:extLst>
              </a:tr>
            </a:tbl>
          </a:graphicData>
        </a:graphic>
      </p:graphicFrame>
      <p:pic>
        <p:nvPicPr>
          <p:cNvPr id="29" name="Picture 28">
            <a:extLst>
              <a:ext uri="{FF2B5EF4-FFF2-40B4-BE49-F238E27FC236}">
                <a16:creationId xmlns:a16="http://schemas.microsoft.com/office/drawing/2014/main" id="{9E198448-44F9-4552-B2CC-5072829A1754}"/>
              </a:ext>
            </a:extLst>
          </p:cNvPr>
          <p:cNvPicPr/>
          <p:nvPr/>
        </p:nvPicPr>
        <p:blipFill>
          <a:blip r:embed="rId5"/>
          <a:stretch>
            <a:fillRect/>
          </a:stretch>
        </p:blipFill>
        <p:spPr>
          <a:xfrm>
            <a:off x="774702" y="403002"/>
            <a:ext cx="3585600" cy="4590000"/>
          </a:xfrm>
          <a:prstGeom prst="rect">
            <a:avLst/>
          </a:prstGeom>
        </p:spPr>
      </p:pic>
      <p:cxnSp>
        <p:nvCxnSpPr>
          <p:cNvPr id="21" name="Straight Arrow Connector 20">
            <a:extLst>
              <a:ext uri="{FF2B5EF4-FFF2-40B4-BE49-F238E27FC236}">
                <a16:creationId xmlns:a16="http://schemas.microsoft.com/office/drawing/2014/main" id="{7CAED850-058F-4D8E-AF1C-BEA44570F952}"/>
              </a:ext>
            </a:extLst>
          </p:cNvPr>
          <p:cNvCxnSpPr>
            <a:cxnSpLocks/>
          </p:cNvCxnSpPr>
          <p:nvPr/>
        </p:nvCxnSpPr>
        <p:spPr>
          <a:xfrm flipH="1">
            <a:off x="2552131" y="2770496"/>
            <a:ext cx="2212618" cy="1150575"/>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442F442-2799-49AF-BFA8-F0EB8D14C834}"/>
              </a:ext>
            </a:extLst>
          </p:cNvPr>
          <p:cNvSpPr txBox="1"/>
          <p:nvPr/>
        </p:nvSpPr>
        <p:spPr>
          <a:xfrm>
            <a:off x="2070057" y="4151723"/>
            <a:ext cx="383118" cy="184666"/>
          </a:xfrm>
          <a:prstGeom prst="rect">
            <a:avLst/>
          </a:prstGeom>
          <a:solidFill>
            <a:srgbClr val="FFEABD"/>
          </a:solidFill>
        </p:spPr>
        <p:txBody>
          <a:bodyPr wrap="none" lIns="0" tIns="0" rIns="0" bIns="0" rtlCol="0">
            <a:spAutoFit/>
          </a:bodyPr>
          <a:lstStyle/>
          <a:p>
            <a:pPr algn="l"/>
            <a:r>
              <a:rPr lang="en-CA" sz="600" dirty="0">
                <a:latin typeface="Times New Roman" panose="02020603050405020304" pitchFamily="18" charset="0"/>
                <a:cs typeface="Times New Roman" panose="02020603050405020304" pitchFamily="18" charset="0"/>
              </a:rPr>
              <a:t>Notre-Dame</a:t>
            </a:r>
          </a:p>
          <a:p>
            <a:pPr algn="l"/>
            <a:r>
              <a:rPr lang="en-CA" sz="600" dirty="0">
                <a:latin typeface="Times New Roman" panose="02020603050405020304" pitchFamily="18" charset="0"/>
                <a:cs typeface="Times New Roman" panose="02020603050405020304" pitchFamily="18" charset="0"/>
              </a:rPr>
              <a:t>-des-Pins</a:t>
            </a:r>
            <a:endParaRPr lang="fr-CA" sz="1700" dirty="0" err="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571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1">
                                            <p:txEl>
                                              <p:pRg st="6" end="6"/>
                                            </p:txEl>
                                          </p:spTgt>
                                        </p:tgtEl>
                                        <p:attrNameLst>
                                          <p:attrName>style.color</p:attrName>
                                        </p:attrNameLst>
                                      </p:cBhvr>
                                      <p:to>
                                        <a:srgbClr val="00B050"/>
                                      </p:to>
                                    </p:animClr>
                                    <p:animClr clrSpc="rgb" dir="cw">
                                      <p:cBhvr>
                                        <p:cTn id="7" dur="500" fill="hold"/>
                                        <p:tgtEl>
                                          <p:spTgt spid="11">
                                            <p:txEl>
                                              <p:pRg st="6" end="6"/>
                                            </p:txEl>
                                          </p:spTgt>
                                        </p:tgtEl>
                                        <p:attrNameLst>
                                          <p:attrName>fillcolor</p:attrName>
                                        </p:attrNameLst>
                                      </p:cBhvr>
                                      <p:to>
                                        <a:srgbClr val="00B050"/>
                                      </p:to>
                                    </p:animClr>
                                    <p:set>
                                      <p:cBhvr>
                                        <p:cTn id="8" dur="500" fill="hold"/>
                                        <p:tgtEl>
                                          <p:spTgt spid="11">
                                            <p:txEl>
                                              <p:pRg st="6" end="6"/>
                                            </p:txEl>
                                          </p:spTgt>
                                        </p:tgtEl>
                                        <p:attrNameLst>
                                          <p:attrName>fill.type</p:attrName>
                                        </p:attrNameLst>
                                      </p:cBhvr>
                                      <p:to>
                                        <p:strVal val="solid"/>
                                      </p:to>
                                    </p:set>
                                    <p:set>
                                      <p:cBhvr>
                                        <p:cTn id="9" dur="500" fill="hold"/>
                                        <p:tgtEl>
                                          <p:spTgt spid="11">
                                            <p:txEl>
                                              <p:pRg st="6" end="6"/>
                                            </p:txEl>
                                          </p:spTgt>
                                        </p:tgtEl>
                                        <p:attrNameLst>
                                          <p:attrName>fill.on</p:attrName>
                                        </p:attrNameLst>
                                      </p:cBhvr>
                                      <p:to>
                                        <p:strVal val="true"/>
                                      </p:to>
                                    </p:set>
                                  </p:childTnLst>
                                </p:cTn>
                              </p:par>
                              <p:par>
                                <p:cTn id="10" presetID="22" presetClass="entr" presetSubtype="2"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right)">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D726F2FB-6C9C-416D-9FAA-D271D114B04D}"/>
              </a:ext>
            </a:extLst>
          </p:cNvPr>
          <p:cNvPicPr/>
          <p:nvPr/>
        </p:nvPicPr>
        <p:blipFill>
          <a:blip r:embed="rId3"/>
          <a:stretch>
            <a:fillRect/>
          </a:stretch>
        </p:blipFill>
        <p:spPr>
          <a:xfrm>
            <a:off x="774702" y="403002"/>
            <a:ext cx="3585600" cy="4590000"/>
          </a:xfrm>
          <a:prstGeom prst="rect">
            <a:avLst/>
          </a:prstGeom>
        </p:spPr>
      </p:pic>
      <p:pic>
        <p:nvPicPr>
          <p:cNvPr id="12" name="Picture 11">
            <a:extLst>
              <a:ext uri="{FF2B5EF4-FFF2-40B4-BE49-F238E27FC236}">
                <a16:creationId xmlns:a16="http://schemas.microsoft.com/office/drawing/2014/main" id="{E3E325EE-09DA-4285-9ABB-C93F2209A466}"/>
              </a:ext>
            </a:extLst>
          </p:cNvPr>
          <p:cNvPicPr>
            <a:picLocks noChangeAspect="1"/>
          </p:cNvPicPr>
          <p:nvPr/>
        </p:nvPicPr>
        <p:blipFill>
          <a:blip r:embed="rId4"/>
          <a:stretch>
            <a:fillRect/>
          </a:stretch>
        </p:blipFill>
        <p:spPr>
          <a:xfrm>
            <a:off x="0" y="-7089"/>
            <a:ext cx="774702" cy="5143500"/>
          </a:xfrm>
          <a:prstGeom prst="rect">
            <a:avLst/>
          </a:prstGeom>
        </p:spPr>
      </p:pic>
      <p:sp>
        <p:nvSpPr>
          <p:cNvPr id="3" name="Titre 2">
            <a:extLst>
              <a:ext uri="{FF2B5EF4-FFF2-40B4-BE49-F238E27FC236}">
                <a16:creationId xmlns:a16="http://schemas.microsoft.com/office/drawing/2014/main" id="{5E3E4804-B8B1-9741-BD8F-8EBBBEA82B0F}"/>
              </a:ext>
            </a:extLst>
          </p:cNvPr>
          <p:cNvSpPr>
            <a:spLocks noGrp="1"/>
          </p:cNvSpPr>
          <p:nvPr>
            <p:ph type="title"/>
          </p:nvPr>
        </p:nvSpPr>
        <p:spPr>
          <a:xfrm>
            <a:off x="774702" y="42375"/>
            <a:ext cx="7411048" cy="374290"/>
          </a:xfrm>
        </p:spPr>
        <p:txBody>
          <a:bodyPr/>
          <a:lstStyle/>
          <a:p>
            <a:r>
              <a:rPr lang="fr-FR" dirty="0"/>
              <a:t>Données disponibles</a:t>
            </a:r>
          </a:p>
        </p:txBody>
      </p:sp>
      <p:sp>
        <p:nvSpPr>
          <p:cNvPr id="8" name="Content Placeholder 1">
            <a:extLst>
              <a:ext uri="{FF2B5EF4-FFF2-40B4-BE49-F238E27FC236}">
                <a16:creationId xmlns:a16="http://schemas.microsoft.com/office/drawing/2014/main" id="{291C663E-FB39-425A-955A-135D2E079ACF}"/>
              </a:ext>
            </a:extLst>
          </p:cNvPr>
          <p:cNvSpPr txBox="1">
            <a:spLocks/>
          </p:cNvSpPr>
          <p:nvPr/>
        </p:nvSpPr>
        <p:spPr>
          <a:xfrm>
            <a:off x="667327" y="2008263"/>
            <a:ext cx="10754086" cy="3578352"/>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1pPr>
            <a:lvl2pPr marL="283464" indent="-283464"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566928" indent="-283464"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758952" indent="-283464"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042416" indent="-283464"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latin typeface="Arial"/>
              <a:cs typeface="Arial"/>
            </a:endParaRPr>
          </a:p>
        </p:txBody>
      </p:sp>
      <p:sp>
        <p:nvSpPr>
          <p:cNvPr id="18" name="TextBox 17">
            <a:extLst>
              <a:ext uri="{FF2B5EF4-FFF2-40B4-BE49-F238E27FC236}">
                <a16:creationId xmlns:a16="http://schemas.microsoft.com/office/drawing/2014/main" id="{F6104756-8512-416C-897C-696CE8846FB5}"/>
              </a:ext>
            </a:extLst>
          </p:cNvPr>
          <p:cNvSpPr txBox="1"/>
          <p:nvPr/>
        </p:nvSpPr>
        <p:spPr>
          <a:xfrm>
            <a:off x="8763000" y="106374"/>
            <a:ext cx="301686" cy="369332"/>
          </a:xfrm>
          <a:prstGeom prst="rect">
            <a:avLst/>
          </a:prstGeom>
          <a:noFill/>
        </p:spPr>
        <p:txBody>
          <a:bodyPr wrap="none" rtlCol="0">
            <a:spAutoFit/>
          </a:bodyPr>
          <a:lstStyle/>
          <a:p>
            <a:r>
              <a:rPr lang="en-US" dirty="0"/>
              <a:t>8</a:t>
            </a:r>
          </a:p>
        </p:txBody>
      </p:sp>
      <p:pic>
        <p:nvPicPr>
          <p:cNvPr id="19" name="Picture 18">
            <a:extLst>
              <a:ext uri="{FF2B5EF4-FFF2-40B4-BE49-F238E27FC236}">
                <a16:creationId xmlns:a16="http://schemas.microsoft.com/office/drawing/2014/main" id="{D8ED2FB3-E9E5-4AC2-AE3A-5326670E73A4}"/>
              </a:ext>
            </a:extLst>
          </p:cNvPr>
          <p:cNvPicPr>
            <a:picLocks noChangeAspect="1"/>
          </p:cNvPicPr>
          <p:nvPr/>
        </p:nvPicPr>
        <p:blipFill>
          <a:blip r:embed="rId5"/>
          <a:stretch>
            <a:fillRect/>
          </a:stretch>
        </p:blipFill>
        <p:spPr>
          <a:xfrm>
            <a:off x="7624424" y="4029577"/>
            <a:ext cx="1049214" cy="1049214"/>
          </a:xfrm>
          <a:prstGeom prst="rect">
            <a:avLst/>
          </a:prstGeom>
        </p:spPr>
      </p:pic>
      <p:sp>
        <p:nvSpPr>
          <p:cNvPr id="20" name="TextBox 19">
            <a:extLst>
              <a:ext uri="{FF2B5EF4-FFF2-40B4-BE49-F238E27FC236}">
                <a16:creationId xmlns:a16="http://schemas.microsoft.com/office/drawing/2014/main" id="{F3A18CFF-FF6A-4DBD-9117-38D994A6E26F}"/>
              </a:ext>
            </a:extLst>
          </p:cNvPr>
          <p:cNvSpPr txBox="1"/>
          <p:nvPr/>
        </p:nvSpPr>
        <p:spPr>
          <a:xfrm>
            <a:off x="7508897" y="3814133"/>
            <a:ext cx="585598" cy="215444"/>
          </a:xfrm>
          <a:prstGeom prst="rect">
            <a:avLst/>
          </a:prstGeom>
          <a:noFill/>
        </p:spPr>
        <p:txBody>
          <a:bodyPr wrap="square" lIns="0" tIns="0" rIns="0" bIns="0" rtlCol="0">
            <a:spAutoFit/>
          </a:bodyPr>
          <a:lstStyle/>
          <a:p>
            <a:pPr algn="l"/>
            <a:r>
              <a:rPr lang="en-CA" sz="1400" dirty="0">
                <a:latin typeface="Overpass Light" pitchFamily="2" charset="77"/>
              </a:rPr>
              <a:t>2015</a:t>
            </a:r>
            <a:endParaRPr lang="fr-CA" sz="1700" dirty="0" err="1">
              <a:latin typeface="Overpass Light" pitchFamily="2" charset="77"/>
            </a:endParaRPr>
          </a:p>
        </p:txBody>
      </p:sp>
      <p:sp>
        <p:nvSpPr>
          <p:cNvPr id="21" name="TextBox 20">
            <a:extLst>
              <a:ext uri="{FF2B5EF4-FFF2-40B4-BE49-F238E27FC236}">
                <a16:creationId xmlns:a16="http://schemas.microsoft.com/office/drawing/2014/main" id="{B8D4651A-3852-408A-88C4-B342B35D7640}"/>
              </a:ext>
            </a:extLst>
          </p:cNvPr>
          <p:cNvSpPr txBox="1"/>
          <p:nvPr/>
        </p:nvSpPr>
        <p:spPr>
          <a:xfrm>
            <a:off x="8529283" y="3818973"/>
            <a:ext cx="645510" cy="215444"/>
          </a:xfrm>
          <a:prstGeom prst="rect">
            <a:avLst/>
          </a:prstGeom>
          <a:noFill/>
        </p:spPr>
        <p:txBody>
          <a:bodyPr wrap="square" lIns="0" tIns="0" rIns="0" bIns="0" rtlCol="0">
            <a:spAutoFit/>
          </a:bodyPr>
          <a:lstStyle/>
          <a:p>
            <a:pPr algn="l"/>
            <a:r>
              <a:rPr lang="en-CA" sz="1400" dirty="0">
                <a:latin typeface="Overpass Light" pitchFamily="2" charset="77"/>
              </a:rPr>
              <a:t>2024</a:t>
            </a:r>
            <a:endParaRPr lang="fr-CA" sz="1400" dirty="0" err="1">
              <a:latin typeface="Overpass Light" pitchFamily="2" charset="77"/>
            </a:endParaRPr>
          </a:p>
        </p:txBody>
      </p:sp>
      <p:graphicFrame>
        <p:nvGraphicFramePr>
          <p:cNvPr id="22" name="Table 21">
            <a:extLst>
              <a:ext uri="{FF2B5EF4-FFF2-40B4-BE49-F238E27FC236}">
                <a16:creationId xmlns:a16="http://schemas.microsoft.com/office/drawing/2014/main" id="{481FD943-1A11-4222-9251-6528F41570E8}"/>
              </a:ext>
            </a:extLst>
          </p:cNvPr>
          <p:cNvGraphicFramePr>
            <a:graphicFrameLocks noGrp="1"/>
          </p:cNvGraphicFramePr>
          <p:nvPr>
            <p:extLst>
              <p:ext uri="{D42A27DB-BD31-4B8C-83A1-F6EECF244321}">
                <p14:modId xmlns:p14="http://schemas.microsoft.com/office/powerpoint/2010/main" val="386027576"/>
              </p:ext>
            </p:extLst>
          </p:nvPr>
        </p:nvGraphicFramePr>
        <p:xfrm>
          <a:off x="4531420" y="3841009"/>
          <a:ext cx="2763560" cy="1201764"/>
        </p:xfrm>
        <a:graphic>
          <a:graphicData uri="http://schemas.openxmlformats.org/drawingml/2006/table">
            <a:tbl>
              <a:tblPr firstRow="1" firstCol="1" bandRow="1">
                <a:tableStyleId>{F2DE63D5-997A-4646-A377-4702673A728D}</a:tableStyleId>
              </a:tblPr>
              <a:tblGrid>
                <a:gridCol w="603903">
                  <a:extLst>
                    <a:ext uri="{9D8B030D-6E8A-4147-A177-3AD203B41FA5}">
                      <a16:colId xmlns:a16="http://schemas.microsoft.com/office/drawing/2014/main" val="1228407332"/>
                    </a:ext>
                  </a:extLst>
                </a:gridCol>
                <a:gridCol w="614605">
                  <a:extLst>
                    <a:ext uri="{9D8B030D-6E8A-4147-A177-3AD203B41FA5}">
                      <a16:colId xmlns:a16="http://schemas.microsoft.com/office/drawing/2014/main" val="2379032821"/>
                    </a:ext>
                  </a:extLst>
                </a:gridCol>
                <a:gridCol w="758318">
                  <a:extLst>
                    <a:ext uri="{9D8B030D-6E8A-4147-A177-3AD203B41FA5}">
                      <a16:colId xmlns:a16="http://schemas.microsoft.com/office/drawing/2014/main" val="3565600413"/>
                    </a:ext>
                  </a:extLst>
                </a:gridCol>
                <a:gridCol w="786734">
                  <a:extLst>
                    <a:ext uri="{9D8B030D-6E8A-4147-A177-3AD203B41FA5}">
                      <a16:colId xmlns:a16="http://schemas.microsoft.com/office/drawing/2014/main" val="1685006703"/>
                    </a:ext>
                  </a:extLst>
                </a:gridCol>
              </a:tblGrid>
              <a:tr h="424665">
                <a:tc>
                  <a:txBody>
                    <a:bodyPr/>
                    <a:lstStyle/>
                    <a:p>
                      <a:pPr algn="ctr">
                        <a:lnSpc>
                          <a:spcPct val="107000"/>
                        </a:lnSpc>
                        <a:spcAft>
                          <a:spcPts val="0"/>
                        </a:spcAft>
                      </a:pPr>
                      <a:r>
                        <a:rPr lang="fr-CA" sz="800" b="1" u="none" dirty="0">
                          <a:solidFill>
                            <a:schemeClr val="bg1"/>
                          </a:solidFill>
                          <a:effectLst/>
                          <a:latin typeface="Overpass Light" panose="020B0604020202020204" charset="0"/>
                        </a:rPr>
                        <a:t>Hiver</a:t>
                      </a:r>
                      <a:endParaRPr lang="fr-CA" sz="800" b="1" u="none" dirty="0">
                        <a:solidFill>
                          <a:schemeClr val="bg1"/>
                        </a:solidFill>
                        <a:effectLst/>
                        <a:latin typeface="Overpass Light" panose="020B0604020202020204" charset="0"/>
                        <a:ea typeface="Calibri" panose="020F0502020204030204" pitchFamily="34" charset="0"/>
                        <a:cs typeface="Arial" panose="020B0604020202020204" pitchFamily="34" charset="0"/>
                      </a:endParaRPr>
                    </a:p>
                  </a:txBody>
                  <a:tcPr marL="68580" marR="68580" marT="0" marB="0" anchor="ctr">
                    <a:solidFill>
                      <a:srgbClr val="00B0F0"/>
                    </a:solidFill>
                  </a:tcPr>
                </a:tc>
                <a:tc>
                  <a:txBody>
                    <a:bodyPr/>
                    <a:lstStyle/>
                    <a:p>
                      <a:pPr algn="ctr">
                        <a:lnSpc>
                          <a:spcPct val="107000"/>
                        </a:lnSpc>
                        <a:spcAft>
                          <a:spcPts val="0"/>
                        </a:spcAft>
                      </a:pPr>
                      <a:r>
                        <a:rPr lang="fr-CA" sz="800" b="1" u="none" dirty="0">
                          <a:solidFill>
                            <a:schemeClr val="bg1"/>
                          </a:solidFill>
                          <a:effectLst/>
                          <a:latin typeface="Overpass Light" panose="020B0604020202020204" charset="0"/>
                        </a:rPr>
                        <a:t>Date</a:t>
                      </a:r>
                      <a:endParaRPr lang="fr-CA" sz="800" b="1" u="none" dirty="0">
                        <a:solidFill>
                          <a:schemeClr val="bg1"/>
                        </a:solidFill>
                        <a:effectLst/>
                        <a:latin typeface="Overpass Light" panose="020B0604020202020204" charset="0"/>
                        <a:ea typeface="Calibri" panose="020F0502020204030204" pitchFamily="34" charset="0"/>
                        <a:cs typeface="Arial" panose="020B0604020202020204" pitchFamily="34" charset="0"/>
                      </a:endParaRPr>
                    </a:p>
                  </a:txBody>
                  <a:tcPr marL="68580" marR="68580" marT="0" marB="0" anchor="ctr">
                    <a:solidFill>
                      <a:srgbClr val="00B0F0"/>
                    </a:solidFill>
                  </a:tcPr>
                </a:tc>
                <a:tc>
                  <a:txBody>
                    <a:bodyPr/>
                    <a:lstStyle/>
                    <a:p>
                      <a:pPr algn="ctr">
                        <a:lnSpc>
                          <a:spcPct val="107000"/>
                        </a:lnSpc>
                        <a:spcAft>
                          <a:spcPts val="0"/>
                        </a:spcAft>
                      </a:pPr>
                      <a:r>
                        <a:rPr lang="fr-CA" sz="800" b="1" u="none" dirty="0">
                          <a:solidFill>
                            <a:schemeClr val="bg1"/>
                          </a:solidFill>
                          <a:effectLst/>
                          <a:latin typeface="Overpass Light" panose="020B0604020202020204" charset="0"/>
                        </a:rPr>
                        <a:t>SSRC </a:t>
                      </a:r>
                      <a:r>
                        <a:rPr lang="fr-CA" sz="800" b="1" u="none" dirty="0" err="1">
                          <a:solidFill>
                            <a:schemeClr val="bg1"/>
                          </a:solidFill>
                          <a:effectLst/>
                          <a:latin typeface="Overpass Light" panose="020B0604020202020204" charset="0"/>
                        </a:rPr>
                        <a:t>threshold</a:t>
                      </a:r>
                      <a:endParaRPr lang="fr-CA" sz="800" b="1" u="none" dirty="0">
                        <a:solidFill>
                          <a:schemeClr val="bg1"/>
                        </a:solidFill>
                        <a:effectLst/>
                        <a:latin typeface="Overpass Light" panose="020B0604020202020204" charset="0"/>
                        <a:ea typeface="Calibri" panose="020F0502020204030204" pitchFamily="34" charset="0"/>
                        <a:cs typeface="Arial" panose="020B0604020202020204" pitchFamily="34" charset="0"/>
                      </a:endParaRPr>
                    </a:p>
                  </a:txBody>
                  <a:tcPr marL="68580" marR="68580" marT="0" marB="0" anchor="ctr">
                    <a:solidFill>
                      <a:srgbClr val="00B0F0"/>
                    </a:solidFill>
                  </a:tcPr>
                </a:tc>
                <a:tc>
                  <a:txBody>
                    <a:bodyPr/>
                    <a:lstStyle/>
                    <a:p>
                      <a:pPr algn="ctr">
                        <a:lnSpc>
                          <a:spcPct val="107000"/>
                        </a:lnSpc>
                        <a:spcAft>
                          <a:spcPts val="0"/>
                        </a:spcAft>
                      </a:pPr>
                      <a:r>
                        <a:rPr lang="fr-CA" sz="800" b="1" u="none" dirty="0">
                          <a:solidFill>
                            <a:schemeClr val="bg1"/>
                          </a:solidFill>
                          <a:effectLst/>
                          <a:latin typeface="Overpass Light" panose="020B0604020202020204" charset="0"/>
                        </a:rPr>
                        <a:t>Niveau d’eau maximal</a:t>
                      </a:r>
                      <a:endParaRPr lang="fr-CA" sz="800" b="1" u="none" dirty="0">
                        <a:solidFill>
                          <a:schemeClr val="bg1"/>
                        </a:solidFill>
                        <a:effectLst/>
                        <a:latin typeface="Overpass Light" panose="020B0604020202020204" charset="0"/>
                        <a:ea typeface="Calibri" panose="020F0502020204030204" pitchFamily="34" charset="0"/>
                        <a:cs typeface="Arial" panose="020B0604020202020204" pitchFamily="34" charset="0"/>
                      </a:endParaRPr>
                    </a:p>
                  </a:txBody>
                  <a:tcPr marL="68580" marR="68580" marT="0" marB="0" anchor="ctr">
                    <a:solidFill>
                      <a:srgbClr val="00B0F0"/>
                    </a:solidFill>
                  </a:tcPr>
                </a:tc>
                <a:extLst>
                  <a:ext uri="{0D108BD9-81ED-4DB2-BD59-A6C34878D82A}">
                    <a16:rowId xmlns:a16="http://schemas.microsoft.com/office/drawing/2014/main" val="2034620637"/>
                  </a:ext>
                </a:extLst>
              </a:tr>
              <a:tr h="195159">
                <a:tc>
                  <a:txBody>
                    <a:bodyPr/>
                    <a:lstStyle/>
                    <a:p>
                      <a:pPr marL="0" algn="ctr" defTabSz="914400" rtl="0" eaLnBrk="1" latinLnBrk="0" hangingPunct="1">
                        <a:lnSpc>
                          <a:spcPct val="120000"/>
                        </a:lnSpc>
                        <a:spcBef>
                          <a:spcPts val="800"/>
                        </a:spcBef>
                        <a:spcAft>
                          <a:spcPts val="800"/>
                        </a:spcAft>
                      </a:pPr>
                      <a:r>
                        <a:rPr lang="fr-CA" sz="800" b="0" u="none" kern="1200" dirty="0">
                          <a:solidFill>
                            <a:schemeClr val="tx1"/>
                          </a:solidFill>
                          <a:effectLst/>
                          <a:latin typeface="Overpass Light" panose="020B0604020202020204" charset="0"/>
                          <a:ea typeface="+mn-ea"/>
                          <a:cs typeface="+mn-cs"/>
                        </a:rPr>
                        <a:t>2015</a:t>
                      </a:r>
                    </a:p>
                  </a:txBody>
                  <a:tcPr marL="68580" marR="68580" marT="0" marB="0" anchor="ctr"/>
                </a:tc>
                <a:tc>
                  <a:txBody>
                    <a:bodyPr/>
                    <a:lstStyle/>
                    <a:p>
                      <a:pPr algn="ctr">
                        <a:lnSpc>
                          <a:spcPct val="120000"/>
                        </a:lnSpc>
                        <a:spcBef>
                          <a:spcPts val="800"/>
                        </a:spcBef>
                        <a:spcAft>
                          <a:spcPts val="800"/>
                        </a:spcAft>
                      </a:pPr>
                      <a:r>
                        <a:rPr lang="en-US" sz="800" u="none" kern="1200" dirty="0">
                          <a:solidFill>
                            <a:schemeClr val="tx1"/>
                          </a:solidFill>
                          <a:effectLst/>
                          <a:latin typeface="Overpass Light" panose="020B0604020202020204" charset="0"/>
                          <a:ea typeface="+mn-ea"/>
                          <a:cs typeface="+mn-cs"/>
                        </a:rPr>
                        <a:t>14 Apr</a:t>
                      </a:r>
                    </a:p>
                  </a:txBody>
                  <a:tcPr marL="68580" marR="68580" marT="0" marB="0" anchor="ctr"/>
                </a:tc>
                <a:tc>
                  <a:txBody>
                    <a:bodyPr/>
                    <a:lstStyle/>
                    <a:p>
                      <a:pPr algn="ctr">
                        <a:lnSpc>
                          <a:spcPct val="120000"/>
                        </a:lnSpc>
                        <a:spcBef>
                          <a:spcPts val="800"/>
                        </a:spcBef>
                        <a:spcAft>
                          <a:spcPts val="800"/>
                        </a:spcAft>
                      </a:pPr>
                      <a:r>
                        <a:rPr lang="en-US" sz="800" u="none" kern="1200" dirty="0">
                          <a:solidFill>
                            <a:schemeClr val="tx1"/>
                          </a:solidFill>
                          <a:effectLst/>
                          <a:latin typeface="Overpass Light" panose="020B0604020202020204" charset="0"/>
                          <a:ea typeface="+mn-ea"/>
                          <a:cs typeface="+mn-cs"/>
                        </a:rPr>
                        <a:t>3</a:t>
                      </a:r>
                    </a:p>
                  </a:txBody>
                  <a:tcPr marL="68580" marR="68580" marT="0" marB="0" anchor="ctr"/>
                </a:tc>
                <a:tc>
                  <a:txBody>
                    <a:bodyPr/>
                    <a:lstStyle/>
                    <a:p>
                      <a:pPr algn="ctr">
                        <a:lnSpc>
                          <a:spcPct val="107000"/>
                        </a:lnSpc>
                        <a:spcAft>
                          <a:spcPts val="0"/>
                        </a:spcAft>
                      </a:pPr>
                      <a:r>
                        <a:rPr lang="fr-CA" sz="800" u="none" kern="1200" dirty="0">
                          <a:solidFill>
                            <a:schemeClr val="tx1"/>
                          </a:solidFill>
                          <a:effectLst/>
                          <a:latin typeface="Overpass Light" panose="020B0604020202020204" charset="0"/>
                          <a:ea typeface="+mn-ea"/>
                          <a:cs typeface="+mn-cs"/>
                        </a:rPr>
                        <a:t>148.85</a:t>
                      </a:r>
                    </a:p>
                  </a:txBody>
                  <a:tcPr marL="68580" marR="68580" marT="0" marB="0" anchor="ctr"/>
                </a:tc>
                <a:extLst>
                  <a:ext uri="{0D108BD9-81ED-4DB2-BD59-A6C34878D82A}">
                    <a16:rowId xmlns:a16="http://schemas.microsoft.com/office/drawing/2014/main" val="2055017097"/>
                  </a:ext>
                </a:extLst>
              </a:tr>
              <a:tr h="195159">
                <a:tc>
                  <a:txBody>
                    <a:bodyPr/>
                    <a:lstStyle/>
                    <a:p>
                      <a:pPr algn="ctr">
                        <a:lnSpc>
                          <a:spcPct val="107000"/>
                        </a:lnSpc>
                        <a:spcAft>
                          <a:spcPts val="0"/>
                        </a:spcAft>
                      </a:pPr>
                      <a:r>
                        <a:rPr lang="fr-CA" sz="800" b="0" u="none" dirty="0">
                          <a:effectLst/>
                          <a:latin typeface="Overpass Light" panose="020B0604020202020204" charset="0"/>
                        </a:rPr>
                        <a:t>2016</a:t>
                      </a:r>
                      <a:endParaRPr lang="fr-CA" sz="1100" b="0" u="none" dirty="0">
                        <a:effectLst/>
                        <a:latin typeface="Overpass Light" panose="020B060402020202020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fr-CA" sz="800" u="none" dirty="0">
                          <a:effectLst/>
                          <a:latin typeface="Overpass Light" panose="020B0604020202020204" charset="0"/>
                        </a:rPr>
                        <a:t>04 </a:t>
                      </a:r>
                      <a:r>
                        <a:rPr lang="fr-CA" sz="800" u="none" dirty="0" err="1">
                          <a:effectLst/>
                          <a:latin typeface="Overpass Light" panose="020B0604020202020204" charset="0"/>
                        </a:rPr>
                        <a:t>Apr</a:t>
                      </a:r>
                      <a:endParaRPr lang="fr-CA" sz="1100" u="none" dirty="0">
                        <a:effectLst/>
                        <a:latin typeface="Overpass Light" panose="020B060402020202020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fr-CA" sz="800" u="none" dirty="0">
                          <a:effectLst/>
                          <a:latin typeface="Overpass Light" panose="020B0604020202020204" charset="0"/>
                        </a:rPr>
                        <a:t>3</a:t>
                      </a:r>
                      <a:endParaRPr lang="fr-CA" sz="1100" u="none" dirty="0">
                        <a:effectLst/>
                        <a:latin typeface="Overpass Light" panose="020B060402020202020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fr-CA" sz="800" u="none" dirty="0">
                          <a:effectLst/>
                          <a:latin typeface="Overpass Light" panose="020B0604020202020204" charset="0"/>
                        </a:rPr>
                        <a:t>147.3</a:t>
                      </a:r>
                      <a:endParaRPr lang="fr-CA" sz="1100" u="none" dirty="0">
                        <a:effectLst/>
                        <a:latin typeface="Overpass Light" panose="020B060402020202020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46652601"/>
                  </a:ext>
                </a:extLst>
              </a:tr>
              <a:tr h="186944">
                <a:tc>
                  <a:txBody>
                    <a:bodyPr/>
                    <a:lstStyle/>
                    <a:p>
                      <a:pPr algn="ctr">
                        <a:lnSpc>
                          <a:spcPct val="107000"/>
                        </a:lnSpc>
                        <a:spcAft>
                          <a:spcPts val="0"/>
                        </a:spcAft>
                      </a:pPr>
                      <a:r>
                        <a:rPr lang="fr-CA" sz="800" b="0" u="none" dirty="0">
                          <a:effectLst/>
                          <a:latin typeface="Overpass Light" panose="020B0604020202020204" charset="0"/>
                        </a:rPr>
                        <a:t>2017</a:t>
                      </a:r>
                      <a:endParaRPr lang="fr-CA" sz="1100" b="0" u="none" dirty="0">
                        <a:effectLst/>
                        <a:latin typeface="Overpass Light" panose="020B060402020202020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fr-CA" sz="800" u="none" dirty="0">
                          <a:effectLst/>
                          <a:latin typeface="Overpass Light" panose="020B0604020202020204" charset="0"/>
                        </a:rPr>
                        <a:t> 11Apr</a:t>
                      </a:r>
                      <a:endParaRPr lang="fr-CA" sz="1100" u="none" dirty="0">
                        <a:effectLst/>
                        <a:latin typeface="Overpass Light" panose="020B060402020202020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fr-CA" sz="800" u="none" dirty="0">
                          <a:effectLst/>
                          <a:latin typeface="Overpass Light" panose="020B0604020202020204" charset="0"/>
                        </a:rPr>
                        <a:t> 3</a:t>
                      </a:r>
                      <a:endParaRPr lang="fr-CA" sz="1100" u="none" dirty="0">
                        <a:effectLst/>
                        <a:latin typeface="Overpass Light" panose="020B060402020202020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fr-CA" sz="800" u="none" dirty="0">
                          <a:effectLst/>
                          <a:latin typeface="Overpass Light" panose="020B0604020202020204" charset="0"/>
                        </a:rPr>
                        <a:t>148.64 </a:t>
                      </a:r>
                      <a:endParaRPr lang="fr-CA" sz="1100" u="none" dirty="0">
                        <a:effectLst/>
                        <a:latin typeface="Overpass Light" panose="020B060402020202020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541905247"/>
                  </a:ext>
                </a:extLst>
              </a:tr>
              <a:tr h="199837">
                <a:tc>
                  <a:txBody>
                    <a:bodyPr/>
                    <a:lstStyle/>
                    <a:p>
                      <a:pPr algn="ctr">
                        <a:lnSpc>
                          <a:spcPct val="107000"/>
                        </a:lnSpc>
                        <a:spcAft>
                          <a:spcPts val="0"/>
                        </a:spcAft>
                      </a:pPr>
                      <a:r>
                        <a:rPr lang="fr-CA" sz="800" b="0" u="none" dirty="0">
                          <a:effectLst/>
                          <a:latin typeface="Overpass Light" panose="020B0604020202020204" charset="0"/>
                        </a:rPr>
                        <a:t>2018</a:t>
                      </a:r>
                      <a:endParaRPr lang="fr-CA" sz="1100" b="0" u="none" dirty="0">
                        <a:effectLst/>
                        <a:latin typeface="Overpass Light" panose="020B060402020202020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fr-CA" sz="800" u="none" dirty="0">
                          <a:effectLst/>
                          <a:latin typeface="Overpass Light" panose="020B0604020202020204" charset="0"/>
                        </a:rPr>
                        <a:t>21-Mar</a:t>
                      </a:r>
                      <a:endParaRPr lang="fr-CA" sz="1100" u="none" dirty="0">
                        <a:effectLst/>
                        <a:latin typeface="Overpass Light" panose="020B060402020202020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fr-CA" sz="800" u="none" dirty="0">
                          <a:effectLst/>
                          <a:latin typeface="Overpass Light" panose="020B0604020202020204" charset="0"/>
                        </a:rPr>
                        <a:t>1</a:t>
                      </a:r>
                      <a:endParaRPr lang="fr-CA" sz="1100" u="none" dirty="0">
                        <a:effectLst/>
                        <a:latin typeface="Overpass Light" panose="020B060402020202020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fr-CA" sz="800" u="none" dirty="0">
                          <a:effectLst/>
                          <a:latin typeface="Overpass Light" panose="020B0604020202020204" charset="0"/>
                        </a:rPr>
                        <a:t>150.611</a:t>
                      </a:r>
                      <a:endParaRPr lang="fr-CA" sz="1100" u="none" dirty="0">
                        <a:effectLst/>
                        <a:latin typeface="Overpass Light" panose="020B060402020202020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43067276"/>
                  </a:ext>
                </a:extLst>
              </a:tr>
            </a:tbl>
          </a:graphicData>
        </a:graphic>
      </p:graphicFrame>
      <p:sp>
        <p:nvSpPr>
          <p:cNvPr id="23" name="Rectangle 1">
            <a:extLst>
              <a:ext uri="{FF2B5EF4-FFF2-40B4-BE49-F238E27FC236}">
                <a16:creationId xmlns:a16="http://schemas.microsoft.com/office/drawing/2014/main" id="{5FF1A84A-D6BD-45F4-919E-A93ABCEC93BB}"/>
              </a:ext>
            </a:extLst>
          </p:cNvPr>
          <p:cNvSpPr>
            <a:spLocks noChangeArrowheads="1"/>
          </p:cNvSpPr>
          <p:nvPr/>
        </p:nvSpPr>
        <p:spPr bwMode="auto">
          <a:xfrm>
            <a:off x="4349872" y="3566718"/>
            <a:ext cx="3783089"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pPr>
            <a:r>
              <a:rPr lang="fr-CA" altLang="fr-FR" sz="900" i="1" dirty="0">
                <a:latin typeface="Overpass Light" panose="020B0604020202020204" charset="0"/>
                <a:ea typeface="Calibri" panose="020F0502020204030204" pitchFamily="34" charset="0"/>
                <a:cs typeface="Arial" panose="020B0604020202020204" pitchFamily="34" charset="0"/>
              </a:rPr>
              <a:t>Exemple d’un événement d’embâcle de glace à </a:t>
            </a:r>
            <a:r>
              <a:rPr lang="fr-CA" altLang="fr-FR" sz="900" i="1" u="sng" dirty="0">
                <a:latin typeface="Overpass Light" panose="020B0604020202020204" charset="0"/>
                <a:ea typeface="Calibri" panose="020F0502020204030204" pitchFamily="34" charset="0"/>
                <a:cs typeface="Arial" panose="020B0604020202020204" pitchFamily="34" charset="0"/>
              </a:rPr>
              <a:t>Saint-Joseph-de-Beauce</a:t>
            </a:r>
            <a:endParaRPr kumimoji="0" lang="en-US" altLang="fr-FR" sz="1800" b="0" i="0" u="none" strike="noStrike" cap="none" normalizeH="0" baseline="0" dirty="0">
              <a:ln>
                <a:noFill/>
              </a:ln>
              <a:effectLst/>
              <a:latin typeface="Overpass Light" panose="020B0604020202020204" charset="0"/>
            </a:endParaRPr>
          </a:p>
        </p:txBody>
      </p:sp>
      <p:pic>
        <p:nvPicPr>
          <p:cNvPr id="25" name="Picture 6" descr="COBARIC : COMITÉ DE BASSIN DE LA RIVIÈRE CHAUDIÈRE">
            <a:extLst>
              <a:ext uri="{FF2B5EF4-FFF2-40B4-BE49-F238E27FC236}">
                <a16:creationId xmlns:a16="http://schemas.microsoft.com/office/drawing/2014/main" id="{1F887A43-5F57-48C9-A72E-D53033EF83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03907" y="3130046"/>
            <a:ext cx="668742" cy="42614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Système de surveillance de la rivière Chaudière - COBARIC">
            <a:extLst>
              <a:ext uri="{FF2B5EF4-FFF2-40B4-BE49-F238E27FC236}">
                <a16:creationId xmlns:a16="http://schemas.microsoft.com/office/drawing/2014/main" id="{79A7CCAF-84B4-47B2-83AD-0BB9EE4DC0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7029" y="3025385"/>
            <a:ext cx="624749" cy="43175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Environment and Climate Change Canada - KCP Online">
            <a:extLst>
              <a:ext uri="{FF2B5EF4-FFF2-40B4-BE49-F238E27FC236}">
                <a16:creationId xmlns:a16="http://schemas.microsoft.com/office/drawing/2014/main" id="{349C7249-EA3B-4230-8F5D-D52FCEC957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56136" y="2810631"/>
            <a:ext cx="703241" cy="4688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DE10E80-84E6-45CC-800F-A29B2EC1FE0B}"/>
              </a:ext>
            </a:extLst>
          </p:cNvPr>
          <p:cNvPicPr>
            <a:picLocks noChangeAspect="1"/>
          </p:cNvPicPr>
          <p:nvPr/>
        </p:nvPicPr>
        <p:blipFill>
          <a:blip r:embed="rId9"/>
          <a:stretch>
            <a:fillRect/>
          </a:stretch>
        </p:blipFill>
        <p:spPr>
          <a:xfrm>
            <a:off x="5176213" y="1626251"/>
            <a:ext cx="878251" cy="878251"/>
          </a:xfrm>
          <a:prstGeom prst="rect">
            <a:avLst/>
          </a:prstGeom>
        </p:spPr>
      </p:pic>
      <p:pic>
        <p:nvPicPr>
          <p:cNvPr id="34" name="Picture 33">
            <a:extLst>
              <a:ext uri="{FF2B5EF4-FFF2-40B4-BE49-F238E27FC236}">
                <a16:creationId xmlns:a16="http://schemas.microsoft.com/office/drawing/2014/main" id="{0572C298-7ADD-4D26-8D10-18FDEFC9B93B}"/>
              </a:ext>
            </a:extLst>
          </p:cNvPr>
          <p:cNvPicPr>
            <a:picLocks noChangeAspect="1"/>
          </p:cNvPicPr>
          <p:nvPr/>
        </p:nvPicPr>
        <p:blipFill>
          <a:blip r:embed="rId10"/>
          <a:stretch>
            <a:fillRect/>
          </a:stretch>
        </p:blipFill>
        <p:spPr>
          <a:xfrm>
            <a:off x="4669190" y="2653524"/>
            <a:ext cx="1141535" cy="856151"/>
          </a:xfrm>
          <a:prstGeom prst="rect">
            <a:avLst/>
          </a:prstGeom>
        </p:spPr>
      </p:pic>
      <p:pic>
        <p:nvPicPr>
          <p:cNvPr id="36" name="Picture 35">
            <a:extLst>
              <a:ext uri="{FF2B5EF4-FFF2-40B4-BE49-F238E27FC236}">
                <a16:creationId xmlns:a16="http://schemas.microsoft.com/office/drawing/2014/main" id="{3746CC10-343D-49EC-A58A-B2ACFEC43EBB}"/>
              </a:ext>
            </a:extLst>
          </p:cNvPr>
          <p:cNvPicPr>
            <a:picLocks noChangeAspect="1"/>
          </p:cNvPicPr>
          <p:nvPr/>
        </p:nvPicPr>
        <p:blipFill>
          <a:blip r:embed="rId11"/>
          <a:stretch>
            <a:fillRect/>
          </a:stretch>
        </p:blipFill>
        <p:spPr>
          <a:xfrm>
            <a:off x="4496499" y="1300722"/>
            <a:ext cx="775008" cy="775008"/>
          </a:xfrm>
          <a:prstGeom prst="rect">
            <a:avLst/>
          </a:prstGeom>
        </p:spPr>
      </p:pic>
      <p:pic>
        <p:nvPicPr>
          <p:cNvPr id="38" name="Picture 37">
            <a:extLst>
              <a:ext uri="{FF2B5EF4-FFF2-40B4-BE49-F238E27FC236}">
                <a16:creationId xmlns:a16="http://schemas.microsoft.com/office/drawing/2014/main" id="{4EB24D39-62D3-43AA-B209-B601B8AE5A80}"/>
              </a:ext>
            </a:extLst>
          </p:cNvPr>
          <p:cNvPicPr>
            <a:picLocks noChangeAspect="1"/>
          </p:cNvPicPr>
          <p:nvPr/>
        </p:nvPicPr>
        <p:blipFill>
          <a:blip r:embed="rId12"/>
          <a:stretch>
            <a:fillRect/>
          </a:stretch>
        </p:blipFill>
        <p:spPr>
          <a:xfrm>
            <a:off x="4606490" y="402141"/>
            <a:ext cx="1302516" cy="744295"/>
          </a:xfrm>
          <a:prstGeom prst="rect">
            <a:avLst/>
          </a:prstGeom>
        </p:spPr>
      </p:pic>
      <p:sp>
        <p:nvSpPr>
          <p:cNvPr id="49" name="Left Brace 48">
            <a:extLst>
              <a:ext uri="{FF2B5EF4-FFF2-40B4-BE49-F238E27FC236}">
                <a16:creationId xmlns:a16="http://schemas.microsoft.com/office/drawing/2014/main" id="{F4D7C8DC-C964-40A9-8862-8F253EDB3C93}"/>
              </a:ext>
            </a:extLst>
          </p:cNvPr>
          <p:cNvSpPr/>
          <p:nvPr/>
        </p:nvSpPr>
        <p:spPr>
          <a:xfrm>
            <a:off x="5931016" y="1584306"/>
            <a:ext cx="188215" cy="945499"/>
          </a:xfrm>
          <a:prstGeom prst="lef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50" name="TextBox 49">
            <a:extLst>
              <a:ext uri="{FF2B5EF4-FFF2-40B4-BE49-F238E27FC236}">
                <a16:creationId xmlns:a16="http://schemas.microsoft.com/office/drawing/2014/main" id="{67001B05-D078-4922-AB9D-76265DEAA913}"/>
              </a:ext>
            </a:extLst>
          </p:cNvPr>
          <p:cNvSpPr txBox="1"/>
          <p:nvPr/>
        </p:nvSpPr>
        <p:spPr>
          <a:xfrm>
            <a:off x="6072208" y="856440"/>
            <a:ext cx="1240724" cy="261610"/>
          </a:xfrm>
          <a:prstGeom prst="rect">
            <a:avLst/>
          </a:prstGeom>
          <a:noFill/>
        </p:spPr>
        <p:txBody>
          <a:bodyPr wrap="none" lIns="0" tIns="0" rIns="0" bIns="0" rtlCol="0">
            <a:spAutoFit/>
          </a:bodyPr>
          <a:lstStyle/>
          <a:p>
            <a:r>
              <a:rPr lang="en-CA" sz="1700" dirty="0" err="1">
                <a:latin typeface="Overpass Light" pitchFamily="2" charset="77"/>
              </a:rPr>
              <a:t>Niveau</a:t>
            </a:r>
            <a:r>
              <a:rPr lang="en-CA" sz="1700" dirty="0">
                <a:latin typeface="Overpass Light" pitchFamily="2" charset="77"/>
              </a:rPr>
              <a:t> </a:t>
            </a:r>
            <a:r>
              <a:rPr lang="en-CA" sz="1700" dirty="0" err="1">
                <a:latin typeface="Overpass Light" pitchFamily="2" charset="77"/>
              </a:rPr>
              <a:t>d’eau</a:t>
            </a:r>
            <a:endParaRPr lang="fr-CA" sz="1700" dirty="0" err="1">
              <a:latin typeface="Overpass Light" pitchFamily="2" charset="77"/>
            </a:endParaRPr>
          </a:p>
        </p:txBody>
      </p:sp>
      <p:sp>
        <p:nvSpPr>
          <p:cNvPr id="51" name="TextBox 50">
            <a:extLst>
              <a:ext uri="{FF2B5EF4-FFF2-40B4-BE49-F238E27FC236}">
                <a16:creationId xmlns:a16="http://schemas.microsoft.com/office/drawing/2014/main" id="{3B1C0404-386F-42AF-9450-9F3F48BE6A54}"/>
              </a:ext>
            </a:extLst>
          </p:cNvPr>
          <p:cNvSpPr txBox="1"/>
          <p:nvPr/>
        </p:nvSpPr>
        <p:spPr>
          <a:xfrm>
            <a:off x="6072208" y="1792127"/>
            <a:ext cx="1955664" cy="523220"/>
          </a:xfrm>
          <a:prstGeom prst="rect">
            <a:avLst/>
          </a:prstGeom>
          <a:noFill/>
        </p:spPr>
        <p:txBody>
          <a:bodyPr wrap="none" lIns="0" tIns="0" rIns="0" bIns="0" rtlCol="0">
            <a:spAutoFit/>
          </a:bodyPr>
          <a:lstStyle/>
          <a:p>
            <a:r>
              <a:rPr lang="en-CA" sz="1700" dirty="0" err="1">
                <a:latin typeface="Overpass Light" panose="020B0604020202020204" charset="0"/>
              </a:rPr>
              <a:t>Précipitations</a:t>
            </a:r>
            <a:r>
              <a:rPr lang="en-CA" sz="1700" dirty="0">
                <a:latin typeface="Overpass Light" panose="020B0604020202020204" charset="0"/>
              </a:rPr>
              <a:t> totals</a:t>
            </a:r>
          </a:p>
          <a:p>
            <a:r>
              <a:rPr lang="en-CA" sz="1700" dirty="0" err="1">
                <a:latin typeface="Overpass Light" panose="020B0604020202020204" charset="0"/>
              </a:rPr>
              <a:t>Température</a:t>
            </a:r>
            <a:r>
              <a:rPr lang="en-CA" sz="1700" dirty="0">
                <a:latin typeface="Overpass Light" panose="020B0604020202020204" charset="0"/>
              </a:rPr>
              <a:t> de </a:t>
            </a:r>
            <a:r>
              <a:rPr lang="en-CA" sz="1700" dirty="0" err="1">
                <a:latin typeface="Overpass Light" panose="020B0604020202020204" charset="0"/>
              </a:rPr>
              <a:t>l’air</a:t>
            </a:r>
            <a:endParaRPr lang="en-CA" sz="1700" dirty="0">
              <a:latin typeface="Overpass Light" panose="020B0604020202020204" charset="0"/>
            </a:endParaRPr>
          </a:p>
        </p:txBody>
      </p:sp>
      <p:sp>
        <p:nvSpPr>
          <p:cNvPr id="52" name="TextBox 51">
            <a:extLst>
              <a:ext uri="{FF2B5EF4-FFF2-40B4-BE49-F238E27FC236}">
                <a16:creationId xmlns:a16="http://schemas.microsoft.com/office/drawing/2014/main" id="{92B3C9BE-37AA-46A0-BBDC-3ACB3868FB33}"/>
              </a:ext>
            </a:extLst>
          </p:cNvPr>
          <p:cNvSpPr txBox="1"/>
          <p:nvPr/>
        </p:nvSpPr>
        <p:spPr>
          <a:xfrm>
            <a:off x="6072208" y="3081508"/>
            <a:ext cx="519373" cy="261610"/>
          </a:xfrm>
          <a:prstGeom prst="rect">
            <a:avLst/>
          </a:prstGeom>
          <a:noFill/>
        </p:spPr>
        <p:txBody>
          <a:bodyPr wrap="none" lIns="0" tIns="0" rIns="0" bIns="0" rtlCol="0">
            <a:spAutoFit/>
          </a:bodyPr>
          <a:lstStyle/>
          <a:p>
            <a:r>
              <a:rPr lang="en-CA" sz="1700" dirty="0" err="1">
                <a:latin typeface="Overpass Light" pitchFamily="2" charset="77"/>
              </a:rPr>
              <a:t>Débit</a:t>
            </a:r>
            <a:endParaRPr lang="fr-CA" sz="1700" dirty="0" err="1">
              <a:latin typeface="Overpass Light" pitchFamily="2" charset="77"/>
            </a:endParaRPr>
          </a:p>
        </p:txBody>
      </p:sp>
      <p:pic>
        <p:nvPicPr>
          <p:cNvPr id="4" name="Picture 3">
            <a:extLst>
              <a:ext uri="{FF2B5EF4-FFF2-40B4-BE49-F238E27FC236}">
                <a16:creationId xmlns:a16="http://schemas.microsoft.com/office/drawing/2014/main" id="{50F5417A-7320-4447-B5E5-C8568865D1E2}"/>
              </a:ext>
            </a:extLst>
          </p:cNvPr>
          <p:cNvPicPr>
            <a:picLocks noChangeAspect="1"/>
          </p:cNvPicPr>
          <p:nvPr/>
        </p:nvPicPr>
        <p:blipFill>
          <a:blip r:embed="rId13"/>
          <a:stretch>
            <a:fillRect/>
          </a:stretch>
        </p:blipFill>
        <p:spPr>
          <a:xfrm>
            <a:off x="8112695" y="533203"/>
            <a:ext cx="651166" cy="651166"/>
          </a:xfrm>
          <a:prstGeom prst="rect">
            <a:avLst/>
          </a:prstGeom>
        </p:spPr>
      </p:pic>
      <p:sp>
        <p:nvSpPr>
          <p:cNvPr id="35" name="TextBox 34">
            <a:extLst>
              <a:ext uri="{FF2B5EF4-FFF2-40B4-BE49-F238E27FC236}">
                <a16:creationId xmlns:a16="http://schemas.microsoft.com/office/drawing/2014/main" id="{AA6761A2-50D9-4A6E-8EFC-3FC62A6EE8CA}"/>
              </a:ext>
            </a:extLst>
          </p:cNvPr>
          <p:cNvSpPr txBox="1"/>
          <p:nvPr/>
        </p:nvSpPr>
        <p:spPr>
          <a:xfrm>
            <a:off x="8132961" y="1259722"/>
            <a:ext cx="875576" cy="215444"/>
          </a:xfrm>
          <a:prstGeom prst="rect">
            <a:avLst/>
          </a:prstGeom>
          <a:noFill/>
        </p:spPr>
        <p:txBody>
          <a:bodyPr wrap="square" lIns="0" tIns="0" rIns="0" bIns="0" rtlCol="0">
            <a:spAutoFit/>
          </a:bodyPr>
          <a:lstStyle/>
          <a:p>
            <a:r>
              <a:rPr lang="en-CA" sz="1400" dirty="0">
                <a:latin typeface="Overpass Light" pitchFamily="2" charset="77"/>
              </a:rPr>
              <a:t>Quotidien</a:t>
            </a:r>
            <a:endParaRPr lang="fr-CA" sz="1400" dirty="0" err="1">
              <a:latin typeface="Overpass Light" pitchFamily="2" charset="77"/>
            </a:endParaRPr>
          </a:p>
        </p:txBody>
      </p:sp>
      <p:pic>
        <p:nvPicPr>
          <p:cNvPr id="37" name="Graphic 36" descr="Information">
            <a:hlinkClick r:id="rId14" action="ppaction://hlinksldjump"/>
            <a:extLst>
              <a:ext uri="{FF2B5EF4-FFF2-40B4-BE49-F238E27FC236}">
                <a16:creationId xmlns:a16="http://schemas.microsoft.com/office/drawing/2014/main" id="{C25FB9B3-D17E-4EE7-9156-341FABF4054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673638" y="4684354"/>
            <a:ext cx="504013" cy="504013"/>
          </a:xfrm>
          <a:prstGeom prst="rect">
            <a:avLst/>
          </a:prstGeom>
        </p:spPr>
      </p:pic>
      <p:pic>
        <p:nvPicPr>
          <p:cNvPr id="5" name="Picture 4">
            <a:extLst>
              <a:ext uri="{FF2B5EF4-FFF2-40B4-BE49-F238E27FC236}">
                <a16:creationId xmlns:a16="http://schemas.microsoft.com/office/drawing/2014/main" id="{6AD1AF9E-5F6C-487F-AA9D-D51C698A67B0}"/>
              </a:ext>
            </a:extLst>
          </p:cNvPr>
          <p:cNvPicPr>
            <a:picLocks noChangeAspect="1"/>
          </p:cNvPicPr>
          <p:nvPr/>
        </p:nvPicPr>
        <p:blipFill>
          <a:blip r:embed="rId17"/>
          <a:stretch>
            <a:fillRect/>
          </a:stretch>
        </p:blipFill>
        <p:spPr>
          <a:xfrm>
            <a:off x="8119142" y="2207240"/>
            <a:ext cx="651180" cy="660283"/>
          </a:xfrm>
          <a:prstGeom prst="rect">
            <a:avLst/>
          </a:prstGeom>
        </p:spPr>
      </p:pic>
      <p:sp>
        <p:nvSpPr>
          <p:cNvPr id="32" name="TextBox 31">
            <a:extLst>
              <a:ext uri="{FF2B5EF4-FFF2-40B4-BE49-F238E27FC236}">
                <a16:creationId xmlns:a16="http://schemas.microsoft.com/office/drawing/2014/main" id="{582F0130-93FD-4F9F-BD69-AB7D39DD61C8}"/>
              </a:ext>
            </a:extLst>
          </p:cNvPr>
          <p:cNvSpPr txBox="1"/>
          <p:nvPr/>
        </p:nvSpPr>
        <p:spPr>
          <a:xfrm>
            <a:off x="2070057" y="4151723"/>
            <a:ext cx="383118" cy="184666"/>
          </a:xfrm>
          <a:prstGeom prst="rect">
            <a:avLst/>
          </a:prstGeom>
          <a:solidFill>
            <a:srgbClr val="FFEABD"/>
          </a:solidFill>
        </p:spPr>
        <p:txBody>
          <a:bodyPr wrap="none" lIns="0" tIns="0" rIns="0" bIns="0" rtlCol="0">
            <a:spAutoFit/>
          </a:bodyPr>
          <a:lstStyle/>
          <a:p>
            <a:pPr algn="l"/>
            <a:r>
              <a:rPr lang="en-CA" sz="600" dirty="0">
                <a:latin typeface="Times New Roman" panose="02020603050405020304" pitchFamily="18" charset="0"/>
                <a:cs typeface="Times New Roman" panose="02020603050405020304" pitchFamily="18" charset="0"/>
              </a:rPr>
              <a:t>Notre-Dame</a:t>
            </a:r>
          </a:p>
          <a:p>
            <a:pPr algn="l"/>
            <a:r>
              <a:rPr lang="en-CA" sz="600" dirty="0">
                <a:latin typeface="Times New Roman" panose="02020603050405020304" pitchFamily="18" charset="0"/>
                <a:cs typeface="Times New Roman" panose="02020603050405020304" pitchFamily="18" charset="0"/>
              </a:rPr>
              <a:t>-des-Pins</a:t>
            </a:r>
            <a:endParaRPr lang="fr-CA" sz="1700" dirty="0" err="1">
              <a:latin typeface="Times New Roman" panose="020206030504050203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id="{019E5B77-1194-4C44-A06B-5F28270C9189}"/>
              </a:ext>
            </a:extLst>
          </p:cNvPr>
          <p:cNvSpPr/>
          <p:nvPr/>
        </p:nvSpPr>
        <p:spPr>
          <a:xfrm>
            <a:off x="2213264" y="3915981"/>
            <a:ext cx="161060" cy="184666"/>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0" name="Oval 39">
            <a:extLst>
              <a:ext uri="{FF2B5EF4-FFF2-40B4-BE49-F238E27FC236}">
                <a16:creationId xmlns:a16="http://schemas.microsoft.com/office/drawing/2014/main" id="{1B050190-F580-49A2-A4BC-5647440A0A08}"/>
              </a:ext>
            </a:extLst>
          </p:cNvPr>
          <p:cNvSpPr/>
          <p:nvPr/>
        </p:nvSpPr>
        <p:spPr>
          <a:xfrm>
            <a:off x="2080612" y="3818973"/>
            <a:ext cx="161060" cy="184666"/>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3" name="Oval 42">
            <a:extLst>
              <a:ext uri="{FF2B5EF4-FFF2-40B4-BE49-F238E27FC236}">
                <a16:creationId xmlns:a16="http://schemas.microsoft.com/office/drawing/2014/main" id="{7E97FD42-D310-4BD8-A6DC-1092BC485A43}"/>
              </a:ext>
            </a:extLst>
          </p:cNvPr>
          <p:cNvSpPr/>
          <p:nvPr/>
        </p:nvSpPr>
        <p:spPr>
          <a:xfrm>
            <a:off x="2643577" y="4405883"/>
            <a:ext cx="161060" cy="184666"/>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5" name="Oval 44">
            <a:extLst>
              <a:ext uri="{FF2B5EF4-FFF2-40B4-BE49-F238E27FC236}">
                <a16:creationId xmlns:a16="http://schemas.microsoft.com/office/drawing/2014/main" id="{033F90D0-3749-434C-877B-996D4C0C842A}"/>
              </a:ext>
            </a:extLst>
          </p:cNvPr>
          <p:cNvSpPr/>
          <p:nvPr/>
        </p:nvSpPr>
        <p:spPr>
          <a:xfrm>
            <a:off x="2620584" y="4257225"/>
            <a:ext cx="161060" cy="184666"/>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Picture 6">
            <a:extLst>
              <a:ext uri="{FF2B5EF4-FFF2-40B4-BE49-F238E27FC236}">
                <a16:creationId xmlns:a16="http://schemas.microsoft.com/office/drawing/2014/main" id="{01E48C09-7592-4E30-A468-A10E680743A7}"/>
              </a:ext>
            </a:extLst>
          </p:cNvPr>
          <p:cNvPicPr>
            <a:picLocks noChangeAspect="1"/>
          </p:cNvPicPr>
          <p:nvPr/>
        </p:nvPicPr>
        <p:blipFill>
          <a:blip r:embed="rId18"/>
          <a:stretch>
            <a:fillRect/>
          </a:stretch>
        </p:blipFill>
        <p:spPr>
          <a:xfrm>
            <a:off x="7321703" y="2461391"/>
            <a:ext cx="528033" cy="528033"/>
          </a:xfrm>
          <a:prstGeom prst="rect">
            <a:avLst/>
          </a:prstGeom>
        </p:spPr>
      </p:pic>
    </p:spTree>
    <p:extLst>
      <p:ext uri="{BB962C8B-B14F-4D97-AF65-F5344CB8AC3E}">
        <p14:creationId xmlns:p14="http://schemas.microsoft.com/office/powerpoint/2010/main" val="59039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left)">
                                      <p:cBhvr>
                                        <p:cTn id="29" dur="500"/>
                                        <p:tgtEl>
                                          <p:spTgt spid="38"/>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wipe(left)">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ipe(left)">
                                      <p:cBhvr>
                                        <p:cTn id="48" dur="500"/>
                                        <p:tgtEl>
                                          <p:spTgt spid="36"/>
                                        </p:tgtEl>
                                      </p:cBhvr>
                                    </p:animEffect>
                                  </p:childTnLst>
                                </p:cTn>
                              </p:par>
                              <p:par>
                                <p:cTn id="49" presetID="22" presetClass="entr" presetSubtype="8"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left)">
                                      <p:cBhvr>
                                        <p:cTn id="51" dur="500"/>
                                        <p:tgtEl>
                                          <p:spTgt spid="10"/>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wipe(left)">
                                      <p:cBhvr>
                                        <p:cTn id="54" dur="500"/>
                                        <p:tgtEl>
                                          <p:spTgt spid="49"/>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wipe(left)">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500"/>
                                        <p:tgtEl>
                                          <p:spTgt spid="40"/>
                                        </p:tgtEl>
                                      </p:cBhvr>
                                    </p:animEffect>
                                  </p:childTnLst>
                                </p:cTn>
                              </p:par>
                              <p:par>
                                <p:cTn id="63" presetID="22" presetClass="entr" presetSubtype="8" fill="hold"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wipe(left)">
                                      <p:cBhvr>
                                        <p:cTn id="65" dur="500"/>
                                        <p:tgtEl>
                                          <p:spTgt spid="2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wipe(left)">
                                      <p:cBhvr>
                                        <p:cTn id="70" dur="500"/>
                                        <p:tgtEl>
                                          <p:spTgt spid="34"/>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wipe(left)">
                                      <p:cBhvr>
                                        <p:cTn id="73" dur="500"/>
                                        <p:tgtEl>
                                          <p:spTgt spid="52"/>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43"/>
                                        </p:tgtEl>
                                        <p:attrNameLst>
                                          <p:attrName>style.visibility</p:attrName>
                                        </p:attrNameLst>
                                      </p:cBhvr>
                                      <p:to>
                                        <p:strVal val="visible"/>
                                      </p:to>
                                    </p:set>
                                    <p:animEffect transition="in" filter="fade">
                                      <p:cBhvr>
                                        <p:cTn id="78" dur="500"/>
                                        <p:tgtEl>
                                          <p:spTgt spid="43"/>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5"/>
                                        </p:tgtEl>
                                        <p:attrNameLst>
                                          <p:attrName>style.visibility</p:attrName>
                                        </p:attrNameLst>
                                      </p:cBhvr>
                                      <p:to>
                                        <p:strVal val="visible"/>
                                      </p:to>
                                    </p:set>
                                    <p:animEffect transition="in" filter="fade">
                                      <p:cBhvr>
                                        <p:cTn id="81" dur="500"/>
                                        <p:tgtEl>
                                          <p:spTgt spid="45"/>
                                        </p:tgtEl>
                                      </p:cBhvr>
                                    </p:animEffect>
                                  </p:childTnLst>
                                </p:cTn>
                              </p:par>
                              <p:par>
                                <p:cTn id="82" presetID="10" presetClass="entr" presetSubtype="0" fill="hold" nodeType="withEffect">
                                  <p:stCondLst>
                                    <p:cond delay="0"/>
                                  </p:stCondLst>
                                  <p:childTnLst>
                                    <p:set>
                                      <p:cBhvr>
                                        <p:cTn id="83" dur="1" fill="hold">
                                          <p:stCondLst>
                                            <p:cond delay="0"/>
                                          </p:stCondLst>
                                        </p:cTn>
                                        <p:tgtEl>
                                          <p:spTgt spid="7"/>
                                        </p:tgtEl>
                                        <p:attrNameLst>
                                          <p:attrName>style.visibility</p:attrName>
                                        </p:attrNameLst>
                                      </p:cBhvr>
                                      <p:to>
                                        <p:strVal val="visible"/>
                                      </p:to>
                                    </p:set>
                                    <p:animEffect transition="in" filter="fade">
                                      <p:cBhvr>
                                        <p:cTn id="84" dur="500"/>
                                        <p:tgtEl>
                                          <p:spTgt spid="7"/>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wipe(left)">
                                      <p:cBhvr>
                                        <p:cTn id="89" dur="500"/>
                                        <p:tgtEl>
                                          <p:spTgt spid="23"/>
                                        </p:tgtEl>
                                      </p:cBhvr>
                                    </p:animEffect>
                                  </p:childTnLst>
                                </p:cTn>
                              </p:par>
                              <p:par>
                                <p:cTn id="90" presetID="22" presetClass="entr" presetSubtype="1" fill="hold" nodeType="with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wipe(up)">
                                      <p:cBhvr>
                                        <p:cTn id="92" dur="500"/>
                                        <p:tgtEl>
                                          <p:spTgt spid="22"/>
                                        </p:tgtEl>
                                      </p:cBhvr>
                                    </p:animEffect>
                                  </p:childTnLst>
                                </p:cTn>
                              </p:par>
                              <p:par>
                                <p:cTn id="93" presetID="22" presetClass="entr" presetSubtype="8"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wipe(left)">
                                      <p:cBhvr>
                                        <p:cTn id="9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P spid="49" grpId="0" animBg="1"/>
      <p:bldP spid="50" grpId="0"/>
      <p:bldP spid="51" grpId="0"/>
      <p:bldP spid="52" grpId="0"/>
      <p:bldP spid="35" grpId="0"/>
      <p:bldP spid="2" grpId="0" animBg="1"/>
      <p:bldP spid="40" grpId="0" animBg="1"/>
      <p:bldP spid="43" grpId="0" animBg="1"/>
      <p:bldP spid="4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94C8790-65C5-4E93-8A28-EB547F09FEB6}"/>
              </a:ext>
            </a:extLst>
          </p:cNvPr>
          <p:cNvPicPr>
            <a:picLocks noChangeAspect="1"/>
          </p:cNvPicPr>
          <p:nvPr/>
        </p:nvPicPr>
        <p:blipFill>
          <a:blip r:embed="rId3"/>
          <a:stretch>
            <a:fillRect/>
          </a:stretch>
        </p:blipFill>
        <p:spPr>
          <a:xfrm>
            <a:off x="1018239" y="652126"/>
            <a:ext cx="4691911" cy="4424107"/>
          </a:xfrm>
          <a:prstGeom prst="rect">
            <a:avLst/>
          </a:prstGeom>
        </p:spPr>
      </p:pic>
      <p:pic>
        <p:nvPicPr>
          <p:cNvPr id="11" name="Picture 10">
            <a:extLst>
              <a:ext uri="{FF2B5EF4-FFF2-40B4-BE49-F238E27FC236}">
                <a16:creationId xmlns:a16="http://schemas.microsoft.com/office/drawing/2014/main" id="{B52BF86D-5CEB-4971-BF98-05F99374A1DE}"/>
              </a:ext>
            </a:extLst>
          </p:cNvPr>
          <p:cNvPicPr>
            <a:picLocks noChangeAspect="1"/>
          </p:cNvPicPr>
          <p:nvPr/>
        </p:nvPicPr>
        <p:blipFill>
          <a:blip r:embed="rId4"/>
          <a:stretch>
            <a:fillRect/>
          </a:stretch>
        </p:blipFill>
        <p:spPr>
          <a:xfrm>
            <a:off x="0" y="-7089"/>
            <a:ext cx="774702" cy="5143500"/>
          </a:xfrm>
          <a:prstGeom prst="rect">
            <a:avLst/>
          </a:prstGeom>
        </p:spPr>
      </p:pic>
      <p:sp>
        <p:nvSpPr>
          <p:cNvPr id="7" name="Titre 2">
            <a:extLst>
              <a:ext uri="{FF2B5EF4-FFF2-40B4-BE49-F238E27FC236}">
                <a16:creationId xmlns:a16="http://schemas.microsoft.com/office/drawing/2014/main" id="{E3316A47-31DF-418A-AD1D-1440EB2A5969}"/>
              </a:ext>
            </a:extLst>
          </p:cNvPr>
          <p:cNvSpPr txBox="1">
            <a:spLocks/>
          </p:cNvSpPr>
          <p:nvPr/>
        </p:nvSpPr>
        <p:spPr>
          <a:xfrm>
            <a:off x="787401" y="33649"/>
            <a:ext cx="7411048" cy="374290"/>
          </a:xfrm>
          <a:prstGeom prst="rect">
            <a:avLst/>
          </a:prstGeom>
        </p:spPr>
        <p:txBody>
          <a:bodyPr lIns="0" tIns="0" rIns="0" bIns="0"/>
          <a:lstStyle>
            <a:lvl1pPr algn="l" defTabSz="914400" rtl="0" eaLnBrk="1" latinLnBrk="0" hangingPunct="1">
              <a:lnSpc>
                <a:spcPct val="90000"/>
              </a:lnSpc>
              <a:spcBef>
                <a:spcPct val="0"/>
              </a:spcBef>
              <a:buNone/>
              <a:defRPr sz="2600" b="0" i="0" kern="1200" baseline="0">
                <a:solidFill>
                  <a:schemeClr val="accent1"/>
                </a:solidFill>
                <a:latin typeface="Overpass" pitchFamily="2" charset="77"/>
                <a:ea typeface="+mj-ea"/>
                <a:cs typeface="+mj-cs"/>
              </a:defRPr>
            </a:lvl1pPr>
          </a:lstStyle>
          <a:p>
            <a:r>
              <a:rPr lang="en-US" dirty="0"/>
              <a:t>Organigramme </a:t>
            </a:r>
            <a:r>
              <a:rPr lang="en-US" dirty="0" err="1"/>
              <a:t>méthodologique</a:t>
            </a:r>
            <a:endParaRPr lang="fr-FR" dirty="0"/>
          </a:p>
          <a:p>
            <a:endParaRPr lang="fr-FR" dirty="0"/>
          </a:p>
        </p:txBody>
      </p:sp>
      <p:sp>
        <p:nvSpPr>
          <p:cNvPr id="12" name="TextBox 11">
            <a:extLst>
              <a:ext uri="{FF2B5EF4-FFF2-40B4-BE49-F238E27FC236}">
                <a16:creationId xmlns:a16="http://schemas.microsoft.com/office/drawing/2014/main" id="{FB2161AA-456F-4CF2-9911-D9EA87299D88}"/>
              </a:ext>
            </a:extLst>
          </p:cNvPr>
          <p:cNvSpPr txBox="1"/>
          <p:nvPr/>
        </p:nvSpPr>
        <p:spPr>
          <a:xfrm>
            <a:off x="8763000" y="106374"/>
            <a:ext cx="301686" cy="369332"/>
          </a:xfrm>
          <a:prstGeom prst="rect">
            <a:avLst/>
          </a:prstGeom>
          <a:noFill/>
        </p:spPr>
        <p:txBody>
          <a:bodyPr wrap="none" rtlCol="0">
            <a:spAutoFit/>
          </a:bodyPr>
          <a:lstStyle/>
          <a:p>
            <a:r>
              <a:rPr lang="en-US" dirty="0"/>
              <a:t>9</a:t>
            </a:r>
          </a:p>
        </p:txBody>
      </p:sp>
      <p:sp>
        <p:nvSpPr>
          <p:cNvPr id="4" name="Rectangle 3">
            <a:extLst>
              <a:ext uri="{FF2B5EF4-FFF2-40B4-BE49-F238E27FC236}">
                <a16:creationId xmlns:a16="http://schemas.microsoft.com/office/drawing/2014/main" id="{810CF26D-A68E-4C71-BB44-EB21A6F2ADF2}"/>
              </a:ext>
            </a:extLst>
          </p:cNvPr>
          <p:cNvSpPr/>
          <p:nvPr/>
        </p:nvSpPr>
        <p:spPr>
          <a:xfrm>
            <a:off x="833422" y="308353"/>
            <a:ext cx="2364750" cy="369332"/>
          </a:xfrm>
          <a:prstGeom prst="rect">
            <a:avLst/>
          </a:prstGeom>
        </p:spPr>
        <p:txBody>
          <a:bodyPr wrap="none">
            <a:spAutoFit/>
          </a:bodyPr>
          <a:lstStyle/>
          <a:p>
            <a:r>
              <a:rPr lang="fr-CA" dirty="0"/>
              <a:t>1- </a:t>
            </a:r>
            <a:r>
              <a:rPr lang="fr-CA" sz="1700" dirty="0">
                <a:latin typeface="Overpass Light" panose="020B0604020202020204" charset="0"/>
              </a:rPr>
              <a:t>Manque</a:t>
            </a:r>
            <a:r>
              <a:rPr lang="fr-CA" dirty="0"/>
              <a:t> </a:t>
            </a:r>
            <a:r>
              <a:rPr lang="fr-CA" sz="1700" dirty="0">
                <a:latin typeface="Overpass Light" panose="020B0604020202020204" charset="0"/>
              </a:rPr>
              <a:t>de</a:t>
            </a:r>
            <a:r>
              <a:rPr lang="fr-CA" dirty="0"/>
              <a:t> </a:t>
            </a:r>
            <a:r>
              <a:rPr lang="fr-CA" sz="1700" dirty="0">
                <a:latin typeface="Overpass Light" panose="020B0604020202020204" charset="0"/>
              </a:rPr>
              <a:t>données</a:t>
            </a:r>
          </a:p>
        </p:txBody>
      </p:sp>
      <p:sp>
        <p:nvSpPr>
          <p:cNvPr id="6" name="Rectangle 5">
            <a:extLst>
              <a:ext uri="{FF2B5EF4-FFF2-40B4-BE49-F238E27FC236}">
                <a16:creationId xmlns:a16="http://schemas.microsoft.com/office/drawing/2014/main" id="{7C318813-A663-4EAF-BA04-2E08BB64EBE5}"/>
              </a:ext>
            </a:extLst>
          </p:cNvPr>
          <p:cNvSpPr/>
          <p:nvPr/>
        </p:nvSpPr>
        <p:spPr>
          <a:xfrm>
            <a:off x="877056" y="4787425"/>
            <a:ext cx="2642981" cy="369332"/>
          </a:xfrm>
          <a:prstGeom prst="rect">
            <a:avLst/>
          </a:prstGeom>
        </p:spPr>
        <p:txBody>
          <a:bodyPr wrap="square">
            <a:spAutoFit/>
          </a:bodyPr>
          <a:lstStyle/>
          <a:p>
            <a:r>
              <a:rPr lang="fr-CA" dirty="0"/>
              <a:t>3- </a:t>
            </a:r>
            <a:r>
              <a:rPr lang="fr-CA" sz="1700" dirty="0">
                <a:latin typeface="Overpass Light" panose="020B0604020202020204" charset="0"/>
              </a:rPr>
              <a:t>Longueur des données</a:t>
            </a:r>
          </a:p>
        </p:txBody>
      </p:sp>
      <p:pic>
        <p:nvPicPr>
          <p:cNvPr id="10" name="Picture 9">
            <a:extLst>
              <a:ext uri="{FF2B5EF4-FFF2-40B4-BE49-F238E27FC236}">
                <a16:creationId xmlns:a16="http://schemas.microsoft.com/office/drawing/2014/main" id="{E5159DEE-B3A8-42B1-991E-067109FE1BC1}"/>
              </a:ext>
            </a:extLst>
          </p:cNvPr>
          <p:cNvPicPr>
            <a:picLocks noChangeAspect="1"/>
          </p:cNvPicPr>
          <p:nvPr/>
        </p:nvPicPr>
        <p:blipFill>
          <a:blip r:embed="rId5"/>
          <a:stretch>
            <a:fillRect/>
          </a:stretch>
        </p:blipFill>
        <p:spPr>
          <a:xfrm>
            <a:off x="2626522" y="585414"/>
            <a:ext cx="703626" cy="703626"/>
          </a:xfrm>
          <a:prstGeom prst="rect">
            <a:avLst/>
          </a:prstGeom>
        </p:spPr>
      </p:pic>
      <p:sp>
        <p:nvSpPr>
          <p:cNvPr id="13" name="Rectangle 12">
            <a:extLst>
              <a:ext uri="{FF2B5EF4-FFF2-40B4-BE49-F238E27FC236}">
                <a16:creationId xmlns:a16="http://schemas.microsoft.com/office/drawing/2014/main" id="{70964861-C905-4AC5-919C-8ABE64679B4A}"/>
              </a:ext>
            </a:extLst>
          </p:cNvPr>
          <p:cNvSpPr/>
          <p:nvPr/>
        </p:nvSpPr>
        <p:spPr>
          <a:xfrm>
            <a:off x="907961" y="652126"/>
            <a:ext cx="4802189" cy="2727074"/>
          </a:xfrm>
          <a:prstGeom prst="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Rectangle 14">
            <a:extLst>
              <a:ext uri="{FF2B5EF4-FFF2-40B4-BE49-F238E27FC236}">
                <a16:creationId xmlns:a16="http://schemas.microsoft.com/office/drawing/2014/main" id="{CF9C207F-4D5B-4D40-96C6-A84DC894FBE0}"/>
              </a:ext>
            </a:extLst>
          </p:cNvPr>
          <p:cNvSpPr/>
          <p:nvPr/>
        </p:nvSpPr>
        <p:spPr>
          <a:xfrm>
            <a:off x="1939198" y="3484057"/>
            <a:ext cx="1438472" cy="650813"/>
          </a:xfrm>
          <a:prstGeom prst="rect">
            <a:avLst/>
          </a:prstGeom>
          <a:noFill/>
          <a:ln w="190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6" name="Picture 15">
            <a:extLst>
              <a:ext uri="{FF2B5EF4-FFF2-40B4-BE49-F238E27FC236}">
                <a16:creationId xmlns:a16="http://schemas.microsoft.com/office/drawing/2014/main" id="{44EC381F-E4AE-410D-8FDD-B8658F24ED46}"/>
              </a:ext>
            </a:extLst>
          </p:cNvPr>
          <p:cNvPicPr>
            <a:picLocks noChangeAspect="1"/>
          </p:cNvPicPr>
          <p:nvPr/>
        </p:nvPicPr>
        <p:blipFill>
          <a:blip r:embed="rId5"/>
          <a:stretch>
            <a:fillRect/>
          </a:stretch>
        </p:blipFill>
        <p:spPr>
          <a:xfrm rot="15056836">
            <a:off x="2218366" y="4028370"/>
            <a:ext cx="778631" cy="778631"/>
          </a:xfrm>
          <a:prstGeom prst="rect">
            <a:avLst/>
          </a:prstGeom>
        </p:spPr>
      </p:pic>
      <p:sp>
        <p:nvSpPr>
          <p:cNvPr id="17" name="Rectangle 16">
            <a:extLst>
              <a:ext uri="{FF2B5EF4-FFF2-40B4-BE49-F238E27FC236}">
                <a16:creationId xmlns:a16="http://schemas.microsoft.com/office/drawing/2014/main" id="{35AC0ABC-3B31-49E0-B918-DD42A1981B5F}"/>
              </a:ext>
            </a:extLst>
          </p:cNvPr>
          <p:cNvSpPr/>
          <p:nvPr/>
        </p:nvSpPr>
        <p:spPr>
          <a:xfrm>
            <a:off x="911929" y="3445911"/>
            <a:ext cx="3724808" cy="1654711"/>
          </a:xfrm>
          <a:prstGeom prst="rect">
            <a:avLst/>
          </a:prstGeom>
          <a:noFill/>
          <a:ln w="190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Rectangle 17">
            <a:extLst>
              <a:ext uri="{FF2B5EF4-FFF2-40B4-BE49-F238E27FC236}">
                <a16:creationId xmlns:a16="http://schemas.microsoft.com/office/drawing/2014/main" id="{577C876D-575F-4104-8A58-2C3FDC1E59DA}"/>
              </a:ext>
            </a:extLst>
          </p:cNvPr>
          <p:cNvSpPr/>
          <p:nvPr/>
        </p:nvSpPr>
        <p:spPr>
          <a:xfrm>
            <a:off x="4727797" y="3587347"/>
            <a:ext cx="1088663" cy="565382"/>
          </a:xfrm>
          <a:prstGeom prst="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Rectangle 4">
            <a:extLst>
              <a:ext uri="{FF2B5EF4-FFF2-40B4-BE49-F238E27FC236}">
                <a16:creationId xmlns:a16="http://schemas.microsoft.com/office/drawing/2014/main" id="{43D984AD-6155-4C3B-98F5-01DACC026A12}"/>
              </a:ext>
            </a:extLst>
          </p:cNvPr>
          <p:cNvSpPr/>
          <p:nvPr/>
        </p:nvSpPr>
        <p:spPr>
          <a:xfrm>
            <a:off x="4644946" y="4649392"/>
            <a:ext cx="2073003" cy="353943"/>
          </a:xfrm>
          <a:prstGeom prst="rect">
            <a:avLst/>
          </a:prstGeom>
        </p:spPr>
        <p:txBody>
          <a:bodyPr wrap="none">
            <a:spAutoFit/>
          </a:bodyPr>
          <a:lstStyle/>
          <a:p>
            <a:r>
              <a:rPr lang="fr-CA" sz="1700" dirty="0">
                <a:latin typeface="Overpass Light" panose="020B0604020202020204" charset="0"/>
              </a:rPr>
              <a:t>2- Prédiction par IA</a:t>
            </a:r>
          </a:p>
        </p:txBody>
      </p:sp>
      <p:sp>
        <p:nvSpPr>
          <p:cNvPr id="8" name="Rectangle 7">
            <a:extLst>
              <a:ext uri="{FF2B5EF4-FFF2-40B4-BE49-F238E27FC236}">
                <a16:creationId xmlns:a16="http://schemas.microsoft.com/office/drawing/2014/main" id="{845A3626-9E64-485D-BA9C-C7C6727ABEAD}"/>
              </a:ext>
            </a:extLst>
          </p:cNvPr>
          <p:cNvSpPr/>
          <p:nvPr/>
        </p:nvSpPr>
        <p:spPr>
          <a:xfrm>
            <a:off x="5673355" y="2644037"/>
            <a:ext cx="3198311" cy="1629229"/>
          </a:xfrm>
          <a:prstGeom prst="rect">
            <a:avLst/>
          </a:prstGeom>
        </p:spPr>
        <p:txBody>
          <a:bodyPr wrap="none">
            <a:spAutoFit/>
          </a:bodyPr>
          <a:lstStyle/>
          <a:p>
            <a:pPr marL="285750" indent="-285750">
              <a:buFont typeface="Wingdings" panose="05000000000000000000" pitchFamily="2" charset="2"/>
              <a:buChar char="Ø"/>
            </a:pPr>
            <a:r>
              <a:rPr lang="fr-CA" sz="1200" dirty="0">
                <a:latin typeface="Overpass Light" panose="020B0604020202020204" charset="0"/>
              </a:rPr>
              <a:t>Modèles de ML appliqués</a:t>
            </a:r>
          </a:p>
          <a:p>
            <a:pPr marL="742950" lvl="1" indent="-285750">
              <a:lnSpc>
                <a:spcPct val="150000"/>
              </a:lnSpc>
              <a:buFont typeface="Wingdings" panose="05000000000000000000" pitchFamily="2" charset="2"/>
              <a:buChar char="§"/>
            </a:pPr>
            <a:r>
              <a:rPr lang="fr-CA" sz="1200" dirty="0" err="1">
                <a:latin typeface="Overpass Light" panose="020B0604020202020204" charset="0"/>
              </a:rPr>
              <a:t>Desicion</a:t>
            </a:r>
            <a:r>
              <a:rPr lang="fr-CA" sz="1200" dirty="0">
                <a:latin typeface="Overpass Light" panose="020B0604020202020204" charset="0"/>
              </a:rPr>
              <a:t> </a:t>
            </a:r>
            <a:r>
              <a:rPr lang="fr-CA" sz="1200" dirty="0" err="1">
                <a:latin typeface="Overpass Light" panose="020B0604020202020204" charset="0"/>
              </a:rPr>
              <a:t>Tree</a:t>
            </a:r>
            <a:r>
              <a:rPr lang="fr-CA" sz="1200" dirty="0">
                <a:latin typeface="Overpass Light" panose="020B0604020202020204" charset="0"/>
              </a:rPr>
              <a:t> (DT)</a:t>
            </a:r>
          </a:p>
          <a:p>
            <a:pPr marL="742950" lvl="1" indent="-285750">
              <a:lnSpc>
                <a:spcPct val="150000"/>
              </a:lnSpc>
              <a:buFont typeface="Wingdings" panose="05000000000000000000" pitchFamily="2" charset="2"/>
              <a:buChar char="§"/>
            </a:pPr>
            <a:r>
              <a:rPr lang="fr-CA" sz="1200" dirty="0">
                <a:latin typeface="Overpass Light" panose="020B0604020202020204" charset="0"/>
              </a:rPr>
              <a:t>Support </a:t>
            </a:r>
            <a:r>
              <a:rPr lang="fr-CA" sz="1200" dirty="0" err="1">
                <a:latin typeface="Overpass Light" panose="020B0604020202020204" charset="0"/>
              </a:rPr>
              <a:t>Vector</a:t>
            </a:r>
            <a:r>
              <a:rPr lang="fr-CA" sz="1200" dirty="0">
                <a:latin typeface="Overpass Light" panose="020B0604020202020204" charset="0"/>
              </a:rPr>
              <a:t> Machine (SVM)</a:t>
            </a:r>
          </a:p>
          <a:p>
            <a:pPr marL="742950" lvl="1" indent="-285750">
              <a:lnSpc>
                <a:spcPct val="150000"/>
              </a:lnSpc>
              <a:buFont typeface="Wingdings" panose="05000000000000000000" pitchFamily="2" charset="2"/>
              <a:buChar char="§"/>
            </a:pPr>
            <a:r>
              <a:rPr lang="fr-CA" sz="1200" dirty="0">
                <a:latin typeface="Overpass Light" panose="020B0604020202020204" charset="0"/>
              </a:rPr>
              <a:t>K-</a:t>
            </a:r>
            <a:r>
              <a:rPr lang="fr-CA" sz="1200" dirty="0" err="1">
                <a:latin typeface="Overpass Light" panose="020B0604020202020204" charset="0"/>
              </a:rPr>
              <a:t>Nearest</a:t>
            </a:r>
            <a:r>
              <a:rPr lang="fr-CA" sz="1200" dirty="0">
                <a:latin typeface="Overpass Light" panose="020B0604020202020204" charset="0"/>
              </a:rPr>
              <a:t> </a:t>
            </a:r>
            <a:r>
              <a:rPr lang="fr-CA" sz="1200" dirty="0" err="1">
                <a:latin typeface="Overpass Light" panose="020B0604020202020204" charset="0"/>
              </a:rPr>
              <a:t>Neighbor</a:t>
            </a:r>
            <a:r>
              <a:rPr lang="fr-CA" sz="1200" dirty="0">
                <a:latin typeface="Overpass Light" panose="020B0604020202020204" charset="0"/>
              </a:rPr>
              <a:t> (</a:t>
            </a:r>
            <a:r>
              <a:rPr lang="fr-CA" sz="1200" dirty="0" err="1">
                <a:latin typeface="Overpass Light" panose="020B0604020202020204" charset="0"/>
              </a:rPr>
              <a:t>kNN</a:t>
            </a:r>
            <a:r>
              <a:rPr lang="fr-CA" sz="1200" dirty="0">
                <a:latin typeface="Overpass Light" panose="020B0604020202020204" charset="0"/>
              </a:rPr>
              <a:t>)</a:t>
            </a:r>
          </a:p>
          <a:p>
            <a:pPr marL="742950" lvl="1" indent="-285750">
              <a:lnSpc>
                <a:spcPct val="150000"/>
              </a:lnSpc>
              <a:buFont typeface="Wingdings" panose="05000000000000000000" pitchFamily="2" charset="2"/>
              <a:buChar char="§"/>
            </a:pPr>
            <a:r>
              <a:rPr lang="fr-CA" sz="1200" dirty="0" err="1">
                <a:latin typeface="Overpass Light" panose="020B0604020202020204" charset="0"/>
              </a:rPr>
              <a:t>Extreme</a:t>
            </a:r>
            <a:r>
              <a:rPr lang="fr-CA" sz="1200" dirty="0">
                <a:latin typeface="Overpass Light" panose="020B0604020202020204" charset="0"/>
              </a:rPr>
              <a:t> Learning Machine (ELM)</a:t>
            </a:r>
          </a:p>
          <a:p>
            <a:pPr marL="742950" lvl="1" indent="-285750">
              <a:lnSpc>
                <a:spcPct val="150000"/>
              </a:lnSpc>
              <a:buFont typeface="Wingdings" panose="05000000000000000000" pitchFamily="2" charset="2"/>
              <a:buChar char="§"/>
            </a:pPr>
            <a:r>
              <a:rPr lang="fr-CA" sz="1200" dirty="0" err="1">
                <a:latin typeface="Overpass Light" panose="020B0604020202020204" charset="0"/>
              </a:rPr>
              <a:t>Random</a:t>
            </a:r>
            <a:r>
              <a:rPr lang="fr-CA" sz="1200" dirty="0">
                <a:latin typeface="Overpass Light" panose="020B0604020202020204" charset="0"/>
              </a:rPr>
              <a:t> Forest (RF)</a:t>
            </a:r>
          </a:p>
        </p:txBody>
      </p:sp>
      <p:sp>
        <p:nvSpPr>
          <p:cNvPr id="19" name="Rectangle 18">
            <a:extLst>
              <a:ext uri="{FF2B5EF4-FFF2-40B4-BE49-F238E27FC236}">
                <a16:creationId xmlns:a16="http://schemas.microsoft.com/office/drawing/2014/main" id="{61C17FE1-0E38-4093-9FC7-652C1DA6BFFB}"/>
              </a:ext>
            </a:extLst>
          </p:cNvPr>
          <p:cNvSpPr/>
          <p:nvPr/>
        </p:nvSpPr>
        <p:spPr>
          <a:xfrm>
            <a:off x="5673355" y="578490"/>
            <a:ext cx="3570208" cy="1906227"/>
          </a:xfrm>
          <a:prstGeom prst="rect">
            <a:avLst/>
          </a:prstGeom>
        </p:spPr>
        <p:txBody>
          <a:bodyPr wrap="none">
            <a:spAutoFit/>
          </a:bodyPr>
          <a:lstStyle/>
          <a:p>
            <a:pPr marL="285750" indent="-285750">
              <a:buFont typeface="Wingdings" panose="05000000000000000000" pitchFamily="2" charset="2"/>
              <a:buChar char="Ø"/>
            </a:pPr>
            <a:r>
              <a:rPr lang="fr-CA" sz="1200" dirty="0">
                <a:latin typeface="Overpass Light" panose="020B0604020202020204" charset="0"/>
              </a:rPr>
              <a:t>Méthodes de prétraitement appliquées</a:t>
            </a:r>
          </a:p>
          <a:p>
            <a:pPr marL="742950" lvl="1" indent="-285750">
              <a:lnSpc>
                <a:spcPct val="150000"/>
              </a:lnSpc>
              <a:buFont typeface="Wingdings" panose="05000000000000000000" pitchFamily="2" charset="2"/>
              <a:buChar char="§"/>
            </a:pPr>
            <a:r>
              <a:rPr lang="fr-CA" sz="1200" dirty="0">
                <a:latin typeface="Overpass Light" panose="020B0604020202020204" charset="0"/>
              </a:rPr>
              <a:t>Remplissage des données manquantes</a:t>
            </a:r>
          </a:p>
          <a:p>
            <a:pPr marL="742950" lvl="1" indent="-285750">
              <a:lnSpc>
                <a:spcPct val="150000"/>
              </a:lnSpc>
              <a:buFont typeface="Wingdings" panose="05000000000000000000" pitchFamily="2" charset="2"/>
              <a:buChar char="§"/>
            </a:pPr>
            <a:r>
              <a:rPr lang="fr-CA" sz="1200" dirty="0">
                <a:latin typeface="Overpass Light" panose="020B0604020202020204" charset="0"/>
              </a:rPr>
              <a:t>Détection des valeurs aberrantes</a:t>
            </a:r>
          </a:p>
          <a:p>
            <a:pPr marL="742950" lvl="1" indent="-285750">
              <a:lnSpc>
                <a:spcPct val="150000"/>
              </a:lnSpc>
              <a:buFont typeface="Wingdings" panose="05000000000000000000" pitchFamily="2" charset="2"/>
              <a:buChar char="§"/>
            </a:pPr>
            <a:r>
              <a:rPr lang="fr-CA" sz="1200" dirty="0">
                <a:latin typeface="Overpass Light" panose="020B0604020202020204" charset="0"/>
              </a:rPr>
              <a:t>Vérification de la qualité des données</a:t>
            </a:r>
          </a:p>
          <a:p>
            <a:pPr marL="1085850" lvl="2" indent="-171450">
              <a:lnSpc>
                <a:spcPct val="150000"/>
              </a:lnSpc>
              <a:buFont typeface="Wingdings" panose="05000000000000000000" pitchFamily="2" charset="2"/>
              <a:buChar char="ü"/>
            </a:pPr>
            <a:r>
              <a:rPr lang="fr-CA" sz="1200" dirty="0">
                <a:latin typeface="Overpass Light" panose="020B0604020202020204" charset="0"/>
              </a:rPr>
              <a:t>Tests de détection de </a:t>
            </a:r>
          </a:p>
          <a:p>
            <a:pPr lvl="2">
              <a:lnSpc>
                <a:spcPct val="150000"/>
              </a:lnSpc>
            </a:pPr>
            <a:r>
              <a:rPr lang="fr-CA" sz="1200" dirty="0">
                <a:latin typeface="Overpass Light" panose="020B0604020202020204" charset="0"/>
              </a:rPr>
              <a:t>      points de changement</a:t>
            </a:r>
          </a:p>
          <a:p>
            <a:pPr marL="1085850" lvl="2" indent="-171450">
              <a:lnSpc>
                <a:spcPct val="150000"/>
              </a:lnSpc>
              <a:buFont typeface="Wingdings" panose="05000000000000000000" pitchFamily="2" charset="2"/>
              <a:buChar char="ü"/>
            </a:pPr>
            <a:r>
              <a:rPr lang="fr-CA" sz="1200" dirty="0">
                <a:latin typeface="Overpass Light" panose="020B0604020202020204" charset="0"/>
              </a:rPr>
              <a:t>Tests d’homogénéité</a:t>
            </a:r>
          </a:p>
        </p:txBody>
      </p:sp>
      <p:pic>
        <p:nvPicPr>
          <p:cNvPr id="20" name="Graphic 19" descr="Information">
            <a:hlinkClick r:id="rId6" action="ppaction://hlinksldjump"/>
            <a:extLst>
              <a:ext uri="{FF2B5EF4-FFF2-40B4-BE49-F238E27FC236}">
                <a16:creationId xmlns:a16="http://schemas.microsoft.com/office/drawing/2014/main" id="{97541B05-E8A3-435F-9F97-52AF13DCFFD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73638" y="4684354"/>
            <a:ext cx="504013" cy="504013"/>
          </a:xfrm>
          <a:prstGeom prst="rect">
            <a:avLst/>
          </a:prstGeom>
        </p:spPr>
      </p:pic>
    </p:spTree>
    <p:extLst>
      <p:ext uri="{BB962C8B-B14F-4D97-AF65-F5344CB8AC3E}">
        <p14:creationId xmlns:p14="http://schemas.microsoft.com/office/powerpoint/2010/main" val="422180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par>
                                <p:cTn id="12" presetID="16" presetClass="entr" presetSubtype="21"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3"/>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0"/>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1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1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8"/>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17"/>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arn(inVertical)">
                                      <p:cBhvr>
                                        <p:cTn id="62" dur="500"/>
                                        <p:tgtEl>
                                          <p:spTgt spid="16"/>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barn(inVertical)">
                                      <p:cBhvr>
                                        <p:cTn id="6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3" grpId="0" animBg="1"/>
      <p:bldP spid="13" grpId="1" animBg="1"/>
      <p:bldP spid="15" grpId="0" animBg="1"/>
      <p:bldP spid="17" grpId="0" animBg="1"/>
      <p:bldP spid="17" grpId="1" animBg="1"/>
      <p:bldP spid="18" grpId="0" animBg="1"/>
      <p:bldP spid="18" grpId="1" animBg="1"/>
      <p:bldP spid="5" grpId="0"/>
      <p:bldP spid="8" grpId="0"/>
      <p:bldP spid="8" grpId="1"/>
      <p:bldP spid="19" grpId="0"/>
      <p:bldP spid="19" grpId="1"/>
    </p:bldLst>
  </p:timing>
</p:sld>
</file>

<file path=ppt/theme/theme1.xml><?xml version="1.0" encoding="utf-8"?>
<a:theme xmlns:a="http://schemas.openxmlformats.org/drawingml/2006/main" name="Ouverture">
  <a:themeElements>
    <a:clrScheme name="Couleurs institutionnelles ULaval 1">
      <a:dk1>
        <a:srgbClr val="000000"/>
      </a:dk1>
      <a:lt1>
        <a:srgbClr val="FFFFFF"/>
      </a:lt1>
      <a:dk2>
        <a:srgbClr val="000000"/>
      </a:dk2>
      <a:lt2>
        <a:srgbClr val="F8F8F8"/>
      </a:lt2>
      <a:accent1>
        <a:srgbClr val="E30513"/>
      </a:accent1>
      <a:accent2>
        <a:srgbClr val="FFC103"/>
      </a:accent2>
      <a:accent3>
        <a:srgbClr val="969696"/>
      </a:accent3>
      <a:accent4>
        <a:srgbClr val="808080"/>
      </a:accent4>
      <a:accent5>
        <a:srgbClr val="5F5F5F"/>
      </a:accent5>
      <a:accent6>
        <a:srgbClr val="4D4D4D"/>
      </a:accent6>
      <a:hlink>
        <a:srgbClr val="5F5F5F"/>
      </a:hlink>
      <a:folHlink>
        <a:srgbClr val="919191"/>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Diapositive vide">
  <a:themeElements>
    <a:clrScheme name="Couleurs institutionnelles ULaval 1">
      <a:dk1>
        <a:srgbClr val="000000"/>
      </a:dk1>
      <a:lt1>
        <a:srgbClr val="FFFFFF"/>
      </a:lt1>
      <a:dk2>
        <a:srgbClr val="000000"/>
      </a:dk2>
      <a:lt2>
        <a:srgbClr val="F8F8F8"/>
      </a:lt2>
      <a:accent1>
        <a:srgbClr val="E30513"/>
      </a:accent1>
      <a:accent2>
        <a:srgbClr val="FFC103"/>
      </a:accent2>
      <a:accent3>
        <a:srgbClr val="969696"/>
      </a:accent3>
      <a:accent4>
        <a:srgbClr val="808080"/>
      </a:accent4>
      <a:accent5>
        <a:srgbClr val="5F5F5F"/>
      </a:accent5>
      <a:accent6>
        <a:srgbClr val="4D4D4D"/>
      </a:accent6>
      <a:hlink>
        <a:srgbClr val="5F5F5F"/>
      </a:hlink>
      <a:folHlink>
        <a:srgbClr val="919191"/>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able des matières">
  <a:themeElements>
    <a:clrScheme name="Couleurs institutionnelles ULaval 1">
      <a:dk1>
        <a:srgbClr val="000000"/>
      </a:dk1>
      <a:lt1>
        <a:srgbClr val="FFFFFF"/>
      </a:lt1>
      <a:dk2>
        <a:srgbClr val="000000"/>
      </a:dk2>
      <a:lt2>
        <a:srgbClr val="F8F8F8"/>
      </a:lt2>
      <a:accent1>
        <a:srgbClr val="E30513"/>
      </a:accent1>
      <a:accent2>
        <a:srgbClr val="FFC103"/>
      </a:accent2>
      <a:accent3>
        <a:srgbClr val="969696"/>
      </a:accent3>
      <a:accent4>
        <a:srgbClr val="808080"/>
      </a:accent4>
      <a:accent5>
        <a:srgbClr val="5F5F5F"/>
      </a:accent5>
      <a:accent6>
        <a:srgbClr val="4D4D4D"/>
      </a:accent6>
      <a:hlink>
        <a:srgbClr val="5F5F5F"/>
      </a:hlink>
      <a:folHlink>
        <a:srgbClr val="919191"/>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ntercalaires">
  <a:themeElements>
    <a:clrScheme name="Couleurs institutionnelles ULaval 1">
      <a:dk1>
        <a:srgbClr val="000000"/>
      </a:dk1>
      <a:lt1>
        <a:srgbClr val="FFFFFF"/>
      </a:lt1>
      <a:dk2>
        <a:srgbClr val="000000"/>
      </a:dk2>
      <a:lt2>
        <a:srgbClr val="F8F8F8"/>
      </a:lt2>
      <a:accent1>
        <a:srgbClr val="E30513"/>
      </a:accent1>
      <a:accent2>
        <a:srgbClr val="FFC103"/>
      </a:accent2>
      <a:accent3>
        <a:srgbClr val="969696"/>
      </a:accent3>
      <a:accent4>
        <a:srgbClr val="808080"/>
      </a:accent4>
      <a:accent5>
        <a:srgbClr val="5F5F5F"/>
      </a:accent5>
      <a:accent6>
        <a:srgbClr val="4D4D4D"/>
      </a:accent6>
      <a:hlink>
        <a:srgbClr val="5F5F5F"/>
      </a:hlink>
      <a:folHlink>
        <a:srgbClr val="919191"/>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u - fond blanc">
  <a:themeElements>
    <a:clrScheme name="Couleurs institutionnelles ULaval 1">
      <a:dk1>
        <a:srgbClr val="000000"/>
      </a:dk1>
      <a:lt1>
        <a:srgbClr val="FFFFFF"/>
      </a:lt1>
      <a:dk2>
        <a:srgbClr val="000000"/>
      </a:dk2>
      <a:lt2>
        <a:srgbClr val="F8F8F8"/>
      </a:lt2>
      <a:accent1>
        <a:srgbClr val="E30513"/>
      </a:accent1>
      <a:accent2>
        <a:srgbClr val="FFC103"/>
      </a:accent2>
      <a:accent3>
        <a:srgbClr val="969696"/>
      </a:accent3>
      <a:accent4>
        <a:srgbClr val="808080"/>
      </a:accent4>
      <a:accent5>
        <a:srgbClr val="5F5F5F"/>
      </a:accent5>
      <a:accent6>
        <a:srgbClr val="4D4D4D"/>
      </a:accent6>
      <a:hlink>
        <a:srgbClr val="5F5F5F"/>
      </a:hlink>
      <a:folHlink>
        <a:srgbClr val="919191"/>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700" dirty="0" err="1" smtClean="0">
            <a:solidFill>
              <a:schemeClr val="accent6"/>
            </a:solidFill>
            <a:latin typeface="Overpass Light" pitchFamily="2"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ntenu - fond gris">
  <a:themeElements>
    <a:clrScheme name="Couleurs institutionnelles ULaval 1">
      <a:dk1>
        <a:srgbClr val="000000"/>
      </a:dk1>
      <a:lt1>
        <a:srgbClr val="FFFFFF"/>
      </a:lt1>
      <a:dk2>
        <a:srgbClr val="000000"/>
      </a:dk2>
      <a:lt2>
        <a:srgbClr val="F8F8F8"/>
      </a:lt2>
      <a:accent1>
        <a:srgbClr val="E30513"/>
      </a:accent1>
      <a:accent2>
        <a:srgbClr val="FFC103"/>
      </a:accent2>
      <a:accent3>
        <a:srgbClr val="969696"/>
      </a:accent3>
      <a:accent4>
        <a:srgbClr val="808080"/>
      </a:accent4>
      <a:accent5>
        <a:srgbClr val="5F5F5F"/>
      </a:accent5>
      <a:accent6>
        <a:srgbClr val="4D4D4D"/>
      </a:accent6>
      <a:hlink>
        <a:srgbClr val="5F5F5F"/>
      </a:hlink>
      <a:folHlink>
        <a:srgbClr val="919191"/>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raphiques et tableaux">
  <a:themeElements>
    <a:clrScheme name="Couleurs institutionnelles ULaval 1">
      <a:dk1>
        <a:srgbClr val="000000"/>
      </a:dk1>
      <a:lt1>
        <a:srgbClr val="FFFFFF"/>
      </a:lt1>
      <a:dk2>
        <a:srgbClr val="000000"/>
      </a:dk2>
      <a:lt2>
        <a:srgbClr val="F8F8F8"/>
      </a:lt2>
      <a:accent1>
        <a:srgbClr val="E30513"/>
      </a:accent1>
      <a:accent2>
        <a:srgbClr val="FFC103"/>
      </a:accent2>
      <a:accent3>
        <a:srgbClr val="969696"/>
      </a:accent3>
      <a:accent4>
        <a:srgbClr val="808080"/>
      </a:accent4>
      <a:accent5>
        <a:srgbClr val="5F5F5F"/>
      </a:accent5>
      <a:accent6>
        <a:srgbClr val="4D4D4D"/>
      </a:accent6>
      <a:hlink>
        <a:srgbClr val="5F5F5F"/>
      </a:hlink>
      <a:folHlink>
        <a:srgbClr val="919191"/>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Mosaïque de photos">
  <a:themeElements>
    <a:clrScheme name="Couleurs institutionnelles ULaval 1">
      <a:dk1>
        <a:srgbClr val="000000"/>
      </a:dk1>
      <a:lt1>
        <a:srgbClr val="FFFFFF"/>
      </a:lt1>
      <a:dk2>
        <a:srgbClr val="000000"/>
      </a:dk2>
      <a:lt2>
        <a:srgbClr val="F8F8F8"/>
      </a:lt2>
      <a:accent1>
        <a:srgbClr val="E30513"/>
      </a:accent1>
      <a:accent2>
        <a:srgbClr val="FFC103"/>
      </a:accent2>
      <a:accent3>
        <a:srgbClr val="969696"/>
      </a:accent3>
      <a:accent4>
        <a:srgbClr val="808080"/>
      </a:accent4>
      <a:accent5>
        <a:srgbClr val="5F5F5F"/>
      </a:accent5>
      <a:accent6>
        <a:srgbClr val="4D4D4D"/>
      </a:accent6>
      <a:hlink>
        <a:srgbClr val="5F5F5F"/>
      </a:hlink>
      <a:folHlink>
        <a:srgbClr val="919191"/>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Autres modèles">
  <a:themeElements>
    <a:clrScheme name="Couleurs institutionnelles ULaval 1">
      <a:dk1>
        <a:srgbClr val="000000"/>
      </a:dk1>
      <a:lt1>
        <a:srgbClr val="FFFFFF"/>
      </a:lt1>
      <a:dk2>
        <a:srgbClr val="000000"/>
      </a:dk2>
      <a:lt2>
        <a:srgbClr val="F8F8F8"/>
      </a:lt2>
      <a:accent1>
        <a:srgbClr val="E30513"/>
      </a:accent1>
      <a:accent2>
        <a:srgbClr val="FFC103"/>
      </a:accent2>
      <a:accent3>
        <a:srgbClr val="969696"/>
      </a:accent3>
      <a:accent4>
        <a:srgbClr val="808080"/>
      </a:accent4>
      <a:accent5>
        <a:srgbClr val="5F5F5F"/>
      </a:accent5>
      <a:accent6>
        <a:srgbClr val="4D4D4D"/>
      </a:accent6>
      <a:hlink>
        <a:srgbClr val="5F5F5F"/>
      </a:hlink>
      <a:folHlink>
        <a:srgbClr val="919191"/>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lôture">
  <a:themeElements>
    <a:clrScheme name="Couleurs institutionnelles ULaval 1">
      <a:dk1>
        <a:srgbClr val="000000"/>
      </a:dk1>
      <a:lt1>
        <a:srgbClr val="FFFFFF"/>
      </a:lt1>
      <a:dk2>
        <a:srgbClr val="000000"/>
      </a:dk2>
      <a:lt2>
        <a:srgbClr val="F8F8F8"/>
      </a:lt2>
      <a:accent1>
        <a:srgbClr val="E30513"/>
      </a:accent1>
      <a:accent2>
        <a:srgbClr val="FFC103"/>
      </a:accent2>
      <a:accent3>
        <a:srgbClr val="969696"/>
      </a:accent3>
      <a:accent4>
        <a:srgbClr val="808080"/>
      </a:accent4>
      <a:accent5>
        <a:srgbClr val="5F5F5F"/>
      </a:accent5>
      <a:accent6>
        <a:srgbClr val="4D4D4D"/>
      </a:accent6>
      <a:hlink>
        <a:srgbClr val="5F5F5F"/>
      </a:hlink>
      <a:folHlink>
        <a:srgbClr val="919191"/>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15a70c6-73da-4d47-b10c-0af44b5393b4">
      <Terms xmlns="http://schemas.microsoft.com/office/infopath/2007/PartnerControls"/>
    </lcf76f155ced4ddcb4097134ff3c332f>
    <TaxCatchAll xmlns="aba5c698-38a1-4c47-9178-77606d6ce4a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B8215D99698744F87018B4FDE36902B" ma:contentTypeVersion="11" ma:contentTypeDescription="Crée un document." ma:contentTypeScope="" ma:versionID="d38d23efdd841c70f3162f53c00be38d">
  <xsd:schema xmlns:xsd="http://www.w3.org/2001/XMLSchema" xmlns:xs="http://www.w3.org/2001/XMLSchema" xmlns:p="http://schemas.microsoft.com/office/2006/metadata/properties" xmlns:ns2="615a70c6-73da-4d47-b10c-0af44b5393b4" xmlns:ns3="aba5c698-38a1-4c47-9178-77606d6ce4af" targetNamespace="http://schemas.microsoft.com/office/2006/metadata/properties" ma:root="true" ma:fieldsID="c2fc47b36b22bc69f00384f62c8d4535" ns2:_="" ns3:_="">
    <xsd:import namespace="615a70c6-73da-4d47-b10c-0af44b5393b4"/>
    <xsd:import namespace="aba5c698-38a1-4c47-9178-77606d6ce4a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Locatio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5a70c6-73da-4d47-b10c-0af44b5393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9954b022-e60c-4520-b4e3-cc3d5e4f1648" ma:termSetId="09814cd3-568e-fe90-9814-8d621ff8fb84" ma:anchorId="fba54fb3-c3e1-fe81-a776-ca4b69148c4d" ma:open="true" ma:isKeyword="false">
      <xsd:complexType>
        <xsd:sequence>
          <xsd:element ref="pc:Terms" minOccurs="0" maxOccurs="1"/>
        </xsd:sequence>
      </xsd:complex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ba5c698-38a1-4c47-9178-77606d6ce4a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4aca5ea-7c35-47a0-8e87-8e3dcec14119}" ma:internalName="TaxCatchAll" ma:showField="CatchAllData" ma:web="aba5c698-38a1-4c47-9178-77606d6ce4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66D8196-AC55-456F-9027-7EDD7C273EEC}">
  <ds:schemaRefs>
    <ds:schemaRef ds:uri="http://purl.org/dc/elements/1.1/"/>
    <ds:schemaRef ds:uri="http://purl.org/dc/dcmitype/"/>
    <ds:schemaRef ds:uri="97a403b6-1685-4986-b144-7c7ef8071efd"/>
    <ds:schemaRef ds:uri="d13657f6-fbcd-42e0-acb1-2533741affef"/>
    <ds:schemaRef ds:uri="http://purl.org/dc/terms/"/>
    <ds:schemaRef ds:uri="http://www.w3.org/XML/1998/namespace"/>
    <ds:schemaRef ds:uri="http://schemas.openxmlformats.org/package/2006/metadata/core-properties"/>
    <ds:schemaRef ds:uri="http://schemas.microsoft.com/office/2006/documentManagement/types"/>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A0C81853-542F-4E97-BFAB-EBABE1D0EE43}"/>
</file>

<file path=customXml/itemProps3.xml><?xml version="1.0" encoding="utf-8"?>
<ds:datastoreItem xmlns:ds="http://schemas.openxmlformats.org/officeDocument/2006/customXml" ds:itemID="{F91ADD1A-BF84-4324-9A3B-E9675DC2368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11969</TotalTime>
  <Words>5184</Words>
  <Application>Microsoft Office PowerPoint</Application>
  <PresentationFormat>Affichage à l'écran (16:9)</PresentationFormat>
  <Paragraphs>700</Paragraphs>
  <Slides>27</Slides>
  <Notes>24</Notes>
  <HiddenSlides>0</HiddenSlides>
  <MMClips>1</MMClips>
  <ScaleCrop>false</ScaleCrop>
  <HeadingPairs>
    <vt:vector size="4" baseType="variant">
      <vt:variant>
        <vt:lpstr>Thème</vt:lpstr>
      </vt:variant>
      <vt:variant>
        <vt:i4>11</vt:i4>
      </vt:variant>
      <vt:variant>
        <vt:lpstr>Titres des diapositives</vt:lpstr>
      </vt:variant>
      <vt:variant>
        <vt:i4>27</vt:i4>
      </vt:variant>
    </vt:vector>
  </HeadingPairs>
  <TitlesOfParts>
    <vt:vector size="38" baseType="lpstr">
      <vt:lpstr>Ouverture</vt:lpstr>
      <vt:lpstr>Table des matières</vt:lpstr>
      <vt:lpstr>Intercalaires</vt:lpstr>
      <vt:lpstr>Contenu - fond blanc</vt:lpstr>
      <vt:lpstr>Contenu - fond gris</vt:lpstr>
      <vt:lpstr>Graphiques et tableaux</vt:lpstr>
      <vt:lpstr>Mosaïque de photos</vt:lpstr>
      <vt:lpstr>Autres modèles</vt:lpstr>
      <vt:lpstr>Clôture</vt:lpstr>
      <vt:lpstr>Diapositive vide</vt:lpstr>
      <vt:lpstr>Office Theme</vt:lpstr>
      <vt:lpstr>Présentation PowerPoint</vt:lpstr>
      <vt:lpstr>Introduction</vt:lpstr>
      <vt:lpstr>Introduction</vt:lpstr>
      <vt:lpstr>Introduction</vt:lpstr>
      <vt:lpstr>Lacunes de connaissances et limitations des études</vt:lpstr>
      <vt:lpstr>Objectifs de cette étude</vt:lpstr>
      <vt:lpstr>Étude de cas</vt:lpstr>
      <vt:lpstr>Données disponibles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 &amp; A</vt:lpstr>
      <vt:lpstr>Extra</vt:lpstr>
      <vt:lpstr>Présentation PowerPoint</vt:lpstr>
      <vt:lpstr>Introduction</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Amirhossein Salimi</cp:lastModifiedBy>
  <cp:revision>525</cp:revision>
  <dcterms:created xsi:type="dcterms:W3CDTF">2020-03-26T00:52:12Z</dcterms:created>
  <dcterms:modified xsi:type="dcterms:W3CDTF">2025-11-17T17:43:39Z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0x0101005B8215D99698744F87018B4FDE36902B</vt:lpwstr>
  </property>
</Properties>
</file>